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65" r:id="rId2"/>
    <p:sldId id="312" r:id="rId3"/>
    <p:sldId id="258" r:id="rId4"/>
    <p:sldId id="310" r:id="rId5"/>
    <p:sldId id="308" r:id="rId6"/>
    <p:sldId id="264" r:id="rId7"/>
    <p:sldId id="314" r:id="rId8"/>
    <p:sldId id="257" r:id="rId9"/>
    <p:sldId id="256" r:id="rId10"/>
    <p:sldId id="307" r:id="rId11"/>
    <p:sldId id="289" r:id="rId12"/>
    <p:sldId id="315" r:id="rId13"/>
    <p:sldId id="295" r:id="rId14"/>
    <p:sldId id="273" r:id="rId15"/>
    <p:sldId id="281" r:id="rId16"/>
    <p:sldId id="296" r:id="rId17"/>
    <p:sldId id="285" r:id="rId18"/>
    <p:sldId id="287" r:id="rId19"/>
    <p:sldId id="286" r:id="rId20"/>
    <p:sldId id="288" r:id="rId21"/>
    <p:sldId id="259" r:id="rId22"/>
    <p:sldId id="260" r:id="rId23"/>
    <p:sldId id="261" r:id="rId24"/>
    <p:sldId id="323" r:id="rId25"/>
    <p:sldId id="313" r:id="rId26"/>
    <p:sldId id="317" r:id="rId27"/>
    <p:sldId id="275" r:id="rId28"/>
    <p:sldId id="321" r:id="rId29"/>
    <p:sldId id="322" r:id="rId30"/>
    <p:sldId id="319" r:id="rId31"/>
    <p:sldId id="316" r:id="rId32"/>
    <p:sldId id="320" r:id="rId33"/>
    <p:sldId id="274" r:id="rId34"/>
    <p:sldId id="262" r:id="rId35"/>
    <p:sldId id="263" r:id="rId36"/>
    <p:sldId id="276" r:id="rId37"/>
    <p:sldId id="277" r:id="rId38"/>
    <p:sldId id="278" r:id="rId39"/>
    <p:sldId id="297" r:id="rId40"/>
    <p:sldId id="279" r:id="rId41"/>
    <p:sldId id="309" r:id="rId42"/>
    <p:sldId id="272" r:id="rId43"/>
    <p:sldId id="305" r:id="rId44"/>
    <p:sldId id="311" r:id="rId45"/>
    <p:sldId id="298" r:id="rId46"/>
    <p:sldId id="283"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0" userDrawn="1">
          <p15:clr>
            <a:srgbClr val="A4A3A4"/>
          </p15:clr>
        </p15:guide>
        <p15:guide id="2" pos="2136" userDrawn="1">
          <p15:clr>
            <a:srgbClr val="A4A3A4"/>
          </p15:clr>
        </p15:guide>
        <p15:guide id="3"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26" autoAdjust="0"/>
    <p:restoredTop sz="42719" autoAdjust="0"/>
  </p:normalViewPr>
  <p:slideViewPr>
    <p:cSldViewPr snapToGrid="0">
      <p:cViewPr varScale="1">
        <p:scale>
          <a:sx n="71" d="100"/>
          <a:sy n="71" d="100"/>
        </p:scale>
        <p:origin x="4296" y="60"/>
      </p:cViewPr>
      <p:guideLst>
        <p:guide orient="horz" pos="600"/>
        <p:guide pos="2136"/>
        <p:guide orient="horz" pos="3864"/>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67A5DE-0393-410A-80C2-7D81957921EA}" type="datetimeFigureOut">
              <a:rPr lang="en-GB" smtClean="0"/>
              <a:t>11/11/2016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6D714F-E2A8-4DB0-92B2-7446130A6F15}" type="slidenum">
              <a:rPr lang="en-GB" smtClean="0"/>
              <a:t>‹#›</a:t>
            </a:fld>
            <a:endParaRPr lang="en-GB"/>
          </a:p>
        </p:txBody>
      </p:sp>
    </p:spTree>
    <p:extLst>
      <p:ext uri="{BB962C8B-B14F-4D97-AF65-F5344CB8AC3E}">
        <p14:creationId xmlns:p14="http://schemas.microsoft.com/office/powerpoint/2010/main" val="637699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inform-malaria.org/wp-content/uploads/2015/07/History-of-Malaria-Risk-Mapping-Version-1.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inform-malaria.org/wp-content/uploads/2015/07/Assembly-of-Parasite-Rate-Data-Version-1.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asterweb.jpl.nasa.gov/gdem" TargetMode="External"/><Relationship Id="rId7" Type="http://schemas.openxmlformats.org/officeDocument/2006/relationships/hyperlink" Target="https://www.eia.gov/"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www.crisisgroup.org/en/regions/africa/horn-of-africa/sudan/B047-sudan-breaking-the-abyei-deadlock.aspx" TargetMode="External"/><Relationship Id="rId5" Type="http://schemas.openxmlformats.org/officeDocument/2006/relationships/hyperlink" Target="http://archive.law.fsu.edu/library/collection/LimitsinSeas/numericalibs-template.html" TargetMode="External"/><Relationship Id="rId4" Type="http://schemas.openxmlformats.org/officeDocument/2006/relationships/hyperlink" Target="http://www.smallarmssurveysudan.org/"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inform-malaria.org/wp-content/uploads/2015/07/Assembly-of-Vector-Data-Version-1.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bias-project.org.uk/software/SAE.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worldpop.org.uk/"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gulf2000.columbia.edu/map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worldpop.org.u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Background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use of survey data, maps and epidemiological intelligence was a routine feature of control planning across most African countries during the Global Malaria Eradication </a:t>
            </a:r>
            <a:r>
              <a:rPr lang="en-US" sz="1200" kern="1200" dirty="0" err="1" smtClean="0">
                <a:solidFill>
                  <a:schemeClr val="tx1"/>
                </a:solidFill>
                <a:latin typeface="+mn-lt"/>
                <a:ea typeface="+mn-ea"/>
                <a:cs typeface="+mn-cs"/>
              </a:rPr>
              <a:t>Programme</a:t>
            </a:r>
            <a:r>
              <a:rPr lang="en-US" sz="1200" kern="1200" dirty="0" smtClean="0">
                <a:solidFill>
                  <a:schemeClr val="tx1"/>
                </a:solidFill>
                <a:latin typeface="+mn-lt"/>
                <a:ea typeface="+mn-ea"/>
                <a:cs typeface="+mn-cs"/>
              </a:rPr>
              <a:t> (GMEP), from the mid-1950s [Snow &amp; Noor, 2015]. Data included epidemiological descriptions of transmission, vectors, topography and climate. There was a recognition, over 50 years ago, that one important source of planning data was infection prevalence among children aged 2-10 years (</a:t>
            </a:r>
            <a:r>
              <a:rPr lang="en-US" sz="1200" i="1" kern="1200" dirty="0" smtClean="0">
                <a:solidFill>
                  <a:schemeClr val="tx1"/>
                </a:solidFill>
                <a:latin typeface="+mn-lt"/>
                <a:ea typeface="+mn-ea"/>
                <a:cs typeface="+mn-cs"/>
              </a:rPr>
              <a:t>Pf</a:t>
            </a:r>
            <a:r>
              <a:rPr lang="en-US" sz="1200" kern="1200" dirty="0" smtClean="0">
                <a:solidFill>
                  <a:schemeClr val="tx1"/>
                </a:solidFill>
                <a:latin typeface="+mn-lt"/>
                <a:ea typeface="+mn-ea"/>
                <a:cs typeface="+mn-cs"/>
              </a:rPr>
              <a:t>PR</a:t>
            </a:r>
            <a:r>
              <a:rPr lang="en-US" sz="1200" kern="1200" baseline="-25000" dirty="0" smtClean="0">
                <a:solidFill>
                  <a:schemeClr val="tx1"/>
                </a:solidFill>
                <a:latin typeface="+mn-lt"/>
                <a:ea typeface="+mn-ea"/>
                <a:cs typeface="+mn-cs"/>
              </a:rPr>
              <a:t>2-10</a:t>
            </a:r>
            <a:r>
              <a:rPr lang="en-US" sz="1200" kern="1200" dirty="0" smtClean="0">
                <a:solidFill>
                  <a:schemeClr val="tx1"/>
                </a:solidFill>
                <a:latin typeface="+mn-lt"/>
                <a:ea typeface="+mn-ea"/>
                <a:cs typeface="+mn-cs"/>
              </a:rPr>
              <a:t>), used to define categories of endemic risk designed to guide and monitor progress toward malaria elimination targets.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art and skills necessary to design malaria control, based on an understanding of the spatial epidemiology, was lost during the 1970s when the agenda for malaria control fell under a less specialized, integrated primary care mandate focused on managing fevers. In 1996, there was a renewed plea for better malaria cartography to guide malaria control in Africa [Snow et al., 1996] and over the last decade there has been a growth in spatial data on malaria and populations not available to </a:t>
            </a:r>
            <a:r>
              <a:rPr lang="en-US" sz="1200" kern="1200" dirty="0" err="1" smtClean="0">
                <a:solidFill>
                  <a:schemeClr val="tx1"/>
                </a:solidFill>
                <a:latin typeface="+mn-lt"/>
                <a:ea typeface="+mn-ea"/>
                <a:cs typeface="+mn-cs"/>
              </a:rPr>
              <a:t>malariologists</a:t>
            </a:r>
            <a:r>
              <a:rPr lang="en-US" sz="1200" kern="1200" dirty="0" smtClean="0">
                <a:solidFill>
                  <a:schemeClr val="tx1"/>
                </a:solidFill>
                <a:latin typeface="+mn-lt"/>
                <a:ea typeface="+mn-ea"/>
                <a:cs typeface="+mn-cs"/>
              </a:rPr>
              <a:t> or </a:t>
            </a:r>
            <a:r>
              <a:rPr lang="en-US" sz="1200" kern="1200" dirty="0" err="1" smtClean="0">
                <a:solidFill>
                  <a:schemeClr val="tx1"/>
                </a:solidFill>
                <a:latin typeface="+mn-lt"/>
                <a:ea typeface="+mn-ea"/>
                <a:cs typeface="+mn-cs"/>
              </a:rPr>
              <a:t>programme</a:t>
            </a:r>
            <a:r>
              <a:rPr lang="en-US" sz="1200" kern="1200" dirty="0" smtClean="0">
                <a:solidFill>
                  <a:schemeClr val="tx1"/>
                </a:solidFill>
                <a:latin typeface="+mn-lt"/>
                <a:ea typeface="+mn-ea"/>
                <a:cs typeface="+mn-cs"/>
              </a:rPr>
              <a:t> control managers 60 years ago. The growth in data has been accompanied by the development of statistical approaches to model and map risk and intervention access in space and in time using Model Based Geo-Statistics (MBG) [Diggle &amp; Ribeiro, 2007].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At the launch of the Roll Back Malaria (RBM) initiative in 1999, calls for universal coverage of all available interventions was probably an appropriate response to the epidemic that affected most of sub-Saharan Africa during the mid-late 1990s [WHO, 2000; Snow et al., 2012]. Over a decade later, the international donor community is constrained by the global financial crisis, consequently accessing overseas development assistance (ODA) and using limited national domestic funding for malaria control now requires a much stronger evidence-based business case. These future business cases must be grounded in the best possible epidemiological evidence to predict the likely impact of future intervention, assess the impact of current investment and, equally important, demonstrate what might happen should funding and intervention coverage decline. </a:t>
            </a:r>
          </a:p>
          <a:p>
            <a:endParaRPr lang="en-US" sz="1200" kern="120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Malaria </a:t>
            </a:r>
            <a:r>
              <a:rPr lang="en-US" sz="1200" kern="1200" baseline="0" dirty="0" err="1" smtClean="0">
                <a:solidFill>
                  <a:schemeClr val="tx1"/>
                </a:solidFill>
                <a:latin typeface="+mn-lt"/>
                <a:ea typeface="+mn-ea"/>
                <a:cs typeface="+mn-cs"/>
              </a:rPr>
              <a:t>Programme</a:t>
            </a:r>
            <a:r>
              <a:rPr lang="en-US" sz="1200" kern="1200" baseline="0" dirty="0" smtClean="0">
                <a:solidFill>
                  <a:schemeClr val="tx1"/>
                </a:solidFill>
                <a:latin typeface="+mn-lt"/>
                <a:ea typeface="+mn-ea"/>
                <a:cs typeface="+mn-cs"/>
              </a:rPr>
              <a:t> Review (MPR) undertaken in 2013 concluded that the </a:t>
            </a:r>
            <a:r>
              <a:rPr lang="en-US" sz="1200" kern="1200" baseline="0" dirty="0" err="1" smtClean="0">
                <a:solidFill>
                  <a:schemeClr val="tx1"/>
                </a:solidFill>
                <a:latin typeface="+mn-lt"/>
                <a:ea typeface="+mn-ea"/>
                <a:cs typeface="+mn-cs"/>
              </a:rPr>
              <a:t>FMoH</a:t>
            </a:r>
            <a:r>
              <a:rPr lang="en-US" sz="1200" kern="1200" baseline="0" dirty="0" smtClean="0">
                <a:solidFill>
                  <a:schemeClr val="tx1"/>
                </a:solidFill>
                <a:latin typeface="+mn-lt"/>
                <a:ea typeface="+mn-ea"/>
                <a:cs typeface="+mn-cs"/>
              </a:rPr>
              <a:t> should “</a:t>
            </a:r>
            <a:r>
              <a:rPr lang="en-GB" i="1" dirty="0" smtClean="0"/>
              <a:t>Conduct risk mapping and burden estimation of malaria for stratification at the lowest</a:t>
            </a:r>
            <a:r>
              <a:rPr lang="en-GB" i="1" baseline="0" dirty="0" smtClean="0"/>
              <a:t> </a:t>
            </a:r>
            <a:r>
              <a:rPr lang="en-GB" i="1" dirty="0" smtClean="0"/>
              <a:t>possible administrative level using all available data including 2005, 2009 and</a:t>
            </a:r>
            <a:r>
              <a:rPr lang="en-GB" i="1" baseline="0" dirty="0" smtClean="0"/>
              <a:t> </a:t>
            </a:r>
            <a:r>
              <a:rPr lang="en-GB" i="1" dirty="0" smtClean="0"/>
              <a:t>2012 Malaria Indicator</a:t>
            </a:r>
            <a:r>
              <a:rPr lang="en-GB" i="1" baseline="0" dirty="0" smtClean="0"/>
              <a:t> </a:t>
            </a:r>
            <a:r>
              <a:rPr lang="en-GB" i="1" dirty="0" smtClean="0"/>
              <a:t>Surveys (MIS) and routine</a:t>
            </a:r>
            <a:r>
              <a:rPr lang="en-GB" i="1" baseline="0" dirty="0" smtClean="0"/>
              <a:t> </a:t>
            </a:r>
            <a:r>
              <a:rPr lang="en-GB" i="1" dirty="0" smtClean="0"/>
              <a:t>data for strategy development</a:t>
            </a:r>
            <a:r>
              <a:rPr lang="en-GB" dirty="0" smtClean="0"/>
              <a:t>” [NMCP, </a:t>
            </a:r>
            <a:r>
              <a:rPr lang="en-GB" dirty="0" err="1" smtClean="0"/>
              <a:t>FMoH</a:t>
            </a:r>
            <a:r>
              <a:rPr lang="en-GB" dirty="0" smtClean="0"/>
              <a:t>,</a:t>
            </a:r>
            <a:r>
              <a:rPr lang="en-GB" baseline="0" dirty="0" smtClean="0"/>
              <a:t> 2013]</a:t>
            </a:r>
            <a:endParaRPr lang="en-GB" dirty="0" smtClean="0"/>
          </a:p>
          <a:p>
            <a:endParaRPr lang="en-GB" sz="1200" kern="1200" dirty="0" smtClean="0">
              <a:solidFill>
                <a:schemeClr val="tx1"/>
              </a:solidFill>
              <a:latin typeface="+mn-lt"/>
              <a:ea typeface="+mn-ea"/>
              <a:cs typeface="+mn-cs"/>
            </a:endParaRPr>
          </a:p>
          <a:p>
            <a:r>
              <a:rPr lang="en-GB" sz="1200" b="1" i="0" kern="1200" dirty="0" smtClean="0">
                <a:solidFill>
                  <a:schemeClr val="tx1"/>
                </a:solidFill>
                <a:latin typeface="+mn-lt"/>
                <a:ea typeface="+mn-ea"/>
                <a:cs typeface="+mn-cs"/>
              </a:rPr>
              <a:t>Action Points</a:t>
            </a:r>
          </a:p>
          <a:p>
            <a:endParaRPr lang="en-GB" sz="1200" i="0" kern="1200" dirty="0" smtClean="0">
              <a:solidFill>
                <a:schemeClr val="tx1"/>
              </a:solidFill>
              <a:latin typeface="+mn-lt"/>
              <a:ea typeface="+mn-ea"/>
              <a:cs typeface="+mn-cs"/>
            </a:endParaRPr>
          </a:p>
          <a:p>
            <a:r>
              <a:rPr lang="en-GB" sz="1200" i="0" kern="1200" baseline="0" dirty="0" smtClean="0">
                <a:solidFill>
                  <a:schemeClr val="tx1"/>
                </a:solidFill>
                <a:latin typeface="+mn-lt"/>
                <a:ea typeface="+mn-ea"/>
                <a:cs typeface="+mn-cs"/>
              </a:rPr>
              <a:t>Check for high resolution TIFFs for FMOH and NMCP logos</a:t>
            </a:r>
            <a:endParaRPr lang="en-GB" sz="1200" i="0" kern="1200" dirty="0" smtClean="0">
              <a:solidFill>
                <a:schemeClr val="tx1"/>
              </a:solidFill>
              <a:latin typeface="+mn-lt"/>
              <a:ea typeface="+mn-ea"/>
              <a:cs typeface="+mn-cs"/>
            </a:endParaRPr>
          </a:p>
          <a:p>
            <a:endParaRPr lang="en-US" sz="1200" i="1" kern="1200" dirty="0" smtClean="0">
              <a:solidFill>
                <a:schemeClr val="tx1"/>
              </a:solidFill>
              <a:latin typeface="+mn-lt"/>
              <a:ea typeface="+mn-ea"/>
              <a:cs typeface="+mn-cs"/>
            </a:endParaRPr>
          </a:p>
          <a:p>
            <a:r>
              <a:rPr lang="en-US" b="1"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latin typeface="+mn-lt"/>
                <a:ea typeface="+mn-ea"/>
                <a:cs typeface="+mn-cs"/>
              </a:rPr>
              <a:t>Diggle PJ &amp; Ribeiro PJ (2007). </a:t>
            </a:r>
            <a:r>
              <a:rPr lang="en-US" sz="1200" i="1" kern="1200" dirty="0" smtClean="0">
                <a:solidFill>
                  <a:schemeClr val="tx1"/>
                </a:solidFill>
                <a:latin typeface="+mn-lt"/>
                <a:ea typeface="+mn-ea"/>
                <a:cs typeface="+mn-cs"/>
              </a:rPr>
              <a:t>Model-based </a:t>
            </a:r>
            <a:r>
              <a:rPr lang="en-US" sz="1200" i="1" kern="1200" dirty="0" err="1" smtClean="0">
                <a:solidFill>
                  <a:schemeClr val="tx1"/>
                </a:solidFill>
                <a:latin typeface="+mn-lt"/>
                <a:ea typeface="+mn-ea"/>
                <a:cs typeface="+mn-cs"/>
              </a:rPr>
              <a:t>geostatistics</a:t>
            </a:r>
            <a:r>
              <a:rPr lang="en-US" sz="1200" kern="1200" dirty="0" smtClean="0">
                <a:solidFill>
                  <a:schemeClr val="tx1"/>
                </a:solidFill>
                <a:latin typeface="+mn-lt"/>
                <a:ea typeface="+mn-ea"/>
                <a:cs typeface="+mn-cs"/>
              </a:rPr>
              <a:t>. New York: Springer</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National Malaria Control Programme, Federal Ministry</a:t>
            </a:r>
            <a:r>
              <a:rPr lang="en-GB" baseline="0" dirty="0" smtClean="0"/>
              <a:t> of Health (2013). </a:t>
            </a:r>
            <a:r>
              <a:rPr lang="en-GB" i="1" baseline="0" dirty="0" smtClean="0"/>
              <a:t>Malaria Programme Review 2001-2012</a:t>
            </a:r>
            <a:r>
              <a:rPr lang="en-GB" baseline="0" dirty="0" smtClean="0"/>
              <a:t>. </a:t>
            </a:r>
            <a:r>
              <a:rPr lang="en-GB" dirty="0" smtClean="0"/>
              <a:t>Federal Ministry</a:t>
            </a:r>
            <a:r>
              <a:rPr lang="en-GB" baseline="0" dirty="0" smtClean="0"/>
              <a:t> of Health, Republic of Sudan, Khartoum, December 2013.</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Snow RW, Marsh K, le Sueur D (1996). The need for maps of transmission intensity to guide malaria control in Africa. </a:t>
            </a:r>
            <a:r>
              <a:rPr lang="en-US" sz="1200" i="1" kern="1200" dirty="0" smtClean="0">
                <a:solidFill>
                  <a:schemeClr val="tx1"/>
                </a:solidFill>
                <a:latin typeface="+mn-lt"/>
                <a:ea typeface="+mn-ea"/>
                <a:cs typeface="+mn-cs"/>
              </a:rPr>
              <a:t>Parasitology Today,</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12</a:t>
            </a:r>
            <a:r>
              <a:rPr lang="en-US" sz="1200" kern="1200" dirty="0" smtClean="0">
                <a:solidFill>
                  <a:schemeClr val="tx1"/>
                </a:solidFill>
                <a:latin typeface="+mn-lt"/>
                <a:ea typeface="+mn-ea"/>
                <a:cs typeface="+mn-cs"/>
              </a:rPr>
              <a:t>: 455-457</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Snow RW &amp; Noor AM (2015). </a:t>
            </a:r>
            <a:r>
              <a:rPr lang="en-US" sz="1200" i="1" kern="1200" dirty="0" smtClean="0">
                <a:solidFill>
                  <a:schemeClr val="tx1"/>
                </a:solidFill>
                <a:latin typeface="+mn-lt"/>
                <a:ea typeface="+mn-ea"/>
                <a:cs typeface="+mn-cs"/>
              </a:rPr>
              <a:t>Malaria risk mapping in Africa: The historical context to the Information for Malaria (INFORM) project</a:t>
            </a:r>
            <a:r>
              <a:rPr lang="en-US" sz="1200" kern="1200" dirty="0" smtClean="0">
                <a:solidFill>
                  <a:schemeClr val="tx1"/>
                </a:solidFill>
                <a:latin typeface="+mn-lt"/>
                <a:ea typeface="+mn-ea"/>
                <a:cs typeface="+mn-cs"/>
              </a:rPr>
              <a:t>. Working Paper in support of the INFORM Project funded by the Department for International Development and the </a:t>
            </a:r>
            <a:r>
              <a:rPr lang="en-US" sz="1200" kern="1200" dirty="0" err="1" smtClean="0">
                <a:solidFill>
                  <a:schemeClr val="tx1"/>
                </a:solidFill>
                <a:latin typeface="+mn-lt"/>
                <a:ea typeface="+mn-ea"/>
                <a:cs typeface="+mn-cs"/>
              </a:rPr>
              <a:t>Wellcome</a:t>
            </a:r>
            <a:r>
              <a:rPr lang="en-US" sz="1200" kern="1200" dirty="0" smtClean="0">
                <a:solidFill>
                  <a:schemeClr val="tx1"/>
                </a:solidFill>
                <a:latin typeface="+mn-lt"/>
                <a:ea typeface="+mn-ea"/>
                <a:cs typeface="+mn-cs"/>
              </a:rPr>
              <a:t> Trust, Nairobi, Kenya June 2015; </a:t>
            </a:r>
            <a:r>
              <a:rPr lang="en-US" sz="1200" u="sng" kern="1200" dirty="0" smtClean="0">
                <a:solidFill>
                  <a:schemeClr val="tx1"/>
                </a:solidFill>
                <a:latin typeface="+mn-lt"/>
                <a:ea typeface="+mn-ea"/>
                <a:cs typeface="+mn-cs"/>
                <a:hlinkClick r:id="rId3"/>
              </a:rPr>
              <a:t>http://www.inform-malaria.org/wp-content/uploads/2015/07/History-of-Malaria-Risk-Mapping-Version-1.pdf</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Snow RW, </a:t>
            </a:r>
            <a:r>
              <a:rPr lang="en-US" sz="1200" kern="1200" dirty="0" err="1" smtClean="0">
                <a:solidFill>
                  <a:schemeClr val="tx1"/>
                </a:solidFill>
                <a:latin typeface="+mn-lt"/>
                <a:ea typeface="+mn-ea"/>
                <a:cs typeface="+mn-cs"/>
              </a:rPr>
              <a:t>Amratia</a:t>
            </a:r>
            <a:r>
              <a:rPr lang="en-US" sz="1200" kern="1200" dirty="0" smtClean="0">
                <a:solidFill>
                  <a:schemeClr val="tx1"/>
                </a:solidFill>
                <a:latin typeface="+mn-lt"/>
                <a:ea typeface="+mn-ea"/>
                <a:cs typeface="+mn-cs"/>
              </a:rPr>
              <a:t> P, Kabaria CW, Noor AM, Marsh K (2012). The changing limits and incidence of malaria in Africa: 1939-2009. </a:t>
            </a:r>
            <a:r>
              <a:rPr lang="en-US" sz="1200" i="1" kern="1200" dirty="0" smtClean="0">
                <a:solidFill>
                  <a:schemeClr val="tx1"/>
                </a:solidFill>
                <a:latin typeface="+mn-lt"/>
                <a:ea typeface="+mn-ea"/>
                <a:cs typeface="+mn-cs"/>
              </a:rPr>
              <a:t>Advances in Parasitology</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78</a:t>
            </a:r>
            <a:r>
              <a:rPr lang="en-US" sz="1200" kern="1200" dirty="0" smtClean="0">
                <a:solidFill>
                  <a:schemeClr val="tx1"/>
                </a:solidFill>
                <a:latin typeface="+mn-lt"/>
                <a:ea typeface="+mn-ea"/>
                <a:cs typeface="+mn-cs"/>
              </a:rPr>
              <a:t>: 169-262</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World Health Organization (2000). The Abuja Declaration and the Plan of Action. An extract from the African Summit on Roll Back Malaria, Abuja, 25 April 2000 (WHO/CDS/RBM/2000.17)</a:t>
            </a:r>
          </a:p>
          <a:p>
            <a:endParaRPr lang="en-US" dirty="0" smtClean="0"/>
          </a:p>
          <a:p>
            <a:endParaRPr lang="en-GB" dirty="0"/>
          </a:p>
        </p:txBody>
      </p:sp>
      <p:sp>
        <p:nvSpPr>
          <p:cNvPr id="4" name="Slide Number Placeholder 3"/>
          <p:cNvSpPr>
            <a:spLocks noGrp="1"/>
          </p:cNvSpPr>
          <p:nvPr>
            <p:ph type="sldNum" sz="quarter" idx="10"/>
          </p:nvPr>
        </p:nvSpPr>
        <p:spPr/>
        <p:txBody>
          <a:bodyPr/>
          <a:lstStyle/>
          <a:p>
            <a:fld id="{5F6D714F-E2A8-4DB0-92B2-7446130A6F15}" type="slidenum">
              <a:rPr lang="en-GB" smtClean="0"/>
              <a:t>1</a:t>
            </a:fld>
            <a:endParaRPr lang="en-GB"/>
          </a:p>
        </p:txBody>
      </p:sp>
    </p:spTree>
    <p:extLst>
      <p:ext uri="{BB962C8B-B14F-4D97-AF65-F5344CB8AC3E}">
        <p14:creationId xmlns:p14="http://schemas.microsoft.com/office/powerpoint/2010/main" val="643155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Context</a:t>
            </a:r>
          </a:p>
          <a:p>
            <a:endParaRPr lang="en-GB" sz="1200" b="1"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Climate plays a</a:t>
            </a:r>
            <a:r>
              <a:rPr lang="en-GB" sz="1200" b="0" kern="1200" baseline="0" dirty="0" smtClean="0">
                <a:solidFill>
                  <a:schemeClr val="tx1"/>
                </a:solidFill>
                <a:effectLst/>
                <a:latin typeface="+mn-lt"/>
                <a:ea typeface="+mn-ea"/>
                <a:cs typeface="+mn-cs"/>
              </a:rPr>
              <a:t> significant role in defining the natural extents and intensity of malaria transmission. Most notable in Sudan is the presence and seasonal abundance of water for vectors to develop. The following slides outline some of these climatic factors, some of which have been used in defining the limits of malaria transmission in historical maps (slides 16 and 17), albeit without the current ability to use remotely sensed data, and some are used as covariates in predicting the intensity of malaria in Sudan (slides 19 and 27).  </a:t>
            </a:r>
            <a:endParaRPr lang="en-GB" sz="1200" b="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Although Sudan lies within the tropics, the climate ranges from hyper-arid in the north to tropical wet-and-dry in the far southwest. Temperatures do not vary greatly with the season at any location; the most significant climatic variables are rainfall and the length of the dry season. Variations in the length of the dry season depend on which of two air flows predominates, dry north-easterly winds from the Arabian Peninsula or moist south-westerly winds from the Congo River basin.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From January to March, the country is under the influence of the dry north easterlies, continental trade winds. There is practically no rainfall countrywide except for a small area in north-western Sudan in where the winds have passed over the Mediterranean bringing occasional light rains. By early April, the moist south </a:t>
            </a:r>
            <a:r>
              <a:rPr lang="en-GB" sz="1200" kern="1200" dirty="0" err="1" smtClean="0">
                <a:solidFill>
                  <a:schemeClr val="tx1"/>
                </a:solidFill>
                <a:effectLst/>
                <a:latin typeface="+mn-lt"/>
                <a:ea typeface="+mn-ea"/>
                <a:cs typeface="+mn-cs"/>
              </a:rPr>
              <a:t>westerlies</a:t>
            </a:r>
            <a:r>
              <a:rPr lang="en-GB" sz="1200" kern="1200" dirty="0" smtClean="0">
                <a:solidFill>
                  <a:schemeClr val="tx1"/>
                </a:solidFill>
                <a:effectLst/>
                <a:latin typeface="+mn-lt"/>
                <a:ea typeface="+mn-ea"/>
                <a:cs typeface="+mn-cs"/>
              </a:rPr>
              <a:t> have reached southern Sudan, bringing heavy rains and thunderstorms. By July the moist air has reached Khartoum, and in August it extends to its usual northern limits around Abu Hamad. In September the dry north easterlies begin to strengthen and to push south and by the end of December they cover the entire country. Khartoum has a three-month rainy season (July–September) with an annual average rainfall of 161 mm.</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In some years, the arrival of the south </a:t>
            </a:r>
            <a:r>
              <a:rPr lang="en-GB" sz="1200" kern="1200" dirty="0" err="1" smtClean="0">
                <a:solidFill>
                  <a:schemeClr val="tx1"/>
                </a:solidFill>
                <a:effectLst/>
                <a:latin typeface="+mn-lt"/>
                <a:ea typeface="+mn-ea"/>
                <a:cs typeface="+mn-cs"/>
              </a:rPr>
              <a:t>westerlies</a:t>
            </a:r>
            <a:r>
              <a:rPr lang="en-GB" sz="1200" kern="1200" dirty="0" smtClean="0">
                <a:solidFill>
                  <a:schemeClr val="tx1"/>
                </a:solidFill>
                <a:effectLst/>
                <a:latin typeface="+mn-lt"/>
                <a:ea typeface="+mn-ea"/>
                <a:cs typeface="+mn-cs"/>
              </a:rPr>
              <a:t> and their rain in central Sudan can be delayed, or they may not come at all. If that happens, drought and famine follow. The decades of the 1970s and 1980s saw the south </a:t>
            </a:r>
            <a:r>
              <a:rPr lang="en-GB" sz="1200" kern="1200" dirty="0" err="1" smtClean="0">
                <a:solidFill>
                  <a:schemeClr val="tx1"/>
                </a:solidFill>
                <a:effectLst/>
                <a:latin typeface="+mn-lt"/>
                <a:ea typeface="+mn-ea"/>
                <a:cs typeface="+mn-cs"/>
              </a:rPr>
              <a:t>westerlies</a:t>
            </a:r>
            <a:r>
              <a:rPr lang="en-GB" sz="1200" kern="1200" dirty="0" smtClean="0">
                <a:solidFill>
                  <a:schemeClr val="tx1"/>
                </a:solidFill>
                <a:effectLst/>
                <a:latin typeface="+mn-lt"/>
                <a:ea typeface="+mn-ea"/>
                <a:cs typeface="+mn-cs"/>
              </a:rPr>
              <a:t> frequently fail, with disastrous results for the Sudanese people and economy.</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Temperatures are highest at the end of the dry season. In Khartoum, the warmest months are May and June, when average highs are 41.9°C and temperatures can even reach 48°C. Northern Sudan, with its short rainy season, has very high daytime temperatures year round, except for winter months in the northwest where there is precipitation from the Mediterranean in January and February. Lows in Khartoum average 15°C in January and have dropped as low as 6°C after the passing of a cool front in winter.</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haboob, a violent dust storm, can occur in central Sudan when the moist </a:t>
            </a:r>
            <a:r>
              <a:rPr lang="en-GB" sz="1200" kern="1200" dirty="0" err="1" smtClean="0">
                <a:solidFill>
                  <a:schemeClr val="tx1"/>
                </a:solidFill>
                <a:effectLst/>
                <a:latin typeface="+mn-lt"/>
                <a:ea typeface="+mn-ea"/>
                <a:cs typeface="+mn-cs"/>
              </a:rPr>
              <a:t>southwesterly</a:t>
            </a:r>
            <a:r>
              <a:rPr lang="en-GB" sz="1200" kern="1200" dirty="0" smtClean="0">
                <a:solidFill>
                  <a:schemeClr val="tx1"/>
                </a:solidFill>
                <a:effectLst/>
                <a:latin typeface="+mn-lt"/>
                <a:ea typeface="+mn-ea"/>
                <a:cs typeface="+mn-cs"/>
              </a:rPr>
              <a:t> flow first arrives (May through July). The moist, unstable air forms thunderstorms in the heat of the afternoon. The initial </a:t>
            </a:r>
            <a:r>
              <a:rPr lang="en-GB" sz="1200" kern="1200" dirty="0" err="1" smtClean="0">
                <a:solidFill>
                  <a:schemeClr val="tx1"/>
                </a:solidFill>
                <a:effectLst/>
                <a:latin typeface="+mn-lt"/>
                <a:ea typeface="+mn-ea"/>
                <a:cs typeface="+mn-cs"/>
              </a:rPr>
              <a:t>downflow</a:t>
            </a:r>
            <a:r>
              <a:rPr lang="en-GB" sz="1200" kern="1200" dirty="0" smtClean="0">
                <a:solidFill>
                  <a:schemeClr val="tx1"/>
                </a:solidFill>
                <a:effectLst/>
                <a:latin typeface="+mn-lt"/>
                <a:ea typeface="+mn-ea"/>
                <a:cs typeface="+mn-cs"/>
              </a:rPr>
              <a:t> of air from an approaching storm produces a huge yellow wall of sand and clay that can temporarily reduce visibility to zero.</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Desert regions in central and northern Sudan are among the driest and the sunniest places on Earth. Areas around </a:t>
            </a:r>
            <a:r>
              <a:rPr lang="en-GB" sz="1200" kern="1200" dirty="0" err="1" smtClean="0">
                <a:solidFill>
                  <a:schemeClr val="tx1"/>
                </a:solidFill>
                <a:effectLst/>
                <a:latin typeface="+mn-lt"/>
                <a:ea typeface="+mn-ea"/>
                <a:cs typeface="+mn-cs"/>
              </a:rPr>
              <a:t>Wadi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Halfa</a:t>
            </a:r>
            <a:r>
              <a:rPr lang="en-GB" sz="1200" kern="1200" dirty="0" smtClean="0">
                <a:solidFill>
                  <a:schemeClr val="tx1"/>
                </a:solidFill>
                <a:effectLst/>
                <a:latin typeface="+mn-lt"/>
                <a:ea typeface="+mn-ea"/>
                <a:cs typeface="+mn-cs"/>
              </a:rPr>
              <a:t> can pass years or decades without rainfall and are among the hottest places during their summertime.</a:t>
            </a:r>
          </a:p>
          <a:p>
            <a:endParaRPr lang="en-GB" dirty="0"/>
          </a:p>
        </p:txBody>
      </p:sp>
      <p:sp>
        <p:nvSpPr>
          <p:cNvPr id="4" name="Slide Number Placeholder 3"/>
          <p:cNvSpPr>
            <a:spLocks noGrp="1"/>
          </p:cNvSpPr>
          <p:nvPr>
            <p:ph type="sldNum" sz="quarter" idx="10"/>
          </p:nvPr>
        </p:nvSpPr>
        <p:spPr/>
        <p:txBody>
          <a:bodyPr/>
          <a:lstStyle/>
          <a:p>
            <a:fld id="{5F6D714F-E2A8-4DB0-92B2-7446130A6F15}" type="slidenum">
              <a:rPr lang="en-GB" smtClean="0"/>
              <a:t>11</a:t>
            </a:fld>
            <a:endParaRPr lang="en-GB"/>
          </a:p>
        </p:txBody>
      </p:sp>
    </p:spTree>
    <p:extLst>
      <p:ext uri="{BB962C8B-B14F-4D97-AF65-F5344CB8AC3E}">
        <p14:creationId xmlns:p14="http://schemas.microsoft.com/office/powerpoint/2010/main" val="307283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mn-lt"/>
                <a:ea typeface="+mn-ea"/>
                <a:cs typeface="+mn-cs"/>
              </a:rPr>
              <a:t>Temperature Suitability Index (TSI)</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As a metric for the effect of temperature on malaria transmission, a temperature suitability index (TSI) has been developed at a spatial resolution of 1×1 km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Gething</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et al., 2011]. The TSI model uses a biological framework based on survival of vectors and the fluctuating monthly ambient temperature effects on the duration of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sporogony</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that must be completed within the lifetime of a single generation of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Anophelines</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and constructed using monthly temperature time series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Hijmans</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et al., 2005]. On a scale of increasing transmission suitability, TSI ranges from 0 (unsuitable) to 1 (most suitable).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There are no areas with TSI Zero in Sudan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mn-lt"/>
                <a:ea typeface="+mn-ea"/>
                <a:cs typeface="+mn-cs"/>
              </a:rPr>
              <a:t>Enhanced Vegetation Index (EVI):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For vegetation, Fourier–processed EVI, derived from the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MODerate</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‐resolution Imaging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Spectroradiometer</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(MODIS) sensor imagery and available at approx. 1×1 km spatial resolution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Scharlemann</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et al., 2008] was used to develop an annual mean EVI surface. EVI is an index of intensity of photosynthetic activity and ranges from 0 (no vegetation) to 1 (complete vegetation). </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Precipitation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Rainfall is one of the determinants of  vector abundance. Monthly rainfall surfaces exists that are produced from global weather station records gathered from a various sources (1950‐2000) and interpolated using thin‐plate smoothing spline algorithm to produce a continuous global surface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Hijmans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et al., 2005] and monthly average rainfall raster surfaces at 1×1 km resolution available from the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WorldClim</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website. Precipitation is shown in mm  monthly averages this period of time (1950-2000).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mn-lt"/>
                <a:ea typeface="+mn-ea"/>
                <a:cs typeface="+mn-cs"/>
              </a:rPr>
              <a:t>References</a:t>
            </a: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Hijmans</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R, Cameron S, Parra J, Jones P, Jarvis A (2005). Very high resolution interpolated climate surfaces for global land areas. </a:t>
            </a:r>
            <a:r>
              <a:rPr kumimoji="0" lang="en-GB" sz="1200" b="0" i="1" u="none" strike="noStrike" kern="1200" cap="none" spc="0" normalizeH="0" baseline="0" noProof="0" dirty="0" smtClean="0">
                <a:ln>
                  <a:noFill/>
                </a:ln>
                <a:solidFill>
                  <a:prstClr val="black"/>
                </a:solidFill>
                <a:effectLst/>
                <a:uLnTx/>
                <a:uFillTx/>
                <a:latin typeface="+mn-lt"/>
                <a:ea typeface="+mn-ea"/>
                <a:cs typeface="+mn-cs"/>
              </a:rPr>
              <a:t>International Journal of Climatology</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GB" sz="1200" b="1" i="0" u="none" strike="noStrike" kern="1200" cap="none" spc="0" normalizeH="0" baseline="0" noProof="0" dirty="0" smtClean="0">
                <a:ln>
                  <a:noFill/>
                </a:ln>
                <a:solidFill>
                  <a:prstClr val="black"/>
                </a:solidFill>
                <a:effectLst/>
                <a:uLnTx/>
                <a:uFillTx/>
                <a:latin typeface="+mn-lt"/>
                <a:ea typeface="+mn-ea"/>
                <a:cs typeface="+mn-cs"/>
              </a:rPr>
              <a:t>25</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1965‐1978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Gething</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PW, Van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Boeckel</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Smith DL, Guerra CA,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Patil</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AP, Snow RW, Hay SI (2011). Modelling the global constraints of temperature on transmission of </a:t>
            </a:r>
            <a:r>
              <a:rPr kumimoji="0" lang="en-GB" sz="1200" b="0" i="1" u="none" strike="noStrike" kern="1200" cap="none" spc="0" normalizeH="0" baseline="0" noProof="0" dirty="0" smtClean="0">
                <a:ln>
                  <a:noFill/>
                </a:ln>
                <a:solidFill>
                  <a:prstClr val="black"/>
                </a:solidFill>
                <a:effectLst/>
                <a:uLnTx/>
                <a:uFillTx/>
                <a:latin typeface="+mn-lt"/>
                <a:ea typeface="+mn-ea"/>
                <a:cs typeface="+mn-cs"/>
              </a:rPr>
              <a:t>Plasmodium falciparum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and </a:t>
            </a:r>
            <a:r>
              <a:rPr kumimoji="0" lang="en-GB" sz="1200" b="0" i="1" u="none" strike="noStrike" kern="1200" cap="none" spc="0" normalizeH="0" baseline="0" noProof="0" dirty="0" smtClean="0">
                <a:ln>
                  <a:noFill/>
                </a:ln>
                <a:solidFill>
                  <a:prstClr val="black"/>
                </a:solidFill>
                <a:effectLst/>
                <a:uLnTx/>
                <a:uFillTx/>
                <a:latin typeface="+mn-lt"/>
                <a:ea typeface="+mn-ea"/>
                <a:cs typeface="+mn-cs"/>
              </a:rPr>
              <a:t>P. </a:t>
            </a:r>
            <a:r>
              <a:rPr kumimoji="0" lang="en-GB" sz="1200" b="0" i="1" u="none" strike="noStrike" kern="1200" cap="none" spc="0" normalizeH="0" baseline="0" noProof="0" dirty="0" err="1" smtClean="0">
                <a:ln>
                  <a:noFill/>
                </a:ln>
                <a:solidFill>
                  <a:prstClr val="black"/>
                </a:solidFill>
                <a:effectLst/>
                <a:uLnTx/>
                <a:uFillTx/>
                <a:latin typeface="+mn-lt"/>
                <a:ea typeface="+mn-ea"/>
                <a:cs typeface="+mn-cs"/>
              </a:rPr>
              <a:t>vivax</a:t>
            </a:r>
            <a:r>
              <a:rPr kumimoji="0" lang="en-GB" sz="1200" b="0" i="1" u="none" strike="noStrike" kern="1200" cap="none" spc="0" normalizeH="0" baseline="0" noProof="0" dirty="0" smtClean="0">
                <a:ln>
                  <a:noFill/>
                </a:ln>
                <a:solidFill>
                  <a:prstClr val="black"/>
                </a:solidFill>
                <a:effectLst/>
                <a:uLnTx/>
                <a:uFillTx/>
                <a:latin typeface="+mn-lt"/>
                <a:ea typeface="+mn-ea"/>
                <a:cs typeface="+mn-cs"/>
              </a:rPr>
              <a:t>. Parasites &amp; Vectors</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GB" sz="1200" b="1" i="0" u="none" strike="noStrike" kern="1200" cap="none" spc="0" normalizeH="0" baseline="0" noProof="0" dirty="0" smtClean="0">
                <a:ln>
                  <a:noFill/>
                </a:ln>
                <a:solidFill>
                  <a:prstClr val="black"/>
                </a:solidFill>
                <a:effectLst/>
                <a:uLnTx/>
                <a:uFillTx/>
                <a:latin typeface="+mn-lt"/>
                <a:ea typeface="+mn-ea"/>
                <a:cs typeface="+mn-cs"/>
              </a:rPr>
              <a:t>4</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92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mn-lt"/>
                <a:ea typeface="+mn-ea"/>
                <a:cs typeface="+mn-cs"/>
              </a:rPr>
              <a:t>MODIS Data repository: http://modis.gsfc.nasa.gov/data/dataprod/mod13.php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Scharlemann</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JPW, Benz D, Hay SI, Purse BV,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Tatem</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AJ,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Wint</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GR, Rogers DJ (2008). Global data for ecology and epidemiology: A novel algorithm for Temporal Fourier Processing MODIS data. </a:t>
            </a:r>
            <a:r>
              <a:rPr kumimoji="0" lang="en-GB" sz="1200" b="0" i="1" u="none" strike="noStrike" kern="1200" cap="none" spc="0" normalizeH="0" baseline="0" noProof="0" dirty="0" err="1" smtClean="0">
                <a:ln>
                  <a:noFill/>
                </a:ln>
                <a:solidFill>
                  <a:prstClr val="black"/>
                </a:solidFill>
                <a:effectLst/>
                <a:uLnTx/>
                <a:uFillTx/>
                <a:latin typeface="+mn-lt"/>
                <a:ea typeface="+mn-ea"/>
                <a:cs typeface="+mn-cs"/>
              </a:rPr>
              <a:t>PLoS</a:t>
            </a:r>
            <a:r>
              <a:rPr kumimoji="0" lang="en-GB" sz="1200" b="0" i="1" u="none" strike="noStrike" kern="1200" cap="none" spc="0" normalizeH="0" baseline="0" noProof="0" dirty="0" smtClean="0">
                <a:ln>
                  <a:noFill/>
                </a:ln>
                <a:solidFill>
                  <a:prstClr val="black"/>
                </a:solidFill>
                <a:effectLst/>
                <a:uLnTx/>
                <a:uFillTx/>
                <a:latin typeface="+mn-lt"/>
                <a:ea typeface="+mn-ea"/>
                <a:cs typeface="+mn-cs"/>
              </a:rPr>
              <a:t> One</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GB" sz="1200" b="1" i="0" u="none" strike="noStrike" kern="1200" cap="none" spc="0" normalizeH="0" baseline="0" noProof="0" dirty="0" smtClean="0">
                <a:ln>
                  <a:noFill/>
                </a:ln>
                <a:solidFill>
                  <a:prstClr val="black"/>
                </a:solidFill>
                <a:effectLst/>
                <a:uLnTx/>
                <a:uFillTx/>
                <a:latin typeface="+mn-lt"/>
                <a:ea typeface="+mn-ea"/>
                <a:cs typeface="+mn-cs"/>
              </a:rPr>
              <a:t>1</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e1408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WorldClim</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website : </a:t>
            </a:r>
            <a:r>
              <a:rPr lang="en-GB" dirty="0" smtClean="0"/>
              <a:t>http://www.worldclim.org/</a:t>
            </a:r>
          </a:p>
          <a:p>
            <a:endParaRPr lang="en-GB" dirty="0"/>
          </a:p>
        </p:txBody>
      </p:sp>
      <p:sp>
        <p:nvSpPr>
          <p:cNvPr id="4" name="Slide Number Placeholder 3"/>
          <p:cNvSpPr>
            <a:spLocks noGrp="1"/>
          </p:cNvSpPr>
          <p:nvPr>
            <p:ph type="sldNum" sz="quarter" idx="10"/>
          </p:nvPr>
        </p:nvSpPr>
        <p:spPr/>
        <p:txBody>
          <a:bodyPr/>
          <a:lstStyle/>
          <a:p>
            <a:fld id="{5F6D714F-E2A8-4DB0-92B2-7446130A6F15}" type="slidenum">
              <a:rPr lang="en-GB" smtClean="0"/>
              <a:t>12</a:t>
            </a:fld>
            <a:endParaRPr lang="en-GB"/>
          </a:p>
        </p:txBody>
      </p:sp>
    </p:spTree>
    <p:extLst>
      <p:ext uri="{BB962C8B-B14F-4D97-AF65-F5344CB8AC3E}">
        <p14:creationId xmlns:p14="http://schemas.microsoft.com/office/powerpoint/2010/main" val="3077770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One of the largest drivers of both malaria transmission potential and human settlement is aridity.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Global mean Aridity Index from 1950-2000 at 30’ spatial resolution has been developed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Trabucco</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et al,. 2009]. Aridity Index (AI) = Mean Annual Precipitation  / Mean Annual Potential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Evapo</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-Transpiration. The Aridity index values increase for more humid conditions, and decrease with more arid conditions. Mean annual precipitation (MAP) values were obtained from the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WorldClim</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Global Climate Data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Hijmans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et al. 2005], for years 1950-2000. The Global Potential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Evapo</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-Transpiration (PET) layers estimated on a monthly average basis were used to generate/aggregate mean annual values (MAE).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PET is a measure of the ability of the atmosphere to remove water through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Evapo</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-Transpiration process. PET is calculated as PET = 0.0023 • RA •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Tmean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+ 17.8) • TD0.5 (mm / day)  where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Tmean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is mean monthly temperature, TD  is  mean monthly temperature range and RA is the mean monthly extra-terrestrial radiation. The  Hargreaves method has been used , monthly average temperature has been sourced from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WorldClim</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database, and monthly extra-terrestrial radiation, calculated using a methodology presented by Allen et al. (1998). Temperature range (TD) is a proxy to describe the effect of cloud cover on the quantity of extra-terrestrial radiation reaching the land surface.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Using the United Nations Environment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Programme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(UNEP) classification : values of  &lt;0.03 are Hyper arid, 0.03–0.2 Arid, 0.2–0.5 Semi-arid, 0.5–0.65 dry sub-humid and &gt;0.65 humid (for which there are none in Sudan). The hyper arid areas are shown in dark brown, and correspond to historical limits of malaria transmission (slide 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References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Hijmans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RJ, Cameron SE, Parra JL, Jones PG, Jarvis A (2005). Very high resolution interpolated climate surfaces for global land areas. </a:t>
            </a:r>
            <a:r>
              <a:rPr kumimoji="0" lang="en-US" sz="1200" b="0" i="1" u="none" strike="noStrike" kern="1200" cap="none" spc="0" normalizeH="0" baseline="0" noProof="0" dirty="0" smtClean="0">
                <a:ln>
                  <a:noFill/>
                </a:ln>
                <a:solidFill>
                  <a:prstClr val="black"/>
                </a:solidFill>
                <a:effectLst/>
                <a:uLnTx/>
                <a:uFillTx/>
                <a:latin typeface="+mn-lt"/>
                <a:ea typeface="+mn-ea"/>
                <a:cs typeface="+mn-cs"/>
              </a:rPr>
              <a:t>International journal of climatology,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25</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:1965-78.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Trabucco</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 &amp;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Zomer</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RJ (2009). Global potential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evapo</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-transpiration (Global-PET) and global aridity index (Global-Aridity) geo-database. CGIAR Consortium for Spatial Information. Available online from the CGIAR-CSI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GeoPortal</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http://www.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csi</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cgiar</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org.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UNEP (United Nations Environment </a:t>
            </a:r>
            <a:r>
              <a:rPr lang="en-US" sz="1200" kern="1200" dirty="0" err="1" smtClean="0">
                <a:solidFill>
                  <a:schemeClr val="tx1"/>
                </a:solidFill>
                <a:effectLst/>
                <a:latin typeface="+mn-lt"/>
                <a:ea typeface="+mn-ea"/>
                <a:cs typeface="+mn-cs"/>
              </a:rPr>
              <a:t>Programme</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1997. World atlas of desertification 2ED. UNEP, London</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85F924DA-235E-430E-80A8-A5723C1AAB8F}" type="slidenum">
              <a:rPr lang="en-GB" smtClean="0"/>
              <a:t>13</a:t>
            </a:fld>
            <a:endParaRPr lang="en-GB"/>
          </a:p>
        </p:txBody>
      </p:sp>
    </p:spTree>
    <p:extLst>
      <p:ext uri="{BB962C8B-B14F-4D97-AF65-F5344CB8AC3E}">
        <p14:creationId xmlns:p14="http://schemas.microsoft.com/office/powerpoint/2010/main" val="2402691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earliest attempt to develop an empirical risk map of the Sudan was undertaken</a:t>
            </a:r>
            <a:r>
              <a:rPr lang="en-US" sz="1200" kern="1200" baseline="0" dirty="0" smtClean="0">
                <a:solidFill>
                  <a:schemeClr val="tx1"/>
                </a:solidFill>
                <a:latin typeface="+mn-lt"/>
                <a:ea typeface="+mn-ea"/>
                <a:cs typeface="+mn-cs"/>
              </a:rPr>
              <a:t> by the </a:t>
            </a:r>
            <a:r>
              <a:rPr lang="en-US" sz="1200" kern="1200" baseline="0" dirty="0" err="1" smtClean="0">
                <a:solidFill>
                  <a:schemeClr val="tx1"/>
                </a:solidFill>
                <a:latin typeface="+mn-lt"/>
                <a:ea typeface="+mn-ea"/>
                <a:cs typeface="+mn-cs"/>
              </a:rPr>
              <a:t>Wernsdorfer</a:t>
            </a:r>
            <a:r>
              <a:rPr lang="en-US" sz="1200" kern="1200" baseline="0" dirty="0" smtClean="0">
                <a:solidFill>
                  <a:schemeClr val="tx1"/>
                </a:solidFill>
                <a:latin typeface="+mn-lt"/>
                <a:ea typeface="+mn-ea"/>
                <a:cs typeface="+mn-cs"/>
              </a:rPr>
              <a:t> brothers as part of a WHO supported national pre-eradication survey [</a:t>
            </a:r>
            <a:r>
              <a:rPr lang="en-US" sz="1200" kern="1200" baseline="0" dirty="0" err="1" smtClean="0">
                <a:solidFill>
                  <a:schemeClr val="tx1"/>
                </a:solidFill>
                <a:latin typeface="+mn-lt"/>
                <a:ea typeface="+mn-ea"/>
                <a:cs typeface="+mn-cs"/>
              </a:rPr>
              <a:t>Wernsdorfer</a:t>
            </a:r>
            <a:r>
              <a:rPr lang="en-US" sz="1200" kern="1200" baseline="0" dirty="0" smtClean="0">
                <a:solidFill>
                  <a:schemeClr val="tx1"/>
                </a:solidFill>
                <a:latin typeface="+mn-lt"/>
                <a:ea typeface="+mn-ea"/>
                <a:cs typeface="+mn-cs"/>
              </a:rPr>
              <a:t> &amp; </a:t>
            </a:r>
            <a:r>
              <a:rPr lang="en-US" sz="1200" kern="1200" baseline="0" dirty="0" err="1" smtClean="0">
                <a:solidFill>
                  <a:schemeClr val="tx1"/>
                </a:solidFill>
                <a:latin typeface="+mn-lt"/>
                <a:ea typeface="+mn-ea"/>
                <a:cs typeface="+mn-cs"/>
              </a:rPr>
              <a:t>Wernsdorfer</a:t>
            </a:r>
            <a:r>
              <a:rPr lang="en-US" sz="1200" kern="1200" baseline="0" dirty="0" smtClean="0">
                <a:solidFill>
                  <a:schemeClr val="tx1"/>
                </a:solidFill>
                <a:latin typeface="+mn-lt"/>
                <a:ea typeface="+mn-ea"/>
                <a:cs typeface="+mn-cs"/>
              </a:rPr>
              <a:t>, 1967]. </a:t>
            </a:r>
            <a:r>
              <a:rPr lang="en-GB" sz="1200" b="0" i="0" u="none" strike="noStrike" kern="1200" baseline="0" dirty="0" smtClean="0">
                <a:solidFill>
                  <a:schemeClr val="tx1"/>
                </a:solidFill>
                <a:latin typeface="+mn-lt"/>
                <a:ea typeface="+mn-ea"/>
                <a:cs typeface="+mn-cs"/>
              </a:rPr>
              <a:t>The survey was undertaken from 1961 to 1963 and included spleen and parasite rates among over 24,000 children aged 2-10 years, detailed descriptions of seasonality, vectors, topography, and assembled health centre morbidity and mortality reports. This survey, during the GMEP, arguably provided a richer set of epidemiological data compared with most contemporary malaria indicator surveys. This would have been a unique data set to examine the historical extent of malaria in Sudan, however, despite repeated attempts to locate the sampled village-level data from this 1960s survey at archives across the Sudan these raw data appear to have been lost or might be located outside of the country in Austria.</a:t>
            </a:r>
          </a:p>
          <a:p>
            <a:endParaRPr lang="en-GB"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smtClean="0">
                <a:solidFill>
                  <a:schemeClr val="tx1"/>
                </a:solidFill>
                <a:latin typeface="+mn-lt"/>
                <a:ea typeface="+mn-ea"/>
                <a:cs typeface="+mn-cs"/>
              </a:rPr>
              <a:t>Figure on the left is original map. This has been re-digitized and data used in figure on Right to represent </a:t>
            </a:r>
            <a:r>
              <a:rPr lang="en-GB" sz="1200" b="0" i="1" u="none" strike="noStrike" kern="1200" baseline="0" dirty="0" err="1" smtClean="0">
                <a:solidFill>
                  <a:schemeClr val="tx1"/>
                </a:solidFill>
                <a:latin typeface="+mn-lt"/>
                <a:ea typeface="+mn-ea"/>
                <a:cs typeface="+mn-cs"/>
              </a:rPr>
              <a:t>Pf</a:t>
            </a:r>
            <a:r>
              <a:rPr lang="en-GB" sz="1200" b="0" i="0" u="none" strike="noStrike" kern="1200" baseline="0" dirty="0" err="1" smtClean="0">
                <a:solidFill>
                  <a:schemeClr val="tx1"/>
                </a:solidFill>
                <a:latin typeface="+mn-lt"/>
                <a:ea typeface="+mn-ea"/>
                <a:cs typeface="+mn-cs"/>
              </a:rPr>
              <a:t>PR</a:t>
            </a:r>
            <a:r>
              <a:rPr lang="en-GB" sz="1200" b="0" i="0" u="none" strike="noStrike" kern="1200" baseline="0" dirty="0" smtClean="0">
                <a:solidFill>
                  <a:schemeClr val="tx1"/>
                </a:solidFill>
                <a:latin typeface="+mn-lt"/>
                <a:ea typeface="+mn-ea"/>
                <a:cs typeface="+mn-cs"/>
              </a:rPr>
              <a:t> among 2-9 year olds scaled proportionately to the lowest recorded value in Khartoum State (0.03%). Colours represent proportions of all infections by species according to legend; </a:t>
            </a:r>
            <a:r>
              <a:rPr lang="en-US" sz="1200" b="0" i="0" u="none" strike="noStrike" kern="1200" baseline="0" dirty="0" smtClean="0">
                <a:solidFill>
                  <a:schemeClr val="tx1"/>
                </a:solidFill>
                <a:latin typeface="+mn-lt"/>
                <a:ea typeface="+mn-ea"/>
                <a:cs typeface="+mn-cs"/>
              </a:rPr>
              <a:t>i</a:t>
            </a:r>
            <a:r>
              <a:rPr lang="en-US" dirty="0" smtClean="0"/>
              <a:t>n </a:t>
            </a:r>
            <a:r>
              <a:rPr lang="en-US" dirty="0" err="1" smtClean="0"/>
              <a:t>Kordofan</a:t>
            </a:r>
            <a:r>
              <a:rPr lang="en-US" dirty="0" smtClean="0"/>
              <a:t> and Darfur provinces,</a:t>
            </a:r>
            <a:r>
              <a:rPr lang="en-US" baseline="0" dirty="0" smtClean="0"/>
              <a:t> there was only 1 case of </a:t>
            </a:r>
            <a:r>
              <a:rPr lang="en-US" i="1" baseline="0" dirty="0" smtClean="0"/>
              <a:t>Po (</a:t>
            </a:r>
            <a:r>
              <a:rPr lang="en-US" baseline="0" dirty="0" smtClean="0"/>
              <a:t>0.1% and 0.14% of all species respectively)</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References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Wernsdorfer</a:t>
            </a:r>
            <a:r>
              <a:rPr lang="en-US" sz="1200" kern="1200" dirty="0" smtClean="0">
                <a:solidFill>
                  <a:schemeClr val="tx1"/>
                </a:solidFill>
                <a:latin typeface="+mn-lt"/>
                <a:ea typeface="+mn-ea"/>
                <a:cs typeface="+mn-cs"/>
              </a:rPr>
              <a:t> G &amp; </a:t>
            </a:r>
            <a:r>
              <a:rPr lang="en-US" sz="1200" kern="1200" dirty="0" err="1" smtClean="0">
                <a:solidFill>
                  <a:schemeClr val="tx1"/>
                </a:solidFill>
                <a:latin typeface="+mn-lt"/>
                <a:ea typeface="+mn-ea"/>
                <a:cs typeface="+mn-cs"/>
              </a:rPr>
              <a:t>Wernsdorfer</a:t>
            </a:r>
            <a:r>
              <a:rPr lang="en-US" sz="1200" kern="1200" dirty="0" smtClean="0">
                <a:solidFill>
                  <a:schemeClr val="tx1"/>
                </a:solidFill>
                <a:latin typeface="+mn-lt"/>
                <a:ea typeface="+mn-ea"/>
                <a:cs typeface="+mn-cs"/>
              </a:rPr>
              <a:t> W (1967). Malaria in the middle Nile basin and its bordering regions. </a:t>
            </a:r>
            <a:r>
              <a:rPr lang="en-US" sz="1200" i="1" kern="1200" dirty="0" smtClean="0">
                <a:solidFill>
                  <a:schemeClr val="tx1"/>
                </a:solidFill>
                <a:latin typeface="+mn-lt"/>
                <a:ea typeface="+mn-ea"/>
                <a:cs typeface="+mn-cs"/>
              </a:rPr>
              <a:t>Z </a:t>
            </a:r>
            <a:r>
              <a:rPr lang="en-US" sz="1200" i="1" kern="1200" dirty="0" err="1" smtClean="0">
                <a:solidFill>
                  <a:schemeClr val="tx1"/>
                </a:solidFill>
                <a:latin typeface="+mn-lt"/>
                <a:ea typeface="+mn-ea"/>
                <a:cs typeface="+mn-cs"/>
              </a:rPr>
              <a:t>Tropenmed</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Parasitol</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18</a:t>
            </a:r>
            <a:r>
              <a:rPr lang="en-US" sz="1200" kern="1200" dirty="0" smtClean="0">
                <a:solidFill>
                  <a:schemeClr val="tx1"/>
                </a:solidFill>
                <a:latin typeface="+mn-lt"/>
                <a:ea typeface="+mn-ea"/>
                <a:cs typeface="+mn-cs"/>
              </a:rPr>
              <a:t>: 17-44</a:t>
            </a:r>
          </a:p>
          <a:p>
            <a:endParaRPr lang="en-GB" dirty="0"/>
          </a:p>
        </p:txBody>
      </p:sp>
      <p:sp>
        <p:nvSpPr>
          <p:cNvPr id="4" name="Slide Number Placeholder 3"/>
          <p:cNvSpPr>
            <a:spLocks noGrp="1"/>
          </p:cNvSpPr>
          <p:nvPr>
            <p:ph type="sldNum" sz="quarter" idx="10"/>
          </p:nvPr>
        </p:nvSpPr>
        <p:spPr/>
        <p:txBody>
          <a:bodyPr/>
          <a:lstStyle/>
          <a:p>
            <a:fld id="{5F6D714F-E2A8-4DB0-92B2-7446130A6F15}" type="slidenum">
              <a:rPr lang="en-GB" smtClean="0"/>
              <a:t>15</a:t>
            </a:fld>
            <a:endParaRPr lang="en-GB"/>
          </a:p>
        </p:txBody>
      </p:sp>
    </p:spTree>
    <p:extLst>
      <p:ext uri="{BB962C8B-B14F-4D97-AF65-F5344CB8AC3E}">
        <p14:creationId xmlns:p14="http://schemas.microsoft.com/office/powerpoint/2010/main" val="561443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During the late</a:t>
            </a:r>
            <a:r>
              <a:rPr lang="en-GB" baseline="0" dirty="0" smtClean="0"/>
              <a:t> 1960s the widely held impression of malaria’s distribution and intensity is captured in the map developed by Nasr (1968), the precise information used to generate this map isn’t clear or available and likely to be based on expert opinion and experience of WHO consultants and national malaria control staff. This map suggests that there were no areas of </a:t>
            </a:r>
            <a:r>
              <a:rPr lang="en-GB" baseline="0" dirty="0" err="1" smtClean="0"/>
              <a:t>holoendemicity</a:t>
            </a:r>
            <a:r>
              <a:rPr lang="en-GB" baseline="0" dirty="0" smtClean="0"/>
              <a:t> but malaria intensity increased to </a:t>
            </a:r>
            <a:r>
              <a:rPr lang="en-GB" baseline="0" dirty="0" err="1" smtClean="0"/>
              <a:t>meso</a:t>
            </a:r>
            <a:r>
              <a:rPr lang="en-GB" baseline="0" dirty="0" smtClean="0"/>
              <a:t>-endemic levels further south, and its extent did not reach the Red Sea Coast or the Egyptian border. The map generated 20 years later by El </a:t>
            </a:r>
            <a:r>
              <a:rPr lang="en-GB" baseline="0" dirty="0" err="1" smtClean="0"/>
              <a:t>Gaddal</a:t>
            </a:r>
            <a:r>
              <a:rPr lang="en-GB" baseline="0" dirty="0" smtClean="0"/>
              <a:t> (1986) in a presentation of the extent and intensity of malaria transmission to USAID, did identify small areas close to what is now South Sudan’s border where </a:t>
            </a:r>
            <a:r>
              <a:rPr lang="en-GB" baseline="0" dirty="0" err="1" smtClean="0"/>
              <a:t>holendemic</a:t>
            </a:r>
            <a:r>
              <a:rPr lang="en-GB" baseline="0" dirty="0" smtClean="0"/>
              <a:t> transmission might occur and that the natural extent of transmission probably did reach the Red Sea Coast but did not reach as close to the Egyptian border, along the Nile, as was suggested 20 years earlier by Nasr. Again, the 1986 map’s information base isn’t clear and probably based on expert opinion.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Both maps have been re-digitized from original copies using on-screen using ARCGIS 10.1 and overlaid on current national Sate boundaries to allow for direct comparisons. </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Nasr AH</a:t>
            </a:r>
            <a:r>
              <a:rPr lang="en-GB" baseline="0" dirty="0" smtClean="0"/>
              <a:t> (1968). Preparations for future malaria eradication programme in the Republic of the Sudan. </a:t>
            </a:r>
            <a:r>
              <a:rPr lang="en-GB" i="1" dirty="0" smtClean="0"/>
              <a:t>Al Hakeem, University of Khartoum,</a:t>
            </a:r>
            <a:r>
              <a:rPr lang="en-GB" i="1" baseline="0" dirty="0" smtClean="0"/>
              <a:t> Faculty of Medicine, Journal of the Medical students Association</a:t>
            </a:r>
            <a:r>
              <a:rPr lang="en-GB" baseline="0" dirty="0" smtClean="0"/>
              <a:t>, </a:t>
            </a:r>
            <a:r>
              <a:rPr lang="en-GB" b="1" baseline="0" dirty="0" smtClean="0"/>
              <a:t>7</a:t>
            </a:r>
            <a:r>
              <a:rPr lang="en-GB" baseline="0" dirty="0" smtClean="0"/>
              <a:t>: 178-190</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El Gaddal AA (1986). </a:t>
            </a:r>
            <a:r>
              <a:rPr lang="it-IT" sz="1200" i="1" kern="1200" dirty="0" smtClean="0">
                <a:solidFill>
                  <a:schemeClr val="tx1"/>
                </a:solidFill>
                <a:effectLst/>
                <a:latin typeface="+mn-lt"/>
                <a:ea typeface="+mn-ea"/>
                <a:cs typeface="+mn-cs"/>
              </a:rPr>
              <a:t>Malaria in the Sudan</a:t>
            </a:r>
            <a:r>
              <a:rPr lang="it-IT"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Proceedings of the conference on malaria in Africa: Practical considerations on malaria vaccines and clinical trials. Ed. AA Buck for USAID and AIBS, Washington DC, USA, December 1-4, 1986. Page 157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6D714F-E2A8-4DB0-92B2-7446130A6F15}" type="slidenum">
              <a:rPr lang="en-GB" smtClean="0"/>
              <a:t>16</a:t>
            </a:fld>
            <a:endParaRPr lang="en-GB"/>
          </a:p>
        </p:txBody>
      </p:sp>
    </p:spTree>
    <p:extLst>
      <p:ext uri="{BB962C8B-B14F-4D97-AF65-F5344CB8AC3E}">
        <p14:creationId xmlns:p14="http://schemas.microsoft.com/office/powerpoint/2010/main" val="1011580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More recent</a:t>
            </a:r>
            <a:r>
              <a:rPr lang="en-GB" baseline="0" dirty="0" smtClean="0"/>
              <a:t> maps have included those used in the National Malaria Strategic Plan (NMSP) </a:t>
            </a:r>
            <a:r>
              <a:rPr lang="en-GB" dirty="0" smtClean="0"/>
              <a:t>2007-2012</a:t>
            </a:r>
            <a:r>
              <a:rPr lang="en-GB" baseline="0" dirty="0" smtClean="0"/>
              <a:t> [NMCP, </a:t>
            </a:r>
            <a:r>
              <a:rPr lang="en-GB" baseline="0" dirty="0" err="1" smtClean="0"/>
              <a:t>FMoH</a:t>
            </a:r>
            <a:r>
              <a:rPr lang="en-GB" baseline="0" dirty="0" smtClean="0"/>
              <a:t>, 2006] where climate modelled malaria seasons developed by the Mapping Malaria Risk in Africa (MARA) initiative were used to depict the longer duration of malaria transmission the further south in the country and the absence of malaria in the deserts of the north. This map was also shown in the NMSP developed for the period 2011-2015 [NMCP, </a:t>
            </a:r>
            <a:r>
              <a:rPr lang="en-GB" baseline="0" dirty="0" err="1" smtClean="0"/>
              <a:t>FMoH</a:t>
            </a:r>
            <a:r>
              <a:rPr lang="en-GB" baseline="0" dirty="0" smtClean="0"/>
              <a:t>, 2010].</a:t>
            </a:r>
          </a:p>
          <a:p>
            <a:endParaRPr lang="en-GB" baseline="0" dirty="0" smtClean="0"/>
          </a:p>
          <a:p>
            <a:r>
              <a:rPr lang="en-GB" baseline="0" dirty="0" smtClean="0"/>
              <a:t>The NMSP 2011-2015, was one of the first within Africa to lay out the foundations of sub-national stratification for control based on ecology, human settlement and malaria transmission. The strategy identified six strata (next slide) and mapped these – as shown above – where mixtures of interventions were provisionally targeted to mean the diversity of malaria within the national borders. This stratification and maps were also presented in the Malaria Programme Review in 2013 [NMCP, </a:t>
            </a:r>
            <a:r>
              <a:rPr lang="en-GB" baseline="0" dirty="0" err="1" smtClean="0"/>
              <a:t>FMoH</a:t>
            </a:r>
            <a:r>
              <a:rPr lang="en-GB" baseline="0" dirty="0" smtClean="0"/>
              <a:t>, 2013] and as part of the Insecticide Resistance Management Strategy 2016-2021 [</a:t>
            </a:r>
            <a:r>
              <a:rPr lang="en-GB" baseline="0" dirty="0" err="1" smtClean="0"/>
              <a:t>FMoH</a:t>
            </a:r>
            <a:r>
              <a:rPr lang="en-GB" baseline="0" dirty="0" smtClean="0"/>
              <a:t>, 2015] </a:t>
            </a:r>
          </a:p>
          <a:p>
            <a:endParaRPr lang="en-GB" baseline="0" dirty="0" smtClean="0"/>
          </a:p>
          <a:p>
            <a:r>
              <a:rPr lang="en-GB" baseline="0" dirty="0" smtClean="0"/>
              <a:t>Among specific human settlement strata were those living in Urban settlements (see slide 8 for more detail) and IDPs/Refugees (see slide 9 for more details). </a:t>
            </a:r>
          </a:p>
          <a:p>
            <a:endParaRPr lang="en-GB" baseline="0" dirty="0" smtClean="0"/>
          </a:p>
          <a:p>
            <a:r>
              <a:rPr lang="en-GB" b="1" baseline="0" dirty="0" smtClean="0"/>
              <a:t>References</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Federal Ministry</a:t>
            </a:r>
            <a:r>
              <a:rPr lang="en-GB" baseline="0" dirty="0" smtClean="0"/>
              <a:t> of Health (2015). </a:t>
            </a:r>
            <a:r>
              <a:rPr lang="en-GB" i="1" baseline="0" dirty="0" smtClean="0"/>
              <a:t>Sudan insecticide resistance monitoring and management strategic plan: 2016-2020</a:t>
            </a:r>
            <a:r>
              <a:rPr lang="en-GB" baseline="0" dirty="0" smtClean="0"/>
              <a:t>. </a:t>
            </a:r>
            <a:r>
              <a:rPr lang="en-GB" dirty="0" smtClean="0"/>
              <a:t>Federal Ministry</a:t>
            </a:r>
            <a:r>
              <a:rPr lang="en-GB" baseline="0" dirty="0" smtClean="0"/>
              <a:t> of Health, Republic of Sudan, Khartoum, August 2015.</a:t>
            </a:r>
            <a:endParaRPr lang="en-GB" dirty="0" smtClean="0"/>
          </a:p>
          <a:p>
            <a:endParaRPr lang="en-GB" baseline="0" dirty="0" smtClean="0"/>
          </a:p>
          <a:p>
            <a:r>
              <a:rPr lang="en-GB" dirty="0" smtClean="0"/>
              <a:t>National Malaria Control Programme, Federal Ministry</a:t>
            </a:r>
            <a:r>
              <a:rPr lang="en-GB" baseline="0" dirty="0" smtClean="0"/>
              <a:t> of Health (2006). </a:t>
            </a:r>
            <a:r>
              <a:rPr lang="en-GB" i="1" baseline="0" dirty="0" smtClean="0"/>
              <a:t>National Strategic Plan for RBM: 2007-2012</a:t>
            </a:r>
            <a:r>
              <a:rPr lang="en-GB" baseline="0" dirty="0" smtClean="0"/>
              <a:t>. </a:t>
            </a:r>
            <a:r>
              <a:rPr lang="en-GB" dirty="0" smtClean="0"/>
              <a:t>Federal Ministry</a:t>
            </a:r>
            <a:r>
              <a:rPr lang="en-GB" baseline="0" dirty="0" smtClean="0"/>
              <a:t> of Health, Republic of Sudan, Khartoum, June 2006.</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National Malaria Control Programme, Federal Ministry</a:t>
            </a:r>
            <a:r>
              <a:rPr lang="en-GB" baseline="0" dirty="0" smtClean="0"/>
              <a:t> of Health (2010). </a:t>
            </a:r>
            <a:r>
              <a:rPr lang="en-GB" i="1" baseline="0" dirty="0" smtClean="0"/>
              <a:t>Five years Strategic Plan for The National Malaria Control Programme, Sudan: 2011-2015</a:t>
            </a:r>
            <a:r>
              <a:rPr lang="en-GB" baseline="0" dirty="0" smtClean="0"/>
              <a:t>. </a:t>
            </a:r>
            <a:r>
              <a:rPr lang="en-GB" dirty="0" smtClean="0"/>
              <a:t>Federal Ministry</a:t>
            </a:r>
            <a:r>
              <a:rPr lang="en-GB" baseline="0" dirty="0" smtClean="0"/>
              <a:t> of Health, Republic of Sudan, Khartoum, 2010.</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National Malaria Control Programme, Federal Ministry</a:t>
            </a:r>
            <a:r>
              <a:rPr lang="en-GB" baseline="0" dirty="0" smtClean="0"/>
              <a:t> of Health (2013). </a:t>
            </a:r>
            <a:r>
              <a:rPr lang="en-GB" i="1" baseline="0" dirty="0" smtClean="0"/>
              <a:t>Malaria Programme Review 2001-2012</a:t>
            </a:r>
            <a:r>
              <a:rPr lang="en-GB" baseline="0" dirty="0" smtClean="0"/>
              <a:t>. </a:t>
            </a:r>
            <a:r>
              <a:rPr lang="en-GB" dirty="0" smtClean="0"/>
              <a:t>Federal Ministry</a:t>
            </a:r>
            <a:r>
              <a:rPr lang="en-GB" baseline="0" dirty="0" smtClean="0"/>
              <a:t> of Health, Republic of Sudan, Khartoum, December 2013.</a:t>
            </a:r>
          </a:p>
          <a:p>
            <a:endParaRPr lang="en-GB" dirty="0"/>
          </a:p>
        </p:txBody>
      </p:sp>
      <p:sp>
        <p:nvSpPr>
          <p:cNvPr id="4" name="Slide Number Placeholder 3"/>
          <p:cNvSpPr>
            <a:spLocks noGrp="1"/>
          </p:cNvSpPr>
          <p:nvPr>
            <p:ph type="sldNum" sz="quarter" idx="10"/>
          </p:nvPr>
        </p:nvSpPr>
        <p:spPr/>
        <p:txBody>
          <a:bodyPr/>
          <a:lstStyle/>
          <a:p>
            <a:fld id="{5F6D714F-E2A8-4DB0-92B2-7446130A6F15}" type="slidenum">
              <a:rPr lang="en-GB" smtClean="0"/>
              <a:t>17</a:t>
            </a:fld>
            <a:endParaRPr lang="en-GB"/>
          </a:p>
        </p:txBody>
      </p:sp>
    </p:spTree>
    <p:extLst>
      <p:ext uri="{BB962C8B-B14F-4D97-AF65-F5344CB8AC3E}">
        <p14:creationId xmlns:p14="http://schemas.microsoft.com/office/powerpoint/2010/main" val="2459056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is important</a:t>
            </a:r>
            <a:r>
              <a:rPr lang="en-GB" baseline="0" dirty="0" smtClean="0"/>
              <a:t> to recognise that the </a:t>
            </a:r>
            <a:r>
              <a:rPr lang="en-GB" baseline="0" dirty="0" err="1" smtClean="0"/>
              <a:t>FMoH</a:t>
            </a:r>
            <a:r>
              <a:rPr lang="en-GB" baseline="0" dirty="0" smtClean="0"/>
              <a:t>, and its partners in Sudan, identify with these strata and any future risk mapping must reflect these criteria. The country has an exceptionally diverse malaria transmission suitability, governed by latitude, agriculture and thus proximity to the Nile and Blue and White Niles, the huge urban concentration in large cities and the internal conflict that has led to displaced populations. The aim therefore is to use these criteria but improve upon their mapped extents using empirical data and a better articulation of what to-date has been referred to as “low” or “moderate” risk using empirical data from parasite surveys undertaken across the country (see slide 22).   </a:t>
            </a:r>
          </a:p>
          <a:p>
            <a:endParaRPr lang="en-GB" baseline="0" dirty="0" smtClean="0"/>
          </a:p>
          <a:p>
            <a:r>
              <a:rPr lang="en-GB" baseline="0" dirty="0" smtClean="0"/>
              <a:t>In part this was attempted in 2012 (next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Slide above adapted from two NMSP sources 2011-2015</a:t>
            </a:r>
            <a:r>
              <a:rPr lang="en-GB" baseline="0" dirty="0" smtClean="0"/>
              <a:t> and 2014-2016</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National Malaria Control Programme, Federal Ministry</a:t>
            </a:r>
            <a:r>
              <a:rPr lang="en-GB" baseline="0" dirty="0" smtClean="0"/>
              <a:t> of Health (2010). </a:t>
            </a:r>
            <a:r>
              <a:rPr lang="en-GB" i="1" baseline="0" dirty="0" smtClean="0"/>
              <a:t>Five years Strategic Plan for The National Malaria Control Programme, Sudan: 2011-2015</a:t>
            </a:r>
            <a:r>
              <a:rPr lang="en-GB" baseline="0" dirty="0" smtClean="0"/>
              <a:t>. </a:t>
            </a:r>
            <a:r>
              <a:rPr lang="en-GB" dirty="0" smtClean="0"/>
              <a:t>Federal Ministry</a:t>
            </a:r>
            <a:r>
              <a:rPr lang="en-GB" baseline="0" dirty="0" smtClean="0"/>
              <a:t> of Health, Republic of Sudan, Khartoum, 2010.</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National Malaria Control Programme, Federal Ministry</a:t>
            </a:r>
            <a:r>
              <a:rPr lang="en-GB" baseline="0" dirty="0" smtClean="0"/>
              <a:t> of Health (2014). </a:t>
            </a:r>
            <a:r>
              <a:rPr lang="en-GB" i="1" baseline="0" dirty="0" smtClean="0"/>
              <a:t>National Malaria Strategic Plan: 2014-2016</a:t>
            </a:r>
            <a:r>
              <a:rPr lang="en-GB" baseline="0" dirty="0" smtClean="0"/>
              <a:t>. </a:t>
            </a:r>
            <a:r>
              <a:rPr lang="en-GB" dirty="0" smtClean="0"/>
              <a:t>Federal Ministry</a:t>
            </a:r>
            <a:r>
              <a:rPr lang="en-GB" baseline="0" dirty="0" smtClean="0"/>
              <a:t> of Health, Republic of Sudan, Khartoum, January 2014</a:t>
            </a:r>
          </a:p>
          <a:p>
            <a:endParaRPr lang="en-GB" dirty="0"/>
          </a:p>
        </p:txBody>
      </p:sp>
      <p:sp>
        <p:nvSpPr>
          <p:cNvPr id="4" name="Slide Number Placeholder 3"/>
          <p:cNvSpPr>
            <a:spLocks noGrp="1"/>
          </p:cNvSpPr>
          <p:nvPr>
            <p:ph type="sldNum" sz="quarter" idx="10"/>
          </p:nvPr>
        </p:nvSpPr>
        <p:spPr/>
        <p:txBody>
          <a:bodyPr/>
          <a:lstStyle/>
          <a:p>
            <a:fld id="{5F6D714F-E2A8-4DB0-92B2-7446130A6F15}" type="slidenum">
              <a:rPr lang="en-GB" smtClean="0"/>
              <a:t>18</a:t>
            </a:fld>
            <a:endParaRPr lang="en-GB"/>
          </a:p>
        </p:txBody>
      </p:sp>
    </p:spTree>
    <p:extLst>
      <p:ext uri="{BB962C8B-B14F-4D97-AF65-F5344CB8AC3E}">
        <p14:creationId xmlns:p14="http://schemas.microsoft.com/office/powerpoint/2010/main" val="3778443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In 2011, the KEMRI-</a:t>
            </a:r>
            <a:r>
              <a:rPr lang="en-GB" sz="1200" b="0" i="0" u="none" strike="noStrike" kern="1200" baseline="0" dirty="0" err="1" smtClean="0">
                <a:solidFill>
                  <a:schemeClr val="tx1"/>
                </a:solidFill>
                <a:latin typeface="+mn-lt"/>
                <a:ea typeface="+mn-ea"/>
                <a:cs typeface="+mn-cs"/>
              </a:rPr>
              <a:t>Wellcome</a:t>
            </a:r>
            <a:r>
              <a:rPr lang="en-GB" sz="1200" b="0" i="0" u="none" strike="noStrike" kern="1200" baseline="0" dirty="0" smtClean="0">
                <a:solidFill>
                  <a:schemeClr val="tx1"/>
                </a:solidFill>
                <a:latin typeface="+mn-lt"/>
                <a:ea typeface="+mn-ea"/>
                <a:cs typeface="+mn-cs"/>
              </a:rPr>
              <a:t> Trust programme/INFORM project in Nairobi worked with the Federal NMCP to use available malaria prevalence information and locations of urban settings and refugees to produce a more evidenced based malaria risk map for the country. In this exercise, a total of </a:t>
            </a:r>
            <a:r>
              <a:rPr lang="en-GB" sz="1200" b="1" i="0" u="none" strike="noStrike" kern="1200" baseline="0" dirty="0" smtClean="0">
                <a:solidFill>
                  <a:schemeClr val="tx1"/>
                </a:solidFill>
                <a:latin typeface="+mn-lt"/>
                <a:ea typeface="+mn-ea"/>
                <a:cs typeface="+mn-cs"/>
              </a:rPr>
              <a:t>2,604</a:t>
            </a:r>
            <a:r>
              <a:rPr lang="en-GB" sz="1200" b="0" i="0" u="none" strike="noStrike" kern="1200" baseline="0" dirty="0" smtClean="0">
                <a:solidFill>
                  <a:schemeClr val="tx1"/>
                </a:solidFill>
                <a:latin typeface="+mn-lt"/>
                <a:ea typeface="+mn-ea"/>
                <a:cs typeface="+mn-cs"/>
              </a:rPr>
              <a:t> community </a:t>
            </a:r>
            <a:r>
              <a:rPr lang="en-GB" sz="1200" b="0" i="1" u="none" strike="noStrike" kern="1200" baseline="0" dirty="0" err="1" smtClean="0">
                <a:solidFill>
                  <a:schemeClr val="tx1"/>
                </a:solidFill>
                <a:latin typeface="+mn-lt"/>
                <a:ea typeface="+mn-ea"/>
                <a:cs typeface="+mn-cs"/>
              </a:rPr>
              <a:t>Pf</a:t>
            </a:r>
            <a:r>
              <a:rPr lang="en-GB" sz="1200" b="0" i="0" u="none" strike="noStrike" kern="1200" baseline="0" dirty="0" err="1" smtClean="0">
                <a:solidFill>
                  <a:schemeClr val="tx1"/>
                </a:solidFill>
                <a:latin typeface="+mn-lt"/>
                <a:ea typeface="+mn-ea"/>
                <a:cs typeface="+mn-cs"/>
              </a:rPr>
              <a:t>PR</a:t>
            </a:r>
            <a:r>
              <a:rPr lang="en-GB" sz="1200" b="0" i="0" u="none" strike="noStrike" kern="1200" baseline="0" dirty="0" smtClean="0">
                <a:solidFill>
                  <a:schemeClr val="tx1"/>
                </a:solidFill>
                <a:latin typeface="+mn-lt"/>
                <a:ea typeface="+mn-ea"/>
                <a:cs typeface="+mn-cs"/>
              </a:rPr>
              <a:t> survey clusters from </a:t>
            </a:r>
            <a:r>
              <a:rPr lang="en-GB" sz="1200" b="1" i="0" u="none" strike="noStrike" kern="1200" baseline="0" dirty="0" smtClean="0">
                <a:solidFill>
                  <a:schemeClr val="tx1"/>
                </a:solidFill>
                <a:latin typeface="+mn-lt"/>
                <a:ea typeface="+mn-ea"/>
                <a:cs typeface="+mn-cs"/>
              </a:rPr>
              <a:t>913</a:t>
            </a:r>
            <a:r>
              <a:rPr lang="en-GB" sz="1200" b="0" i="0" u="none" strike="noStrike" kern="1200" baseline="0" dirty="0" smtClean="0">
                <a:solidFill>
                  <a:schemeClr val="tx1"/>
                </a:solidFill>
                <a:latin typeface="+mn-lt"/>
                <a:ea typeface="+mn-ea"/>
                <a:cs typeface="+mn-cs"/>
              </a:rPr>
              <a:t> unique locations were used covering the period 2000–2010 within a Bayesian space-time geo-statistical model framework to predict at un-sampled 5x5 km grid locations to the year 2010 [Noor et al., 2012]. The model included covariates (urbanization, precipitation and EVI). The final product used as a mask an aridity surface which did not quite capture the limits of transmission.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image shown above was not used to describe malaria strata for control, other than showing epidemic risk, in the Malaria Programme Review in 2013 [NMCP, </a:t>
            </a:r>
            <a:r>
              <a:rPr lang="en-GB" sz="1200" b="0" i="0" u="none" strike="noStrike" kern="1200" baseline="0" dirty="0" err="1" smtClean="0">
                <a:solidFill>
                  <a:schemeClr val="tx1"/>
                </a:solidFill>
                <a:latin typeface="+mn-lt"/>
                <a:ea typeface="+mn-ea"/>
                <a:cs typeface="+mn-cs"/>
              </a:rPr>
              <a:t>FMoH</a:t>
            </a:r>
            <a:r>
              <a:rPr lang="en-GB" sz="1200" b="0" i="0" u="none" strike="noStrike" kern="1200" baseline="0" dirty="0" smtClean="0">
                <a:solidFill>
                  <a:schemeClr val="tx1"/>
                </a:solidFill>
                <a:latin typeface="+mn-lt"/>
                <a:ea typeface="+mn-ea"/>
                <a:cs typeface="+mn-cs"/>
              </a:rPr>
              <a:t>, 2013], and nor this was included in the final draft national malaria strategy in 2014-2016 [NMCP, </a:t>
            </a:r>
            <a:r>
              <a:rPr lang="en-GB" sz="1200" b="0" i="0" u="none" strike="noStrike" kern="1200" baseline="0" dirty="0" err="1" smtClean="0">
                <a:solidFill>
                  <a:schemeClr val="tx1"/>
                </a:solidFill>
                <a:latin typeface="+mn-lt"/>
                <a:ea typeface="+mn-ea"/>
                <a:cs typeface="+mn-cs"/>
              </a:rPr>
              <a:t>FMoH</a:t>
            </a:r>
            <a:r>
              <a:rPr lang="en-GB" sz="1200" b="0" i="0" u="none" strike="noStrike" kern="1200" baseline="0" dirty="0" smtClean="0">
                <a:solidFill>
                  <a:schemeClr val="tx1"/>
                </a:solidFill>
                <a:latin typeface="+mn-lt"/>
                <a:ea typeface="+mn-ea"/>
                <a:cs typeface="+mn-cs"/>
              </a:rPr>
              <a:t>, 2014]. The work was undertaken in close collaboration with the </a:t>
            </a:r>
            <a:r>
              <a:rPr lang="en-GB" sz="1200" b="0" i="0" u="none" strike="noStrike" kern="1200" baseline="0" dirty="0" err="1" smtClean="0">
                <a:solidFill>
                  <a:schemeClr val="tx1"/>
                </a:solidFill>
                <a:latin typeface="+mn-lt"/>
                <a:ea typeface="+mn-ea"/>
                <a:cs typeface="+mn-cs"/>
              </a:rPr>
              <a:t>FMoH</a:t>
            </a:r>
            <a:r>
              <a:rPr lang="en-GB" sz="1200" b="0" i="0" u="none" strike="noStrike" kern="1200" baseline="0" dirty="0" smtClean="0">
                <a:solidFill>
                  <a:schemeClr val="tx1"/>
                </a:solidFill>
                <a:latin typeface="+mn-lt"/>
                <a:ea typeface="+mn-ea"/>
                <a:cs typeface="+mn-cs"/>
              </a:rPr>
              <a:t> and attempted to reflect their needs of additional risk classes, but it remains the case that this map has not received much traction within the country for malaria planning.  </a:t>
            </a:r>
          </a:p>
          <a:p>
            <a:endParaRPr lang="en-GB" baseline="0" dirty="0" smtClean="0"/>
          </a:p>
          <a:p>
            <a:r>
              <a:rPr lang="en-GB" b="1" baseline="0" dirty="0" smtClean="0"/>
              <a:t>References</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National Malaria Control Programme, Federal Ministry</a:t>
            </a:r>
            <a:r>
              <a:rPr lang="en-GB" baseline="0" dirty="0" smtClean="0"/>
              <a:t> of Health (2013). </a:t>
            </a:r>
            <a:r>
              <a:rPr lang="en-GB" i="1" baseline="0" dirty="0" smtClean="0"/>
              <a:t>Malaria Programme Review 2001-2012</a:t>
            </a:r>
            <a:r>
              <a:rPr lang="en-GB" baseline="0" dirty="0" smtClean="0"/>
              <a:t>. </a:t>
            </a:r>
            <a:r>
              <a:rPr lang="en-GB" dirty="0" smtClean="0"/>
              <a:t>Federal Ministry</a:t>
            </a:r>
            <a:r>
              <a:rPr lang="en-GB" baseline="0" dirty="0" smtClean="0"/>
              <a:t> of Health, Republic of Sudan, Khartoum, December 2013</a:t>
            </a:r>
          </a:p>
          <a:p>
            <a:endParaRPr lang="en-GB" dirty="0" smtClean="0"/>
          </a:p>
          <a:p>
            <a:r>
              <a:rPr lang="en-GB" dirty="0" smtClean="0"/>
              <a:t>National Malaria Control Programme, Federal Ministry</a:t>
            </a:r>
            <a:r>
              <a:rPr lang="en-GB" baseline="0" dirty="0" smtClean="0"/>
              <a:t> of Health (2014). </a:t>
            </a:r>
            <a:r>
              <a:rPr lang="en-GB" i="1" baseline="0" dirty="0" smtClean="0"/>
              <a:t>National Malaria Strategic Plan: 2014-2016</a:t>
            </a:r>
            <a:r>
              <a:rPr lang="en-GB" baseline="0" dirty="0" smtClean="0"/>
              <a:t>. </a:t>
            </a:r>
            <a:r>
              <a:rPr lang="en-GB" dirty="0" smtClean="0"/>
              <a:t>Federal Ministry</a:t>
            </a:r>
            <a:r>
              <a:rPr lang="en-GB" baseline="0" dirty="0" smtClean="0"/>
              <a:t> of Health, Republic of Sudan, Khartoum, January 2014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Noor AM, </a:t>
            </a:r>
            <a:r>
              <a:rPr lang="en-US" sz="1200" kern="1200" dirty="0" err="1" smtClean="0">
                <a:solidFill>
                  <a:schemeClr val="tx1"/>
                </a:solidFill>
                <a:effectLst/>
                <a:latin typeface="+mn-lt"/>
                <a:ea typeface="+mn-ea"/>
                <a:cs typeface="+mn-cs"/>
              </a:rPr>
              <a:t>Elmardi</a:t>
            </a:r>
            <a:r>
              <a:rPr lang="en-US" sz="1200" kern="1200" dirty="0" smtClean="0">
                <a:solidFill>
                  <a:schemeClr val="tx1"/>
                </a:solidFill>
                <a:effectLst/>
                <a:latin typeface="+mn-lt"/>
                <a:ea typeface="+mn-ea"/>
                <a:cs typeface="+mn-cs"/>
              </a:rPr>
              <a:t> KA, Tarig A, </a:t>
            </a:r>
            <a:r>
              <a:rPr lang="en-US" sz="1200" kern="1200" dirty="0" err="1" smtClean="0">
                <a:solidFill>
                  <a:schemeClr val="tx1"/>
                </a:solidFill>
                <a:effectLst/>
                <a:latin typeface="+mn-lt"/>
                <a:ea typeface="+mn-ea"/>
                <a:cs typeface="+mn-cs"/>
              </a:rPr>
              <a:t>Patil</a:t>
            </a:r>
            <a:r>
              <a:rPr lang="en-US" sz="1200" kern="1200" dirty="0" smtClean="0">
                <a:solidFill>
                  <a:schemeClr val="tx1"/>
                </a:solidFill>
                <a:effectLst/>
                <a:latin typeface="+mn-lt"/>
                <a:ea typeface="+mn-ea"/>
                <a:cs typeface="+mn-cs"/>
              </a:rPr>
              <a:t> AP, Amine</a:t>
            </a:r>
            <a:r>
              <a:rPr lang="en-US" sz="1200"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AAA, </a:t>
            </a:r>
            <a:r>
              <a:rPr lang="en-US" sz="1200" kern="1200" dirty="0" err="1" smtClean="0">
                <a:solidFill>
                  <a:schemeClr val="tx1"/>
                </a:solidFill>
                <a:effectLst/>
                <a:latin typeface="+mn-lt"/>
                <a:ea typeface="+mn-ea"/>
                <a:cs typeface="+mn-cs"/>
              </a:rPr>
              <a:t>Bakhite</a:t>
            </a:r>
            <a:r>
              <a:rPr lang="en-US" sz="1200" kern="1200" dirty="0" smtClean="0">
                <a:solidFill>
                  <a:schemeClr val="tx1"/>
                </a:solidFill>
                <a:effectLst/>
                <a:latin typeface="+mn-lt"/>
                <a:ea typeface="+mn-ea"/>
                <a:cs typeface="+mn-cs"/>
              </a:rPr>
              <a:t> S, Mukhtar M, Snow RW (2012). Malaria risk mapping for control in the Republic of Sudan. </a:t>
            </a:r>
            <a:r>
              <a:rPr lang="en-US" sz="1200" i="1" kern="1200" dirty="0" smtClean="0">
                <a:solidFill>
                  <a:schemeClr val="tx1"/>
                </a:solidFill>
                <a:effectLst/>
                <a:latin typeface="+mn-lt"/>
                <a:ea typeface="+mn-ea"/>
                <a:cs typeface="+mn-cs"/>
              </a:rPr>
              <a:t>American Journal of Tropical Medicine &amp; Hygiene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87</a:t>
            </a:r>
            <a:r>
              <a:rPr lang="en-US" sz="1200" kern="1200" dirty="0" smtClean="0">
                <a:solidFill>
                  <a:schemeClr val="tx1"/>
                </a:solidFill>
                <a:effectLst/>
                <a:latin typeface="+mn-lt"/>
                <a:ea typeface="+mn-ea"/>
                <a:cs typeface="+mn-cs"/>
              </a:rPr>
              <a:t>: 1012-1021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F6D714F-E2A8-4DB0-92B2-7446130A6F15}" type="slidenum">
              <a:rPr lang="en-GB" smtClean="0"/>
              <a:t>19</a:t>
            </a:fld>
            <a:endParaRPr lang="en-GB"/>
          </a:p>
        </p:txBody>
      </p:sp>
    </p:spTree>
    <p:extLst>
      <p:ext uri="{BB962C8B-B14F-4D97-AF65-F5344CB8AC3E}">
        <p14:creationId xmlns:p14="http://schemas.microsoft.com/office/powerpoint/2010/main" val="4039985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has been a historical context to the margins of malaria transmission in Sudan, based largely on the arid nature of the north within the potential for transmission along</a:t>
            </a:r>
            <a:r>
              <a:rPr lang="en-US" sz="1200" kern="1200" baseline="0" dirty="0" smtClean="0">
                <a:solidFill>
                  <a:schemeClr val="tx1"/>
                </a:solidFill>
                <a:effectLst/>
                <a:latin typeface="+mn-lt"/>
                <a:ea typeface="+mn-ea"/>
                <a:cs typeface="+mn-cs"/>
              </a:rPr>
              <a:t> the Nile. These have been previously described by various authors beginning with the Sudan Medical Service in the 1930s </a:t>
            </a:r>
            <a:r>
              <a:rPr lang="en-US" sz="1200" kern="1200" dirty="0" smtClean="0">
                <a:solidFill>
                  <a:schemeClr val="tx1"/>
                </a:solidFill>
                <a:effectLst/>
                <a:latin typeface="+mn-lt"/>
                <a:ea typeface="+mn-ea"/>
                <a:cs typeface="+mn-cs"/>
              </a:rPr>
              <a:t>[Sudan Medical Service, 1931; Nasr, 1968; Lysenko &amp; </a:t>
            </a:r>
            <a:r>
              <a:rPr lang="en-US" sz="1200" kern="1200" dirty="0" err="1" smtClean="0">
                <a:solidFill>
                  <a:schemeClr val="tx1"/>
                </a:solidFill>
                <a:effectLst/>
                <a:latin typeface="+mn-lt"/>
                <a:ea typeface="+mn-ea"/>
                <a:cs typeface="+mn-cs"/>
              </a:rPr>
              <a:t>Semashko</a:t>
            </a:r>
            <a:r>
              <a:rPr lang="en-US" sz="1200" kern="1200" dirty="0" smtClean="0">
                <a:solidFill>
                  <a:schemeClr val="tx1"/>
                </a:solidFill>
                <a:effectLst/>
                <a:latin typeface="+mn-lt"/>
                <a:ea typeface="+mn-ea"/>
                <a:cs typeface="+mn-cs"/>
              </a:rPr>
              <a:t>, 1968; El </a:t>
            </a:r>
            <a:r>
              <a:rPr lang="en-US" sz="1200" kern="1200" dirty="0" err="1" smtClean="0">
                <a:solidFill>
                  <a:schemeClr val="tx1"/>
                </a:solidFill>
                <a:effectLst/>
                <a:latin typeface="+mn-lt"/>
                <a:ea typeface="+mn-ea"/>
                <a:cs typeface="+mn-cs"/>
              </a:rPr>
              <a:t>Gaddal</a:t>
            </a:r>
            <a:r>
              <a:rPr lang="en-US" sz="1200" kern="1200" dirty="0" smtClean="0">
                <a:solidFill>
                  <a:schemeClr val="tx1"/>
                </a:solidFill>
                <a:effectLst/>
                <a:latin typeface="+mn-lt"/>
                <a:ea typeface="+mn-ea"/>
                <a:cs typeface="+mn-cs"/>
              </a:rPr>
              <a:t>, 1986], examples of these are shown in Slide 16 [Nasr, 1968; El </a:t>
            </a:r>
            <a:r>
              <a:rPr lang="en-US" sz="1200" kern="1200" dirty="0" err="1" smtClean="0">
                <a:solidFill>
                  <a:schemeClr val="tx1"/>
                </a:solidFill>
                <a:effectLst/>
                <a:latin typeface="+mn-lt"/>
                <a:ea typeface="+mn-ea"/>
                <a:cs typeface="+mn-cs"/>
              </a:rPr>
              <a:t>Gaddal</a:t>
            </a:r>
            <a:r>
              <a:rPr lang="en-US" sz="1200" kern="1200" dirty="0" smtClean="0">
                <a:solidFill>
                  <a:schemeClr val="tx1"/>
                </a:solidFill>
                <a:effectLst/>
                <a:latin typeface="+mn-lt"/>
                <a:ea typeface="+mn-ea"/>
                <a:cs typeface="+mn-cs"/>
              </a:rPr>
              <a:t>, 1986]. Most</a:t>
            </a:r>
            <a:r>
              <a:rPr lang="en-US" sz="1200" kern="1200" baseline="0" dirty="0" smtClean="0">
                <a:solidFill>
                  <a:schemeClr val="tx1"/>
                </a:solidFill>
                <a:effectLst/>
                <a:latin typeface="+mn-lt"/>
                <a:ea typeface="+mn-ea"/>
                <a:cs typeface="+mn-cs"/>
              </a:rPr>
              <a:t> descriptions and maps suggest that </a:t>
            </a:r>
            <a:r>
              <a:rPr lang="en-US" sz="1200" kern="1200" dirty="0" smtClean="0">
                <a:solidFill>
                  <a:schemeClr val="tx1"/>
                </a:solidFill>
                <a:effectLst/>
                <a:latin typeface="+mn-lt"/>
                <a:ea typeface="+mn-ea"/>
                <a:cs typeface="+mn-cs"/>
              </a:rPr>
              <a:t>malaria does not exist above the 18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parallel except along the River Nile and its flood plains.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Provisionally, we have slightly adapted the 18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parallel rule</a:t>
            </a:r>
            <a:r>
              <a:rPr lang="en-US" sz="1200" kern="1200" baseline="0" dirty="0" smtClean="0">
                <a:solidFill>
                  <a:schemeClr val="tx1"/>
                </a:solidFill>
                <a:effectLst/>
                <a:latin typeface="+mn-lt"/>
                <a:ea typeface="+mn-ea"/>
                <a:cs typeface="+mn-cs"/>
              </a:rPr>
              <a:t> to include areas of the </a:t>
            </a:r>
            <a:r>
              <a:rPr lang="en-US" sz="1200" kern="1200" dirty="0" smtClean="0">
                <a:solidFill>
                  <a:schemeClr val="tx1"/>
                </a:solidFill>
                <a:effectLst/>
                <a:latin typeface="+mn-lt"/>
                <a:ea typeface="+mn-ea"/>
                <a:cs typeface="+mn-cs"/>
              </a:rPr>
              <a:t>North Eastern Red Sea border, including Port Sudan, where local transmission has been recorded [</a:t>
            </a:r>
            <a:r>
              <a:rPr lang="en-US" sz="1200" kern="1200" dirty="0" err="1" smtClean="0">
                <a:solidFill>
                  <a:schemeClr val="tx1"/>
                </a:solidFill>
                <a:effectLst/>
                <a:latin typeface="+mn-lt"/>
                <a:ea typeface="+mn-ea"/>
                <a:cs typeface="+mn-cs"/>
              </a:rPr>
              <a:t>Hashim</a:t>
            </a:r>
            <a:r>
              <a:rPr lang="en-US" sz="1200" kern="1200" dirty="0" smtClean="0">
                <a:solidFill>
                  <a:schemeClr val="tx1"/>
                </a:solidFill>
                <a:effectLst/>
                <a:latin typeface="+mn-lt"/>
                <a:ea typeface="+mn-ea"/>
                <a:cs typeface="+mn-cs"/>
              </a:rPr>
              <a:t>, 1998]. These margins approximately correspond with the borders between hyper-aridity that cover the two deserts in the North</a:t>
            </a:r>
            <a:r>
              <a:rPr lang="en-US" sz="1200" kern="1200" baseline="0" dirty="0" smtClean="0">
                <a:solidFill>
                  <a:schemeClr val="tx1"/>
                </a:solidFill>
                <a:effectLst/>
                <a:latin typeface="+mn-lt"/>
                <a:ea typeface="+mn-ea"/>
                <a:cs typeface="+mn-cs"/>
              </a:rPr>
              <a:t> (Slide 13)</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“invasion” into Egypt and epidemics of malaria in </a:t>
            </a:r>
            <a:r>
              <a:rPr lang="en-US" sz="1200" kern="1200" dirty="0" err="1" smtClean="0">
                <a:solidFill>
                  <a:schemeClr val="tx1"/>
                </a:solidFill>
                <a:effectLst/>
                <a:latin typeface="+mn-lt"/>
                <a:ea typeface="+mn-ea"/>
                <a:cs typeface="+mn-cs"/>
              </a:rPr>
              <a:t>Wadi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Halfa</a:t>
            </a:r>
            <a:r>
              <a:rPr lang="en-US" sz="1200" kern="1200" dirty="0" smtClean="0">
                <a:solidFill>
                  <a:schemeClr val="tx1"/>
                </a:solidFill>
                <a:effectLst/>
                <a:latin typeface="+mn-lt"/>
                <a:ea typeface="+mn-ea"/>
                <a:cs typeface="+mn-cs"/>
              </a:rPr>
              <a:t> region in</a:t>
            </a:r>
            <a:r>
              <a:rPr lang="en-US" sz="1200" kern="1200" baseline="0" dirty="0" smtClean="0">
                <a:solidFill>
                  <a:schemeClr val="tx1"/>
                </a:solidFill>
                <a:effectLst/>
                <a:latin typeface="+mn-lt"/>
                <a:ea typeface="+mn-ea"/>
                <a:cs typeface="+mn-cs"/>
              </a:rPr>
              <a:t> the late 1940s, led to a significant investment by Egypt in the containment of malaria in the northern reaches of the Nile of Sudan as it borders Egypt [</a:t>
            </a:r>
            <a:r>
              <a:rPr lang="en-US" sz="1200" kern="1200" dirty="0" err="1" smtClean="0">
                <a:solidFill>
                  <a:schemeClr val="tx1"/>
                </a:solidFill>
                <a:effectLst/>
                <a:latin typeface="+mn-lt"/>
                <a:ea typeface="+mn-ea"/>
                <a:cs typeface="+mn-cs"/>
              </a:rPr>
              <a:t>Shousha</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1948]. </a:t>
            </a:r>
          </a:p>
          <a:p>
            <a:endParaRPr lang="en-US" sz="1200"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Action points</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We do need the updated data from </a:t>
            </a:r>
            <a:r>
              <a:rPr lang="en-US" sz="1200" kern="1200" baseline="0" dirty="0" err="1" smtClean="0">
                <a:solidFill>
                  <a:schemeClr val="tx1"/>
                </a:solidFill>
                <a:effectLst/>
                <a:latin typeface="+mn-lt"/>
                <a:ea typeface="+mn-ea"/>
                <a:cs typeface="+mn-cs"/>
              </a:rPr>
              <a:t>Wadi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Halfa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Gambiae</a:t>
            </a:r>
            <a:r>
              <a:rPr lang="en-US" sz="1200" kern="1200" baseline="0" dirty="0" smtClean="0">
                <a:solidFill>
                  <a:schemeClr val="tx1"/>
                </a:solidFill>
                <a:effectLst/>
                <a:latin typeface="+mn-lt"/>
                <a:ea typeface="+mn-ea"/>
                <a:cs typeface="+mn-cs"/>
              </a:rPr>
              <a:t> Project to confirm zero transmission. For example we need to be able to say “</a:t>
            </a:r>
            <a:r>
              <a:rPr lang="en-US" sz="1200" b="0" i="1" kern="1200" baseline="0" dirty="0" smtClean="0">
                <a:solidFill>
                  <a:schemeClr val="tx1"/>
                </a:solidFill>
                <a:effectLst/>
                <a:latin typeface="+mn-lt"/>
                <a:ea typeface="+mn-ea"/>
                <a:cs typeface="+mn-cs"/>
              </a:rPr>
              <a:t>Since </a:t>
            </a:r>
            <a:r>
              <a:rPr lang="en-US" sz="1200" b="0" i="1" kern="1200" baseline="0" dirty="0" err="1" smtClean="0">
                <a:solidFill>
                  <a:schemeClr val="tx1"/>
                </a:solidFill>
                <a:effectLst/>
                <a:latin typeface="+mn-lt"/>
                <a:ea typeface="+mn-ea"/>
                <a:cs typeface="+mn-cs"/>
              </a:rPr>
              <a:t>xxxx</a:t>
            </a:r>
            <a:r>
              <a:rPr lang="en-US" sz="1200" b="0" i="1" kern="1200" baseline="0" dirty="0" smtClean="0">
                <a:solidFill>
                  <a:schemeClr val="tx1"/>
                </a:solidFill>
                <a:effectLst/>
                <a:latin typeface="+mn-lt"/>
                <a:ea typeface="+mn-ea"/>
                <a:cs typeface="+mn-cs"/>
              </a:rPr>
              <a:t> and the survey of </a:t>
            </a:r>
            <a:r>
              <a:rPr lang="en-US" sz="1200" b="0" i="1" kern="1200" baseline="0" dirty="0" err="1" smtClean="0">
                <a:solidFill>
                  <a:schemeClr val="tx1"/>
                </a:solidFill>
                <a:effectLst/>
                <a:latin typeface="+mn-lt"/>
                <a:ea typeface="+mn-ea"/>
                <a:cs typeface="+mn-cs"/>
              </a:rPr>
              <a:t>xxxx</a:t>
            </a:r>
            <a:r>
              <a:rPr lang="en-US" sz="1200" b="0" i="1" kern="1200" baseline="0" dirty="0" smtClean="0">
                <a:solidFill>
                  <a:schemeClr val="tx1"/>
                </a:solidFill>
                <a:effectLst/>
                <a:latin typeface="+mn-lt"/>
                <a:ea typeface="+mn-ea"/>
                <a:cs typeface="+mn-cs"/>
              </a:rPr>
              <a:t> people in xxx villages from point x no malaria infection detected and no cases reported. The current upper boundary of transmission in Sudan therefore stops at </a:t>
            </a:r>
            <a:r>
              <a:rPr lang="en-US" sz="1200" b="0" i="1" kern="1200" baseline="0" dirty="0" err="1" smtClean="0">
                <a:solidFill>
                  <a:schemeClr val="tx1"/>
                </a:solidFill>
                <a:effectLst/>
                <a:latin typeface="+mn-lt"/>
                <a:ea typeface="+mn-ea"/>
                <a:cs typeface="+mn-cs"/>
              </a:rPr>
              <a:t>xxxxx</a:t>
            </a:r>
            <a:r>
              <a:rPr lang="en-US" sz="1200" kern="1200" baseline="0" dirty="0" smtClean="0">
                <a:solidFill>
                  <a:schemeClr val="tx1"/>
                </a:solidFill>
                <a:effectLst/>
                <a:latin typeface="+mn-lt"/>
                <a:ea typeface="+mn-ea"/>
                <a:cs typeface="+mn-cs"/>
              </a:rPr>
              <a:t>” – this needs confirmation and email sent to </a:t>
            </a:r>
            <a:r>
              <a:rPr lang="en-US" sz="1200" kern="1200" dirty="0" err="1" smtClean="0">
                <a:solidFill>
                  <a:schemeClr val="tx1"/>
                </a:solidFill>
                <a:effectLst/>
                <a:latin typeface="+mn-lt"/>
                <a:ea typeface="+mn-ea"/>
                <a:cs typeface="+mn-cs"/>
              </a:rPr>
              <a:t>Houmouda</a:t>
            </a:r>
            <a:r>
              <a:rPr lang="en-US" sz="1200" kern="1200" baseline="0" dirty="0" smtClean="0">
                <a:solidFill>
                  <a:schemeClr val="tx1"/>
                </a:solidFill>
                <a:effectLst/>
                <a:latin typeface="+mn-lt"/>
                <a:ea typeface="+mn-ea"/>
                <a:cs typeface="+mn-cs"/>
              </a:rPr>
              <a:t> on 19</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April 2016 cc EMRO to set up confirmatory status</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addition, we h</a:t>
            </a:r>
            <a:r>
              <a:rPr lang="en-US" sz="1200" kern="1200" baseline="0" dirty="0" smtClean="0">
                <a:solidFill>
                  <a:schemeClr val="tx1"/>
                </a:solidFill>
                <a:effectLst/>
                <a:latin typeface="+mn-lt"/>
                <a:ea typeface="+mn-ea"/>
                <a:cs typeface="+mn-cs"/>
              </a:rPr>
              <a:t>ave previously contacted </a:t>
            </a:r>
            <a:r>
              <a:rPr lang="en-US" sz="1200" kern="1200" dirty="0" smtClean="0">
                <a:solidFill>
                  <a:schemeClr val="tx1"/>
                </a:solidFill>
                <a:effectLst/>
                <a:latin typeface="+mn-lt"/>
                <a:ea typeface="+mn-ea"/>
                <a:cs typeface="+mn-cs"/>
              </a:rPr>
              <a:t>Sidiqi Ismail, vector control specialist, </a:t>
            </a:r>
            <a:r>
              <a:rPr lang="en-US" sz="1200" kern="1200" dirty="0" err="1" smtClean="0">
                <a:solidFill>
                  <a:schemeClr val="tx1"/>
                </a:solidFill>
                <a:effectLst/>
                <a:latin typeface="+mn-lt"/>
                <a:ea typeface="+mn-ea"/>
                <a:cs typeface="+mn-cs"/>
              </a:rPr>
              <a:t>FMoH</a:t>
            </a:r>
            <a:r>
              <a:rPr lang="en-US" sz="1200" kern="1200" dirty="0" smtClean="0">
                <a:solidFill>
                  <a:schemeClr val="tx1"/>
                </a:solidFill>
                <a:effectLst/>
                <a:latin typeface="+mn-lt"/>
                <a:ea typeface="+mn-ea"/>
                <a:cs typeface="+mn-cs"/>
              </a:rPr>
              <a:t> for an update on</a:t>
            </a:r>
            <a:r>
              <a:rPr lang="en-US" sz="1200" kern="1200" baseline="0" dirty="0" smtClean="0">
                <a:solidFill>
                  <a:schemeClr val="tx1"/>
                </a:solidFill>
                <a:effectLst/>
                <a:latin typeface="+mn-lt"/>
                <a:ea typeface="+mn-ea"/>
                <a:cs typeface="+mn-cs"/>
              </a:rPr>
              <a:t> sampled villages in </a:t>
            </a:r>
            <a:r>
              <a:rPr lang="en-US" sz="1200" kern="1200" baseline="0" dirty="0" err="1" smtClean="0">
                <a:solidFill>
                  <a:schemeClr val="tx1"/>
                </a:solidFill>
                <a:effectLst/>
                <a:latin typeface="+mn-lt"/>
                <a:ea typeface="+mn-ea"/>
                <a:cs typeface="+mn-cs"/>
              </a:rPr>
              <a:t>Gambiae</a:t>
            </a:r>
            <a:r>
              <a:rPr lang="en-US" sz="1200" kern="1200" baseline="0" dirty="0" smtClean="0">
                <a:solidFill>
                  <a:schemeClr val="tx1"/>
                </a:solidFill>
                <a:effectLst/>
                <a:latin typeface="+mn-lt"/>
                <a:ea typeface="+mn-ea"/>
                <a:cs typeface="+mn-cs"/>
              </a:rPr>
              <a:t> Project of </a:t>
            </a:r>
            <a:r>
              <a:rPr lang="en-US" sz="1200" kern="1200" dirty="0" err="1" smtClean="0">
                <a:solidFill>
                  <a:schemeClr val="tx1"/>
                </a:solidFill>
                <a:effectLst/>
                <a:latin typeface="+mn-lt"/>
                <a:ea typeface="+mn-ea"/>
                <a:cs typeface="+mn-cs"/>
              </a:rPr>
              <a:t>Wadi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Halfa</a:t>
            </a:r>
            <a:r>
              <a:rPr lang="en-US" sz="1200" kern="1200" dirty="0" smtClean="0">
                <a:solidFill>
                  <a:schemeClr val="tx1"/>
                </a:solidFill>
                <a:effectLst/>
                <a:latin typeface="+mn-lt"/>
                <a:ea typeface="+mn-ea"/>
                <a:cs typeface="+mn-cs"/>
              </a:rPr>
              <a:t> area for years 2011, 2012, 2013, 2014 and 2015 – important if all zeros to attenuate risk in this bend of Nile (last 311015/241115)</a:t>
            </a:r>
          </a:p>
          <a:p>
            <a:endParaRPr lang="en-US" sz="1200" kern="120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In equal measure we need to confirm height of extents on Red Sea Littoral – and some better clarification of malaria at Port Sudan/</a:t>
            </a:r>
            <a:r>
              <a:rPr lang="en-US" sz="1200" kern="1200" baseline="0" dirty="0" err="1" smtClean="0">
                <a:solidFill>
                  <a:schemeClr val="tx1"/>
                </a:solidFill>
                <a:effectLst/>
                <a:latin typeface="+mn-lt"/>
                <a:ea typeface="+mn-ea"/>
                <a:cs typeface="+mn-cs"/>
              </a:rPr>
              <a:t>Saukin</a:t>
            </a:r>
            <a:r>
              <a:rPr lang="en-US" sz="1200" kern="1200" baseline="0" dirty="0" smtClean="0">
                <a:solidFill>
                  <a:schemeClr val="tx1"/>
                </a:solidFill>
                <a:effectLst/>
                <a:latin typeface="+mn-lt"/>
                <a:ea typeface="+mn-ea"/>
                <a:cs typeface="+mn-cs"/>
              </a:rPr>
              <a:t> – here colonial reports state clearly that malaria only imported and we need to interrogate this further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Precise risks within city limits of Khartoum needs more investigation and is part of work planned between State </a:t>
            </a:r>
            <a:r>
              <a:rPr lang="en-US" sz="1200" kern="1200" baseline="0" dirty="0" err="1" smtClean="0">
                <a:solidFill>
                  <a:schemeClr val="tx1"/>
                </a:solidFill>
                <a:effectLst/>
                <a:latin typeface="+mn-lt"/>
                <a:ea typeface="+mn-ea"/>
                <a:cs typeface="+mn-cs"/>
              </a:rPr>
              <a:t>MoH</a:t>
            </a:r>
            <a:r>
              <a:rPr lang="en-US" sz="1200" kern="1200" baseline="0" dirty="0" smtClean="0">
                <a:solidFill>
                  <a:schemeClr val="tx1"/>
                </a:solidFill>
                <a:effectLst/>
                <a:latin typeface="+mn-lt"/>
                <a:ea typeface="+mn-ea"/>
                <a:cs typeface="+mn-cs"/>
              </a:rPr>
              <a:t> Lab Directorate and INED.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All part of making sure the margins of risk right for future shrinking of the map as part of four State Elimination ambitions as stated in NMS</a:t>
            </a:r>
          </a:p>
          <a:p>
            <a:endParaRPr lang="en-GB" sz="1200" kern="1200" dirty="0" smtClean="0">
              <a:solidFill>
                <a:schemeClr val="tx1"/>
              </a:solidFill>
              <a:effectLst/>
              <a:latin typeface="+mn-lt"/>
              <a:ea typeface="+mn-ea"/>
              <a:cs typeface="+mn-cs"/>
            </a:endParaRPr>
          </a:p>
          <a:p>
            <a:r>
              <a:rPr lang="en-GB" b="1"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Hashim</a:t>
            </a:r>
            <a:r>
              <a:rPr lang="en-US" sz="1200" kern="1200" dirty="0" smtClean="0">
                <a:solidFill>
                  <a:schemeClr val="tx1"/>
                </a:solidFill>
                <a:effectLst/>
                <a:latin typeface="+mn-lt"/>
                <a:ea typeface="+mn-ea"/>
                <a:cs typeface="+mn-cs"/>
              </a:rPr>
              <a:t> A (1998). </a:t>
            </a:r>
            <a:r>
              <a:rPr lang="en-US" sz="1200" i="1" kern="1200" dirty="0" smtClean="0">
                <a:solidFill>
                  <a:schemeClr val="tx1"/>
                </a:solidFill>
                <a:effectLst/>
                <a:latin typeface="+mn-lt"/>
                <a:ea typeface="+mn-ea"/>
                <a:cs typeface="+mn-cs"/>
              </a:rPr>
              <a:t>Five years plan of action in malaria control in Red Sea State 1998-2002</a:t>
            </a:r>
            <a:r>
              <a:rPr lang="en-US" sz="1200" kern="1200" dirty="0" smtClean="0">
                <a:solidFill>
                  <a:schemeClr val="tx1"/>
                </a:solidFill>
                <a:effectLst/>
                <a:latin typeface="+mn-lt"/>
                <a:ea typeface="+mn-ea"/>
                <a:cs typeface="+mn-cs"/>
              </a:rPr>
              <a:t>; Blue Nile Research and Training Institute, </a:t>
            </a:r>
            <a:r>
              <a:rPr lang="en-US" sz="1200" kern="1200" dirty="0" err="1" smtClean="0">
                <a:solidFill>
                  <a:schemeClr val="tx1"/>
                </a:solidFill>
                <a:effectLst/>
                <a:latin typeface="+mn-lt"/>
                <a:ea typeface="+mn-ea"/>
                <a:cs typeface="+mn-cs"/>
              </a:rPr>
              <a:t>Giezera</a:t>
            </a:r>
            <a:endParaRPr lang="en-GB" sz="1200" kern="1200" dirty="0" smtClean="0">
              <a:solidFill>
                <a:schemeClr val="tx1"/>
              </a:solidFill>
              <a:effectLst/>
              <a:latin typeface="+mn-lt"/>
              <a:ea typeface="+mn-ea"/>
              <a:cs typeface="+mn-cs"/>
            </a:endParaRPr>
          </a:p>
          <a:p>
            <a:endParaRPr lang="en-GB"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El Gaddal AA (1986). </a:t>
            </a:r>
            <a:r>
              <a:rPr lang="it-IT" sz="1200" i="1" kern="1200" dirty="0" smtClean="0">
                <a:solidFill>
                  <a:schemeClr val="tx1"/>
                </a:solidFill>
                <a:effectLst/>
                <a:latin typeface="+mn-lt"/>
                <a:ea typeface="+mn-ea"/>
                <a:cs typeface="+mn-cs"/>
              </a:rPr>
              <a:t>Malaria in the Sudan</a:t>
            </a:r>
            <a:r>
              <a:rPr lang="it-IT"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Proceedings of the conference on malaria in Africa: Practical considerations on malaria vaccines and clinical trials. Ed. AA Buck for USAID and AIBS, Washington DC, USA, December 1-4, 1986. Page 157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Lysenko AJ &amp; </a:t>
            </a:r>
            <a:r>
              <a:rPr lang="en-US" sz="1200" kern="1200" dirty="0" err="1" smtClean="0">
                <a:solidFill>
                  <a:schemeClr val="tx1"/>
                </a:solidFill>
                <a:effectLst/>
                <a:latin typeface="+mn-lt"/>
                <a:ea typeface="+mn-ea"/>
                <a:cs typeface="+mn-cs"/>
              </a:rPr>
              <a:t>Semashko</a:t>
            </a:r>
            <a:r>
              <a:rPr lang="en-US" sz="1200" kern="1200" dirty="0" smtClean="0">
                <a:solidFill>
                  <a:schemeClr val="tx1"/>
                </a:solidFill>
                <a:effectLst/>
                <a:latin typeface="+mn-lt"/>
                <a:ea typeface="+mn-ea"/>
                <a:cs typeface="+mn-cs"/>
              </a:rPr>
              <a:t> IN (1968). Geography of malaria. A medico-geographic profile of an ancient disease. In: </a:t>
            </a:r>
            <a:r>
              <a:rPr lang="en-US" sz="1200" kern="1200" dirty="0" err="1" smtClean="0">
                <a:solidFill>
                  <a:schemeClr val="tx1"/>
                </a:solidFill>
                <a:effectLst/>
                <a:latin typeface="+mn-lt"/>
                <a:ea typeface="+mn-ea"/>
                <a:cs typeface="+mn-cs"/>
              </a:rPr>
              <a:t>Lebedew</a:t>
            </a:r>
            <a:r>
              <a:rPr lang="en-US" sz="1200" kern="1200" dirty="0" smtClean="0">
                <a:solidFill>
                  <a:schemeClr val="tx1"/>
                </a:solidFill>
                <a:effectLst/>
                <a:latin typeface="+mn-lt"/>
                <a:ea typeface="+mn-ea"/>
                <a:cs typeface="+mn-cs"/>
              </a:rPr>
              <a:t> AW, ed. </a:t>
            </a:r>
            <a:r>
              <a:rPr lang="en-US" sz="1200" kern="1200" dirty="0" err="1" smtClean="0">
                <a:solidFill>
                  <a:schemeClr val="tx1"/>
                </a:solidFill>
                <a:effectLst/>
                <a:latin typeface="+mn-lt"/>
                <a:ea typeface="+mn-ea"/>
                <a:cs typeface="+mn-cs"/>
              </a:rPr>
              <a:t>Itogi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Nauki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Medicinskaja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Geografija</a:t>
            </a:r>
            <a:r>
              <a:rPr lang="en-US" sz="1200" kern="1200" dirty="0" smtClean="0">
                <a:solidFill>
                  <a:schemeClr val="tx1"/>
                </a:solidFill>
                <a:effectLst/>
                <a:latin typeface="+mn-lt"/>
                <a:ea typeface="+mn-ea"/>
                <a:cs typeface="+mn-cs"/>
              </a:rPr>
              <a:t>. Moscow, USSR: Academy of Sciences, pp 25–146</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Nasr AH (1968). Preparations for future malaria eradication </a:t>
            </a:r>
            <a:r>
              <a:rPr lang="en-US" sz="1200" kern="1200" dirty="0" err="1" smtClean="0">
                <a:solidFill>
                  <a:schemeClr val="tx1"/>
                </a:solidFill>
                <a:effectLst/>
                <a:latin typeface="+mn-lt"/>
                <a:ea typeface="+mn-ea"/>
                <a:cs typeface="+mn-cs"/>
              </a:rPr>
              <a:t>programme</a:t>
            </a:r>
            <a:r>
              <a:rPr lang="en-US" sz="1200" kern="1200" dirty="0" smtClean="0">
                <a:solidFill>
                  <a:schemeClr val="tx1"/>
                </a:solidFill>
                <a:effectLst/>
                <a:latin typeface="+mn-lt"/>
                <a:ea typeface="+mn-ea"/>
                <a:cs typeface="+mn-cs"/>
              </a:rPr>
              <a:t> in the Republic of the Sudan. University of Khartoum Faculty of Medicine. </a:t>
            </a:r>
            <a:r>
              <a:rPr lang="en-US" sz="1200" i="1" kern="1200" dirty="0" smtClean="0">
                <a:solidFill>
                  <a:schemeClr val="tx1"/>
                </a:solidFill>
                <a:effectLst/>
                <a:latin typeface="+mn-lt"/>
                <a:ea typeface="+mn-ea"/>
                <a:cs typeface="+mn-cs"/>
              </a:rPr>
              <a:t>Journal of Medical Students Association</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7:</a:t>
            </a:r>
            <a:r>
              <a:rPr lang="en-US" sz="1200" kern="1200" dirty="0" smtClean="0">
                <a:solidFill>
                  <a:schemeClr val="tx1"/>
                </a:solidFill>
                <a:effectLst/>
                <a:latin typeface="+mn-lt"/>
                <a:ea typeface="+mn-ea"/>
                <a:cs typeface="+mn-cs"/>
              </a:rPr>
              <a:t> 178–195</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Shousha</a:t>
            </a:r>
            <a:r>
              <a:rPr lang="en-US" sz="1200" kern="1200" dirty="0" smtClean="0">
                <a:solidFill>
                  <a:schemeClr val="tx1"/>
                </a:solidFill>
                <a:effectLst/>
                <a:latin typeface="+mn-lt"/>
                <a:ea typeface="+mn-ea"/>
                <a:cs typeface="+mn-cs"/>
              </a:rPr>
              <a:t> AT (1948). The eradication of </a:t>
            </a:r>
            <a:r>
              <a:rPr lang="en-US" sz="1200" b="0" i="1" kern="1200" baseline="0" dirty="0" smtClean="0">
                <a:solidFill>
                  <a:schemeClr val="tx1"/>
                </a:solidFill>
                <a:effectLst/>
                <a:latin typeface="+mn-lt"/>
                <a:ea typeface="+mn-ea"/>
                <a:cs typeface="+mn-cs"/>
              </a:rPr>
              <a:t>A. </a:t>
            </a:r>
            <a:r>
              <a:rPr lang="en-US" sz="1200" b="0" i="1" kern="1200" baseline="0" dirty="0" err="1" smtClean="0">
                <a:solidFill>
                  <a:schemeClr val="tx1"/>
                </a:solidFill>
                <a:effectLst/>
                <a:latin typeface="+mn-lt"/>
                <a:ea typeface="+mn-ea"/>
                <a:cs typeface="+mn-cs"/>
              </a:rPr>
              <a:t>gambiae</a:t>
            </a:r>
            <a:r>
              <a:rPr lang="en-US" sz="1200" kern="1200" dirty="0" smtClean="0">
                <a:solidFill>
                  <a:schemeClr val="tx1"/>
                </a:solidFill>
                <a:effectLst/>
                <a:latin typeface="+mn-lt"/>
                <a:ea typeface="+mn-ea"/>
                <a:cs typeface="+mn-cs"/>
              </a:rPr>
              <a:t> from Upper Egypt, 1942-1945. </a:t>
            </a:r>
            <a:r>
              <a:rPr lang="en-US" sz="1200" b="0" i="1" kern="1200" baseline="0" dirty="0" smtClean="0">
                <a:solidFill>
                  <a:schemeClr val="tx1"/>
                </a:solidFill>
                <a:effectLst/>
                <a:latin typeface="+mn-lt"/>
                <a:ea typeface="+mn-ea"/>
                <a:cs typeface="+mn-cs"/>
              </a:rPr>
              <a:t>Bulletin of World Health Organization</a:t>
            </a:r>
            <a:r>
              <a:rPr lang="en-US" sz="1200" kern="1200" dirty="0" smtClean="0">
                <a:solidFill>
                  <a:schemeClr val="tx1"/>
                </a:solidFill>
                <a:effectLst/>
                <a:latin typeface="+mn-lt"/>
                <a:ea typeface="+mn-ea"/>
                <a:cs typeface="+mn-cs"/>
              </a:rPr>
              <a:t>, </a:t>
            </a:r>
            <a:r>
              <a:rPr lang="en-US" sz="1200" b="1" i="0" kern="1200" baseline="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309-348</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Sudan Medical Service (1930-1959). Reports on medical &amp; health work in The Sudan for the Years 1930-1959; published </a:t>
            </a:r>
            <a:r>
              <a:rPr lang="en-US" sz="1200" kern="1200" dirty="0" err="1" smtClean="0">
                <a:solidFill>
                  <a:schemeClr val="tx1"/>
                </a:solidFill>
                <a:effectLst/>
                <a:latin typeface="+mn-lt"/>
                <a:ea typeface="+mn-ea"/>
                <a:cs typeface="+mn-cs"/>
              </a:rPr>
              <a:t>Mcorquodake</a:t>
            </a:r>
            <a:r>
              <a:rPr lang="en-US" sz="1200" kern="1200" dirty="0" smtClean="0">
                <a:solidFill>
                  <a:schemeClr val="tx1"/>
                </a:solidFill>
                <a:effectLst/>
                <a:latin typeface="+mn-lt"/>
                <a:ea typeface="+mn-ea"/>
                <a:cs typeface="+mn-cs"/>
              </a:rPr>
              <a:t> &amp; co. (Sudan) Limited, Khartoum; NPHL-</a:t>
            </a:r>
            <a:r>
              <a:rPr lang="en-US" sz="1200" kern="1200" dirty="0" err="1" smtClean="0">
                <a:solidFill>
                  <a:schemeClr val="tx1"/>
                </a:solidFill>
                <a:effectLst/>
                <a:latin typeface="+mn-lt"/>
                <a:ea typeface="+mn-ea"/>
                <a:cs typeface="+mn-cs"/>
              </a:rPr>
              <a:t>Wellcome</a:t>
            </a:r>
            <a:r>
              <a:rPr lang="en-US" sz="1200" kern="1200" dirty="0" smtClean="0">
                <a:solidFill>
                  <a:schemeClr val="tx1"/>
                </a:solidFill>
                <a:effectLst/>
                <a:latin typeface="+mn-lt"/>
                <a:ea typeface="+mn-ea"/>
                <a:cs typeface="+mn-cs"/>
              </a:rPr>
              <a:t> Library, Nairobi</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F6D714F-E2A8-4DB0-92B2-7446130A6F15}" type="slidenum">
              <a:rPr lang="en-GB" smtClean="0"/>
              <a:t>21</a:t>
            </a:fld>
            <a:endParaRPr lang="en-GB"/>
          </a:p>
        </p:txBody>
      </p:sp>
    </p:spTree>
    <p:extLst>
      <p:ext uri="{BB962C8B-B14F-4D97-AF65-F5344CB8AC3E}">
        <p14:creationId xmlns:p14="http://schemas.microsoft.com/office/powerpoint/2010/main" val="3747087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Given the lack of reliable HMIS data on malaria case incidence across much of the country and the likely stable transmission conditions</a:t>
            </a:r>
            <a:r>
              <a:rPr lang="en-GB" sz="1200" kern="1200" baseline="0" dirty="0" smtClean="0">
                <a:solidFill>
                  <a:schemeClr val="tx1"/>
                </a:solidFill>
                <a:effectLst/>
                <a:latin typeface="+mn-lt"/>
                <a:ea typeface="+mn-ea"/>
                <a:cs typeface="+mn-cs"/>
              </a:rPr>
              <a:t> that prevail in large areas south of the 18</a:t>
            </a:r>
            <a:r>
              <a:rPr lang="en-GB" sz="1200" kern="1200" baseline="30000" dirty="0" smtClean="0">
                <a:solidFill>
                  <a:schemeClr val="tx1"/>
                </a:solidFill>
                <a:effectLst/>
                <a:latin typeface="+mn-lt"/>
                <a:ea typeface="+mn-ea"/>
                <a:cs typeface="+mn-cs"/>
              </a:rPr>
              <a:t>th</a:t>
            </a:r>
            <a:r>
              <a:rPr lang="en-GB" sz="1200" kern="1200" baseline="0" dirty="0" smtClean="0">
                <a:solidFill>
                  <a:schemeClr val="tx1"/>
                </a:solidFill>
                <a:effectLst/>
                <a:latin typeface="+mn-lt"/>
                <a:ea typeface="+mn-ea"/>
                <a:cs typeface="+mn-cs"/>
              </a:rPr>
              <a:t> Parallel, the use of parasite prevalence data is the default measure of risk. Parasite prevalence, and categories of prevalence, have been used for decades to define the appropriateness of interventions, pre-elimination states and a means by which to track impact of control. Surveys are often undertaken among complete or random samples of communities of all ages, school children, or among selected age groups within villages. The Sudan has a long history of survey work on malaria infection prevalence by research groups, student thesis projects, routine monitoring exercises in special areas (</a:t>
            </a:r>
            <a:r>
              <a:rPr lang="en-GB" sz="1200" kern="1200" baseline="0" dirty="0" err="1" smtClean="0">
                <a:solidFill>
                  <a:schemeClr val="tx1"/>
                </a:solidFill>
                <a:effectLst/>
                <a:latin typeface="+mn-lt"/>
                <a:ea typeface="+mn-ea"/>
                <a:cs typeface="+mn-cs"/>
              </a:rPr>
              <a:t>e.g</a:t>
            </a:r>
            <a:r>
              <a:rPr lang="en-GB" sz="1200" kern="1200" baseline="0" dirty="0" smtClean="0">
                <a:solidFill>
                  <a:schemeClr val="tx1"/>
                </a:solidFill>
                <a:effectLst/>
                <a:latin typeface="+mn-lt"/>
                <a:ea typeface="+mn-ea"/>
                <a:cs typeface="+mn-cs"/>
              </a:rPr>
              <a:t> Khartoum, </a:t>
            </a:r>
            <a:r>
              <a:rPr lang="en-GB" sz="1200" kern="1200" baseline="0" dirty="0" err="1" smtClean="0">
                <a:solidFill>
                  <a:schemeClr val="tx1"/>
                </a:solidFill>
                <a:effectLst/>
                <a:latin typeface="+mn-lt"/>
                <a:ea typeface="+mn-ea"/>
                <a:cs typeface="+mn-cs"/>
              </a:rPr>
              <a:t>Wadi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Halfa</a:t>
            </a:r>
            <a:r>
              <a:rPr lang="en-GB" sz="1200" kern="1200" baseline="0" dirty="0" smtClean="0">
                <a:solidFill>
                  <a:schemeClr val="tx1"/>
                </a:solidFill>
                <a:effectLst/>
                <a:latin typeface="+mn-lt"/>
                <a:ea typeface="+mn-ea"/>
                <a:cs typeface="+mn-cs"/>
              </a:rPr>
              <a:t> and </a:t>
            </a:r>
            <a:r>
              <a:rPr lang="en-GB" sz="1200" kern="1200" baseline="0" dirty="0" err="1" smtClean="0">
                <a:solidFill>
                  <a:schemeClr val="tx1"/>
                </a:solidFill>
                <a:effectLst/>
                <a:latin typeface="+mn-lt"/>
                <a:ea typeface="+mn-ea"/>
                <a:cs typeface="+mn-cs"/>
              </a:rPr>
              <a:t>Giezera</a:t>
            </a:r>
            <a:r>
              <a:rPr lang="en-GB" sz="1200" kern="1200" baseline="0" dirty="0" smtClean="0">
                <a:solidFill>
                  <a:schemeClr val="tx1"/>
                </a:solidFill>
                <a:effectLst/>
                <a:latin typeface="+mn-lt"/>
                <a:ea typeface="+mn-ea"/>
                <a:cs typeface="+mn-cs"/>
              </a:rPr>
              <a:t>) and most recently through national household surveys.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Community-based surveys of malaria parasite prevalence have been assembled from a variety of sources including peer-reviewed journals, international and national ministry of health and academic archives, personal correspondence and more recent national household and school sample surveys. Methods used to identify, extract and geo-code survey reports are presented elsewhere [Snow et al., 2015].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Of the assembled data,</a:t>
            </a:r>
            <a:r>
              <a:rPr lang="en-GB" sz="1200" kern="1200" baseline="0" dirty="0" smtClean="0">
                <a:solidFill>
                  <a:schemeClr val="tx1"/>
                </a:solidFill>
                <a:effectLst/>
                <a:latin typeface="+mn-lt"/>
                <a:ea typeface="+mn-ea"/>
                <a:cs typeface="+mn-cs"/>
              </a:rPr>
              <a:t> we restricted inclusion of all surveys undertaken from 1980, f</a:t>
            </a:r>
            <a:r>
              <a:rPr lang="en-GB" dirty="0" smtClean="0"/>
              <a:t>ive survey sites could not be geo-located and 24 had sample sizes less than 10 individuals. The earliest sample</a:t>
            </a:r>
            <a:r>
              <a:rPr lang="en-GB" baseline="0" dirty="0" smtClean="0"/>
              <a:t> was in August 1981, it has not been possible to locate any community-based surveys of malaria prevalence since 2012. </a:t>
            </a:r>
            <a:endParaRPr lang="en-GB" dirty="0" smtClean="0"/>
          </a:p>
          <a:p>
            <a:endParaRPr lang="en-GB" dirty="0" smtClean="0"/>
          </a:p>
          <a:p>
            <a:r>
              <a:rPr lang="en-GB" dirty="0" smtClean="0"/>
              <a:t>Remaining series included in analysis was </a:t>
            </a:r>
            <a:r>
              <a:rPr lang="en-GB" b="1" dirty="0" smtClean="0"/>
              <a:t>3284 </a:t>
            </a:r>
            <a:r>
              <a:rPr lang="en-GB" dirty="0" smtClean="0"/>
              <a:t>surveys at </a:t>
            </a:r>
            <a:r>
              <a:rPr lang="en-GB" b="1" dirty="0" smtClean="0"/>
              <a:t>1319 </a:t>
            </a:r>
            <a:r>
              <a:rPr lang="en-GB" dirty="0" smtClean="0"/>
              <a:t>unique locations, more than previously used by Noor et al.</a:t>
            </a:r>
            <a:r>
              <a:rPr lang="en-GB" baseline="0" dirty="0" smtClean="0"/>
              <a:t> (2012) (Slide x). </a:t>
            </a:r>
            <a:endParaRPr lang="en-GB" dirty="0" smtClean="0"/>
          </a:p>
          <a:p>
            <a:endParaRPr lang="en-GB" dirty="0" smtClean="0"/>
          </a:p>
          <a:p>
            <a:r>
              <a:rPr lang="en-GB" dirty="0" smtClean="0"/>
              <a:t>This</a:t>
            </a:r>
            <a:r>
              <a:rPr lang="en-GB" baseline="0" dirty="0" smtClean="0"/>
              <a:t> assembly of survey data includes a) national household survey data covering individuals of all ages sampled during the October 2005, October 2009 and December 2012 malaria indicator surveys; b) repeat annual village surveys undertaken as part of the Blue Nile Health project and </a:t>
            </a:r>
            <a:r>
              <a:rPr lang="en-GB" baseline="0" dirty="0" err="1" smtClean="0"/>
              <a:t>Giezera</a:t>
            </a:r>
            <a:r>
              <a:rPr lang="en-GB" baseline="0" dirty="0" smtClean="0"/>
              <a:t> State surveillance between 1998 and 2009, when these surveys stopped [</a:t>
            </a:r>
            <a:r>
              <a:rPr lang="en-GB" dirty="0" err="1" smtClean="0"/>
              <a:t>Mirghani</a:t>
            </a:r>
            <a:r>
              <a:rPr lang="en-GB" dirty="0" smtClean="0"/>
              <a:t> et al. 2010], Khartoum between 20000 and 2009 [</a:t>
            </a:r>
            <a:r>
              <a:rPr lang="en-GB" dirty="0" err="1" smtClean="0"/>
              <a:t>Nourein</a:t>
            </a:r>
            <a:r>
              <a:rPr lang="en-GB" baseline="0" dirty="0" smtClean="0"/>
              <a:t> et al. 2011] and villages surround the </a:t>
            </a:r>
            <a:r>
              <a:rPr lang="en-GB" baseline="0" dirty="0" err="1" smtClean="0"/>
              <a:t>Wadi</a:t>
            </a:r>
            <a:r>
              <a:rPr lang="en-GB" baseline="0" dirty="0" smtClean="0"/>
              <a:t> </a:t>
            </a:r>
            <a:r>
              <a:rPr lang="en-GB" baseline="0" dirty="0" err="1" smtClean="0"/>
              <a:t>Halfa</a:t>
            </a:r>
            <a:r>
              <a:rPr lang="en-GB" baseline="0" dirty="0" smtClean="0"/>
              <a:t>, as part of the </a:t>
            </a:r>
            <a:r>
              <a:rPr lang="en-GB" baseline="0" dirty="0" err="1" smtClean="0"/>
              <a:t>Gambiae</a:t>
            </a:r>
            <a:r>
              <a:rPr lang="en-GB" baseline="0" dirty="0" smtClean="0"/>
              <a:t> project 1996 to 2010 [NMCP, unpublished data].  </a:t>
            </a:r>
            <a:r>
              <a:rPr lang="en-GB" dirty="0" smtClean="0"/>
              <a:t> </a:t>
            </a:r>
            <a:endParaRPr lang="en-GB" baseline="0" dirty="0" smtClean="0"/>
          </a:p>
          <a:p>
            <a:endParaRPr lang="en-GB" dirty="0" smtClean="0"/>
          </a:p>
          <a:p>
            <a:r>
              <a:rPr lang="en-GB" sz="1200" kern="1200" dirty="0" smtClean="0">
                <a:solidFill>
                  <a:schemeClr val="tx1"/>
                </a:solidFill>
                <a:effectLst/>
                <a:latin typeface="+mn-lt"/>
                <a:ea typeface="+mn-ea"/>
                <a:cs typeface="+mn-cs"/>
              </a:rPr>
              <a:t>Of the 3284 time-space</a:t>
            </a:r>
            <a:r>
              <a:rPr lang="en-GB" sz="1200" kern="1200" baseline="0" dirty="0" smtClean="0">
                <a:solidFill>
                  <a:schemeClr val="tx1"/>
                </a:solidFill>
                <a:effectLst/>
                <a:latin typeface="+mn-lt"/>
                <a:ea typeface="+mn-ea"/>
                <a:cs typeface="+mn-cs"/>
              </a:rPr>
              <a:t> survey </a:t>
            </a:r>
            <a:r>
              <a:rPr lang="en-GB" sz="1200" kern="1200" dirty="0" smtClean="0">
                <a:solidFill>
                  <a:schemeClr val="tx1"/>
                </a:solidFill>
                <a:effectLst/>
                <a:latin typeface="+mn-lt"/>
                <a:ea typeface="+mn-ea"/>
                <a:cs typeface="+mn-cs"/>
              </a:rPr>
              <a:t>data points, 576 used</a:t>
            </a:r>
            <a:r>
              <a:rPr lang="en-GB" sz="1200" kern="1200" baseline="0" dirty="0" smtClean="0">
                <a:solidFill>
                  <a:schemeClr val="tx1"/>
                </a:solidFill>
                <a:effectLst/>
                <a:latin typeface="+mn-lt"/>
                <a:ea typeface="+mn-ea"/>
                <a:cs typeface="+mn-cs"/>
              </a:rPr>
              <a:t> RDTs for parasite detection (First Response Combo) during the 2009 national MIS and during the 2012 national MIS (</a:t>
            </a:r>
            <a:r>
              <a:rPr lang="en-GB" sz="1200" kern="1200" baseline="0" dirty="0" err="1" smtClean="0">
                <a:solidFill>
                  <a:schemeClr val="tx1"/>
                </a:solidFill>
                <a:effectLst/>
                <a:latin typeface="+mn-lt"/>
                <a:ea typeface="+mn-ea"/>
                <a:cs typeface="+mn-cs"/>
              </a:rPr>
              <a:t>Carestart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Pf+Pan</a:t>
            </a:r>
            <a:r>
              <a:rPr lang="en-GB" sz="1200" kern="1200" baseline="0" dirty="0" smtClean="0">
                <a:solidFill>
                  <a:schemeClr val="tx1"/>
                </a:solidFill>
                <a:effectLst/>
                <a:latin typeface="+mn-lt"/>
                <a:ea typeface="+mn-ea"/>
                <a:cs typeface="+mn-cs"/>
              </a:rPr>
              <a:t> combo), the remaining surveys used microscopy.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dirty="0" smtClean="0"/>
              <a:t>At 1043 survey/time specific sites between 1981 and 2012, 195,843 individuals were examined using microscopy and </a:t>
            </a:r>
            <a:r>
              <a:rPr lang="en-GB" i="1" dirty="0" smtClean="0"/>
              <a:t>P. </a:t>
            </a:r>
            <a:r>
              <a:rPr lang="en-GB" i="1" dirty="0" err="1" smtClean="0"/>
              <a:t>vivax</a:t>
            </a:r>
            <a:r>
              <a:rPr lang="en-GB" baseline="0" dirty="0" smtClean="0"/>
              <a:t> and </a:t>
            </a:r>
            <a:r>
              <a:rPr lang="en-GB" i="1" baseline="0" dirty="0" smtClean="0"/>
              <a:t>P. falciparum</a:t>
            </a:r>
            <a:r>
              <a:rPr lang="en-GB" baseline="0" dirty="0" smtClean="0"/>
              <a:t> </a:t>
            </a:r>
            <a:r>
              <a:rPr lang="en-GB" dirty="0" smtClean="0"/>
              <a:t>were</a:t>
            </a:r>
            <a:r>
              <a:rPr lang="en-GB" baseline="0" dirty="0" smtClean="0"/>
              <a:t> uniquely defined per examined slide. Among those surveyed there were 3527 (1.8%) </a:t>
            </a:r>
            <a:r>
              <a:rPr lang="en-GB" i="1" baseline="0" dirty="0" smtClean="0"/>
              <a:t>P. falciparum</a:t>
            </a:r>
            <a:r>
              <a:rPr lang="en-GB" baseline="0" dirty="0" smtClean="0"/>
              <a:t> infections and 141 (0.07%) infections with </a:t>
            </a:r>
            <a:r>
              <a:rPr lang="en-GB" i="1" baseline="0" dirty="0" smtClean="0"/>
              <a:t>P. </a:t>
            </a:r>
            <a:r>
              <a:rPr lang="en-GB" i="1" baseline="0" dirty="0" err="1" smtClean="0"/>
              <a:t>vivax</a:t>
            </a:r>
            <a:r>
              <a:rPr lang="en-GB" baseline="0" dirty="0" smtClean="0"/>
              <a:t>. </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All data assembled is provided to the NMCP accompanying this report, for future use and updating</a:t>
            </a:r>
          </a:p>
          <a:p>
            <a:endParaRPr lang="en-GB" sz="1200" kern="1200" baseline="0" dirty="0" smtClean="0">
              <a:solidFill>
                <a:schemeClr val="tx1"/>
              </a:solidFill>
              <a:effectLst/>
              <a:latin typeface="+mn-lt"/>
              <a:ea typeface="+mn-ea"/>
              <a:cs typeface="+mn-cs"/>
            </a:endParaRPr>
          </a:p>
          <a:p>
            <a:r>
              <a:rPr lang="en-GB" sz="1200" b="1" kern="1200" baseline="0" dirty="0" smtClean="0">
                <a:solidFill>
                  <a:schemeClr val="tx1"/>
                </a:solidFill>
                <a:effectLst/>
                <a:latin typeface="+mn-lt"/>
                <a:ea typeface="+mn-ea"/>
                <a:cs typeface="+mn-cs"/>
              </a:rPr>
              <a:t>Action Points</a:t>
            </a:r>
          </a:p>
          <a:p>
            <a:endParaRPr lang="en-GB" sz="1200" kern="1200" baseline="0" dirty="0" smtClean="0">
              <a:solidFill>
                <a:schemeClr val="tx1"/>
              </a:solidFill>
              <a:effectLst/>
              <a:latin typeface="+mn-lt"/>
              <a:ea typeface="+mn-ea"/>
              <a:cs typeface="+mn-cs"/>
            </a:endParaRPr>
          </a:p>
          <a:p>
            <a:r>
              <a:rPr lang="en-GB" baseline="0" dirty="0" smtClean="0"/>
              <a:t>Data will exist from the </a:t>
            </a:r>
            <a:r>
              <a:rPr lang="en-GB" baseline="0" dirty="0" err="1" smtClean="0"/>
              <a:t>Gambiae</a:t>
            </a:r>
            <a:r>
              <a:rPr lang="en-GB" baseline="0" dirty="0" smtClean="0"/>
              <a:t> project 2013-2016 and the MIS for 2016 is planned to generate much more data – see previous slide</a:t>
            </a:r>
          </a:p>
          <a:p>
            <a:endParaRPr lang="en-GB" sz="1200" kern="1200" baseline="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References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GB" dirty="0" err="1" smtClean="0"/>
              <a:t>Mirghani</a:t>
            </a:r>
            <a:r>
              <a:rPr lang="en-GB" dirty="0" smtClean="0"/>
              <a:t> ES, Nour BYM, </a:t>
            </a:r>
            <a:r>
              <a:rPr lang="en-GB" dirty="0" err="1" smtClean="0"/>
              <a:t>Bushra</a:t>
            </a:r>
            <a:r>
              <a:rPr lang="en-GB" dirty="0" smtClean="0"/>
              <a:t> SM, Hassan El I, Snow RW, Noor AM (2010). The spatial-temporal clustering of </a:t>
            </a:r>
            <a:r>
              <a:rPr lang="en-GB" i="1" dirty="0" smtClean="0"/>
              <a:t>Plasmodium falciparum</a:t>
            </a:r>
            <a:r>
              <a:rPr lang="en-GB" dirty="0" smtClean="0"/>
              <a:t> infection over eleven years in Gezira State, The Sudan. </a:t>
            </a:r>
            <a:r>
              <a:rPr lang="en-GB" i="1" dirty="0" smtClean="0"/>
              <a:t>Malaria Journal</a:t>
            </a:r>
            <a:r>
              <a:rPr lang="en-GB" dirty="0" smtClean="0"/>
              <a:t>, </a:t>
            </a:r>
            <a:r>
              <a:rPr lang="en-GB" b="1" dirty="0" smtClean="0"/>
              <a:t>9</a:t>
            </a:r>
            <a:r>
              <a:rPr lang="en-GB" dirty="0" smtClean="0"/>
              <a:t>: e172</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National Malaria Control Programme (NMCP) [</a:t>
            </a:r>
            <a:r>
              <a:rPr lang="fr-FR" sz="1200" kern="1200" dirty="0" err="1" smtClean="0">
                <a:solidFill>
                  <a:schemeClr val="tx1"/>
                </a:solidFill>
                <a:effectLst/>
                <a:latin typeface="+mn-lt"/>
                <a:ea typeface="+mn-ea"/>
                <a:cs typeface="+mn-cs"/>
              </a:rPr>
              <a:t>Sudan</a:t>
            </a:r>
            <a:r>
              <a:rPr lang="fr-FR" sz="1200" kern="1200" dirty="0" smtClean="0">
                <a:solidFill>
                  <a:schemeClr val="tx1"/>
                </a:solidFill>
                <a:effectLst/>
                <a:latin typeface="+mn-lt"/>
                <a:ea typeface="+mn-ea"/>
                <a:cs typeface="+mn-cs"/>
              </a:rPr>
              <a:t>] (2005). </a:t>
            </a:r>
            <a:r>
              <a:rPr lang="en-US" sz="1200" kern="1200" dirty="0" smtClean="0">
                <a:solidFill>
                  <a:schemeClr val="tx1"/>
                </a:solidFill>
                <a:effectLst/>
                <a:latin typeface="+mn-lt"/>
                <a:ea typeface="+mn-ea"/>
                <a:cs typeface="+mn-cs"/>
              </a:rPr>
              <a:t>Malaria prevalence and coverage indicators survey, Sudan October 2005.  Final Report – December 2005, National Malaria Control Program, Federal Ministry of Health, Khartoum</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National Malaria Control Programme (NMCP) [</a:t>
            </a:r>
            <a:r>
              <a:rPr lang="fr-FR" sz="1200" kern="1200" dirty="0" err="1" smtClean="0">
                <a:solidFill>
                  <a:schemeClr val="tx1"/>
                </a:solidFill>
                <a:effectLst/>
                <a:latin typeface="+mn-lt"/>
                <a:ea typeface="+mn-ea"/>
                <a:cs typeface="+mn-cs"/>
              </a:rPr>
              <a:t>Sudan</a:t>
            </a:r>
            <a:r>
              <a:rPr lang="fr-FR" sz="1200" kern="1200" dirty="0" smtClean="0">
                <a:solidFill>
                  <a:schemeClr val="tx1"/>
                </a:solidFill>
                <a:effectLst/>
                <a:latin typeface="+mn-lt"/>
                <a:ea typeface="+mn-ea"/>
                <a:cs typeface="+mn-cs"/>
              </a:rPr>
              <a:t>] (2010). </a:t>
            </a:r>
            <a:r>
              <a:rPr lang="en-US" sz="1200" kern="1200" dirty="0" smtClean="0">
                <a:solidFill>
                  <a:schemeClr val="tx1"/>
                </a:solidFill>
                <a:effectLst/>
                <a:latin typeface="+mn-lt"/>
                <a:ea typeface="+mn-ea"/>
                <a:cs typeface="+mn-cs"/>
              </a:rPr>
              <a:t>National Malaria Indicator Survey in the northern states of the Sudan 2009. Organization, Eastern Mediterranean Regional Office, Cairo, Egypt, March 2010</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National Malaria Control Programme (NMCP) [Sudan] (2013). </a:t>
            </a:r>
            <a:r>
              <a:rPr lang="en-US" sz="1200" kern="1200" dirty="0" smtClean="0">
                <a:solidFill>
                  <a:schemeClr val="tx1"/>
                </a:solidFill>
                <a:effectLst/>
                <a:latin typeface="+mn-lt"/>
                <a:ea typeface="+mn-ea"/>
                <a:cs typeface="+mn-cs"/>
              </a:rPr>
              <a:t>Malaria Indicator Survey Republic of Sudan – December 2012. National Malaria Control </a:t>
            </a:r>
            <a:r>
              <a:rPr lang="en-US" sz="1200" kern="1200" dirty="0" err="1" smtClean="0">
                <a:solidFill>
                  <a:schemeClr val="tx1"/>
                </a:solidFill>
                <a:effectLst/>
                <a:latin typeface="+mn-lt"/>
                <a:ea typeface="+mn-ea"/>
                <a:cs typeface="+mn-cs"/>
              </a:rPr>
              <a:t>Programmme</a:t>
            </a:r>
            <a:r>
              <a:rPr lang="en-US" sz="1200" kern="1200" dirty="0" smtClean="0">
                <a:solidFill>
                  <a:schemeClr val="tx1"/>
                </a:solidFill>
                <a:effectLst/>
                <a:latin typeface="+mn-lt"/>
                <a:ea typeface="+mn-ea"/>
                <a:cs typeface="+mn-cs"/>
              </a:rPr>
              <a:t>, Federal Ministry of Health, Republic of Sudan, Khartoum, September 2013</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Noor AM, </a:t>
            </a:r>
            <a:r>
              <a:rPr lang="en-US" sz="1200" kern="1200" dirty="0" err="1" smtClean="0">
                <a:solidFill>
                  <a:schemeClr val="tx1"/>
                </a:solidFill>
                <a:effectLst/>
                <a:latin typeface="+mn-lt"/>
                <a:ea typeface="+mn-ea"/>
                <a:cs typeface="+mn-cs"/>
              </a:rPr>
              <a:t>Elmardi</a:t>
            </a:r>
            <a:r>
              <a:rPr lang="en-US" sz="1200" kern="1200" dirty="0" smtClean="0">
                <a:solidFill>
                  <a:schemeClr val="tx1"/>
                </a:solidFill>
                <a:effectLst/>
                <a:latin typeface="+mn-lt"/>
                <a:ea typeface="+mn-ea"/>
                <a:cs typeface="+mn-cs"/>
              </a:rPr>
              <a:t> KA, Tarig A, </a:t>
            </a:r>
            <a:r>
              <a:rPr lang="en-US" sz="1200" kern="1200" dirty="0" err="1" smtClean="0">
                <a:solidFill>
                  <a:schemeClr val="tx1"/>
                </a:solidFill>
                <a:effectLst/>
                <a:latin typeface="+mn-lt"/>
                <a:ea typeface="+mn-ea"/>
                <a:cs typeface="+mn-cs"/>
              </a:rPr>
              <a:t>Patil</a:t>
            </a:r>
            <a:r>
              <a:rPr lang="en-US" sz="1200" kern="1200" dirty="0" smtClean="0">
                <a:solidFill>
                  <a:schemeClr val="tx1"/>
                </a:solidFill>
                <a:effectLst/>
                <a:latin typeface="+mn-lt"/>
                <a:ea typeface="+mn-ea"/>
                <a:cs typeface="+mn-cs"/>
              </a:rPr>
              <a:t> AP, Amine</a:t>
            </a:r>
            <a:r>
              <a:rPr lang="en-US" sz="1200"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AAA, </a:t>
            </a:r>
            <a:r>
              <a:rPr lang="en-US" sz="1200" kern="1200" dirty="0" err="1" smtClean="0">
                <a:solidFill>
                  <a:schemeClr val="tx1"/>
                </a:solidFill>
                <a:effectLst/>
                <a:latin typeface="+mn-lt"/>
                <a:ea typeface="+mn-ea"/>
                <a:cs typeface="+mn-cs"/>
              </a:rPr>
              <a:t>Bakhite</a:t>
            </a:r>
            <a:r>
              <a:rPr lang="en-US" sz="1200" kern="1200" dirty="0" smtClean="0">
                <a:solidFill>
                  <a:schemeClr val="tx1"/>
                </a:solidFill>
                <a:effectLst/>
                <a:latin typeface="+mn-lt"/>
                <a:ea typeface="+mn-ea"/>
                <a:cs typeface="+mn-cs"/>
              </a:rPr>
              <a:t> S, Mukhtar M, Snow RW (2012). Malaria risk mapping for control in the Republic of Sudan. </a:t>
            </a:r>
            <a:r>
              <a:rPr lang="en-US" sz="1200" i="1" kern="1200" dirty="0" smtClean="0">
                <a:solidFill>
                  <a:schemeClr val="tx1"/>
                </a:solidFill>
                <a:effectLst/>
                <a:latin typeface="+mn-lt"/>
                <a:ea typeface="+mn-ea"/>
                <a:cs typeface="+mn-cs"/>
              </a:rPr>
              <a:t>American Journal of Tropical Medicine &amp; Hygiene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87</a:t>
            </a:r>
            <a:r>
              <a:rPr lang="en-US" sz="1200" kern="1200" dirty="0" smtClean="0">
                <a:solidFill>
                  <a:schemeClr val="tx1"/>
                </a:solidFill>
                <a:effectLst/>
                <a:latin typeface="+mn-lt"/>
                <a:ea typeface="+mn-ea"/>
                <a:cs typeface="+mn-cs"/>
              </a:rPr>
              <a:t>: 1012-1021 </a:t>
            </a:r>
            <a:endParaRPr lang="en-GB" sz="1200" kern="1200" dirty="0" smtClean="0">
              <a:solidFill>
                <a:schemeClr val="tx1"/>
              </a:solidFill>
              <a:effectLst/>
              <a:latin typeface="+mn-lt"/>
              <a:ea typeface="+mn-ea"/>
              <a:cs typeface="+mn-cs"/>
            </a:endParaRPr>
          </a:p>
          <a:p>
            <a:endParaRPr lang="en-GB" dirty="0" smtClean="0"/>
          </a:p>
          <a:p>
            <a:r>
              <a:rPr lang="en-GB" dirty="0" err="1" smtClean="0"/>
              <a:t>Nourein</a:t>
            </a:r>
            <a:r>
              <a:rPr lang="en-GB" dirty="0" smtClean="0"/>
              <a:t> AB, </a:t>
            </a:r>
            <a:r>
              <a:rPr lang="en-GB" dirty="0" err="1" smtClean="0"/>
              <a:t>Abass</a:t>
            </a:r>
            <a:r>
              <a:rPr lang="en-GB" dirty="0" smtClean="0"/>
              <a:t> MA, Abdel </a:t>
            </a:r>
            <a:r>
              <a:rPr lang="en-GB" dirty="0" err="1" smtClean="0"/>
              <a:t>Nugud</a:t>
            </a:r>
            <a:r>
              <a:rPr lang="en-GB" dirty="0" smtClean="0"/>
              <a:t> AD, El Hassan I, Snow RW, Noor AM (2011). Identifying residual foci of </a:t>
            </a:r>
            <a:r>
              <a:rPr lang="en-GB" i="1" dirty="0" smtClean="0"/>
              <a:t>Plasmodium falciparum</a:t>
            </a:r>
            <a:r>
              <a:rPr lang="en-GB" dirty="0" smtClean="0"/>
              <a:t> infections for malaria elimination: the urban context of Khartoum, Sudan. </a:t>
            </a:r>
            <a:r>
              <a:rPr lang="en-GB" i="1" dirty="0" err="1" smtClean="0"/>
              <a:t>PLoS</a:t>
            </a:r>
            <a:r>
              <a:rPr lang="en-GB" i="1" dirty="0" smtClean="0"/>
              <a:t> One</a:t>
            </a:r>
            <a:r>
              <a:rPr lang="en-GB" dirty="0" smtClean="0"/>
              <a:t>, </a:t>
            </a:r>
            <a:r>
              <a:rPr lang="en-GB" b="1" dirty="0" smtClean="0"/>
              <a:t>6</a:t>
            </a:r>
            <a:r>
              <a:rPr lang="en-GB" dirty="0" smtClean="0"/>
              <a:t>: e16948</a:t>
            </a:r>
          </a:p>
          <a:p>
            <a:endParaRPr lang="en-GB" dirty="0" smtClean="0"/>
          </a:p>
          <a:p>
            <a:r>
              <a:rPr lang="en-US" sz="1000" b="0" kern="1200" dirty="0" smtClean="0">
                <a:solidFill>
                  <a:schemeClr val="tx1"/>
                </a:solidFill>
                <a:effectLst/>
                <a:latin typeface="+mn-lt"/>
                <a:ea typeface="+mn-ea"/>
                <a:cs typeface="+mn-cs"/>
              </a:rPr>
              <a:t>Snow RW, </a:t>
            </a:r>
            <a:r>
              <a:rPr lang="en-US" sz="1000" kern="1200" dirty="0" err="1" smtClean="0">
                <a:solidFill>
                  <a:schemeClr val="tx1"/>
                </a:solidFill>
                <a:effectLst/>
                <a:latin typeface="+mn-lt"/>
                <a:ea typeface="+mn-ea"/>
                <a:cs typeface="+mn-cs"/>
              </a:rPr>
              <a:t>Amratia</a:t>
            </a:r>
            <a:r>
              <a:rPr lang="en-US" sz="1000" kern="1200" dirty="0" smtClean="0">
                <a:solidFill>
                  <a:schemeClr val="tx1"/>
                </a:solidFill>
                <a:effectLst/>
                <a:latin typeface="+mn-lt"/>
                <a:ea typeface="+mn-ea"/>
                <a:cs typeface="+mn-cs"/>
              </a:rPr>
              <a:t> P, Mundia CW, </a:t>
            </a:r>
            <a:r>
              <a:rPr lang="en-US" sz="1000" kern="1200" dirty="0" err="1" smtClean="0">
                <a:solidFill>
                  <a:schemeClr val="tx1"/>
                </a:solidFill>
                <a:effectLst/>
                <a:latin typeface="+mn-lt"/>
                <a:ea typeface="+mn-ea"/>
                <a:cs typeface="+mn-cs"/>
              </a:rPr>
              <a:t>Alegana</a:t>
            </a:r>
            <a:r>
              <a:rPr lang="en-US" sz="1000" kern="1200" dirty="0" smtClean="0">
                <a:solidFill>
                  <a:schemeClr val="tx1"/>
                </a:solidFill>
                <a:effectLst/>
                <a:latin typeface="+mn-lt"/>
                <a:ea typeface="+mn-ea"/>
                <a:cs typeface="+mn-cs"/>
              </a:rPr>
              <a:t> VA, </a:t>
            </a:r>
            <a:r>
              <a:rPr lang="en-US" sz="1000" kern="1200" dirty="0" err="1" smtClean="0">
                <a:solidFill>
                  <a:schemeClr val="tx1"/>
                </a:solidFill>
                <a:effectLst/>
                <a:latin typeface="+mn-lt"/>
                <a:ea typeface="+mn-ea"/>
                <a:cs typeface="+mn-cs"/>
              </a:rPr>
              <a:t>Kirui</a:t>
            </a:r>
            <a:r>
              <a:rPr lang="en-US" sz="1000" kern="1200" dirty="0" smtClean="0">
                <a:solidFill>
                  <a:schemeClr val="tx1"/>
                </a:solidFill>
                <a:effectLst/>
                <a:latin typeface="+mn-lt"/>
                <a:ea typeface="+mn-ea"/>
                <a:cs typeface="+mn-cs"/>
              </a:rPr>
              <a:t> VC, Kabaria CW, Noor AM (2015). </a:t>
            </a:r>
            <a:r>
              <a:rPr lang="en-US" sz="1000" i="1" kern="1200" dirty="0" smtClean="0">
                <a:solidFill>
                  <a:schemeClr val="tx1"/>
                </a:solidFill>
                <a:effectLst/>
                <a:latin typeface="+mn-lt"/>
                <a:ea typeface="+mn-ea"/>
                <a:cs typeface="+mn-cs"/>
              </a:rPr>
              <a:t>Assembling a geo-coded repository of malaria infection prevalence survey data in Africa 1900-2014</a:t>
            </a:r>
            <a:r>
              <a:rPr lang="en-US" sz="1000" kern="1200" dirty="0" smtClean="0">
                <a:solidFill>
                  <a:schemeClr val="tx1"/>
                </a:solidFill>
                <a:effectLst/>
                <a:latin typeface="+mn-lt"/>
                <a:ea typeface="+mn-ea"/>
                <a:cs typeface="+mn-cs"/>
              </a:rPr>
              <a:t>. INFORM Working Paper, developed with support from the Department of International Development and </a:t>
            </a:r>
            <a:r>
              <a:rPr lang="en-US" sz="1000" kern="1200" dirty="0" err="1" smtClean="0">
                <a:solidFill>
                  <a:schemeClr val="tx1"/>
                </a:solidFill>
                <a:effectLst/>
                <a:latin typeface="+mn-lt"/>
                <a:ea typeface="+mn-ea"/>
                <a:cs typeface="+mn-cs"/>
              </a:rPr>
              <a:t>Wellcome</a:t>
            </a:r>
            <a:r>
              <a:rPr lang="en-US" sz="1000" kern="1200" dirty="0" smtClean="0">
                <a:solidFill>
                  <a:schemeClr val="tx1"/>
                </a:solidFill>
                <a:effectLst/>
                <a:latin typeface="+mn-lt"/>
                <a:ea typeface="+mn-ea"/>
                <a:cs typeface="+mn-cs"/>
              </a:rPr>
              <a:t> Trust, UK, June 2015; </a:t>
            </a:r>
            <a:r>
              <a:rPr lang="en-US" sz="1000" u="sng" kern="1200" dirty="0" smtClean="0">
                <a:solidFill>
                  <a:schemeClr val="tx1"/>
                </a:solidFill>
                <a:effectLst/>
                <a:latin typeface="+mn-lt"/>
                <a:ea typeface="+mn-ea"/>
                <a:cs typeface="+mn-cs"/>
                <a:hlinkClick r:id="rId3"/>
              </a:rPr>
              <a:t>http://www.inform-malaria.org/wp-content/uploads/2015/07/Assembly-of-Parasite-Rate-Data-Version-1.pdf</a:t>
            </a:r>
            <a:r>
              <a:rPr lang="en-GB" sz="1000" kern="1200" dirty="0" smtClean="0">
                <a:solidFill>
                  <a:schemeClr val="tx1"/>
                </a:solidFill>
                <a:effectLst/>
                <a:latin typeface="+mn-lt"/>
                <a:ea typeface="+mn-ea"/>
                <a:cs typeface="+mn-cs"/>
              </a:rPr>
              <a:t> </a:t>
            </a:r>
          </a:p>
          <a:p>
            <a:endParaRPr lang="en-GB" sz="10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6D714F-E2A8-4DB0-92B2-7446130A6F15}" type="slidenum">
              <a:rPr lang="en-GB" smtClean="0"/>
              <a:t>22</a:t>
            </a:fld>
            <a:endParaRPr lang="en-GB"/>
          </a:p>
        </p:txBody>
      </p:sp>
    </p:spTree>
    <p:extLst>
      <p:ext uri="{BB962C8B-B14F-4D97-AF65-F5344CB8AC3E}">
        <p14:creationId xmlns:p14="http://schemas.microsoft.com/office/powerpoint/2010/main" val="2610370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Background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Sudan was home to numerous ancient civilizations, including the Kingdom of Kush, </a:t>
            </a:r>
            <a:r>
              <a:rPr lang="en-GB" sz="1200" kern="1200" dirty="0" err="1" smtClean="0">
                <a:solidFill>
                  <a:schemeClr val="tx1"/>
                </a:solidFill>
                <a:effectLst/>
                <a:latin typeface="+mn-lt"/>
                <a:ea typeface="+mn-ea"/>
                <a:cs typeface="+mn-cs"/>
              </a:rPr>
              <a:t>Kerma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Nobatia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Alodia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Makuria</a:t>
            </a:r>
            <a:r>
              <a:rPr lang="en-GB" sz="1200" kern="1200" dirty="0" smtClean="0">
                <a:solidFill>
                  <a:schemeClr val="tx1"/>
                </a:solidFill>
                <a:effectLst/>
                <a:latin typeface="+mn-lt"/>
                <a:ea typeface="+mn-ea"/>
                <a:cs typeface="+mn-cs"/>
              </a:rPr>
              <a:t> and </a:t>
            </a:r>
            <a:r>
              <a:rPr lang="en-GB" sz="1200" kern="1200" dirty="0" err="1" smtClean="0">
                <a:solidFill>
                  <a:schemeClr val="tx1"/>
                </a:solidFill>
                <a:effectLst/>
                <a:latin typeface="+mn-lt"/>
                <a:ea typeface="+mn-ea"/>
                <a:cs typeface="+mn-cs"/>
              </a:rPr>
              <a:t>Meroë</a:t>
            </a:r>
            <a:r>
              <a:rPr lang="en-GB" sz="1200" kern="1200" dirty="0" smtClean="0">
                <a:solidFill>
                  <a:schemeClr val="tx1"/>
                </a:solidFill>
                <a:effectLst/>
                <a:latin typeface="+mn-lt"/>
                <a:ea typeface="+mn-ea"/>
                <a:cs typeface="+mn-cs"/>
              </a:rPr>
              <a:t>. By 3300 BC, Nubia and </a:t>
            </a:r>
            <a:r>
              <a:rPr lang="en-GB" sz="1200" kern="1200" dirty="0" err="1" smtClean="0">
                <a:solidFill>
                  <a:schemeClr val="tx1"/>
                </a:solidFill>
                <a:effectLst/>
                <a:latin typeface="+mn-lt"/>
                <a:ea typeface="+mn-ea"/>
                <a:cs typeface="+mn-cs"/>
              </a:rPr>
              <a:t>Nagadan</a:t>
            </a:r>
            <a:r>
              <a:rPr lang="en-GB" sz="1200" kern="1200" dirty="0" smtClean="0">
                <a:solidFill>
                  <a:schemeClr val="tx1"/>
                </a:solidFill>
                <a:effectLst/>
                <a:latin typeface="+mn-lt"/>
                <a:ea typeface="+mn-ea"/>
                <a:cs typeface="+mn-cs"/>
              </a:rPr>
              <a:t> Upper Egypt were joined under</a:t>
            </a:r>
            <a:r>
              <a:rPr lang="en-GB" sz="1200" kern="1200" baseline="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Pharaonic</a:t>
            </a:r>
            <a:r>
              <a:rPr lang="en-GB" sz="1200" kern="1200" dirty="0" smtClean="0">
                <a:solidFill>
                  <a:schemeClr val="tx1"/>
                </a:solidFill>
                <a:effectLst/>
                <a:latin typeface="+mn-lt"/>
                <a:ea typeface="+mn-ea"/>
                <a:cs typeface="+mn-cs"/>
              </a:rPr>
              <a:t> kingship. Because of its proximity to Egypt, the Sudan was influenced by Christianity by the 6</a:t>
            </a:r>
            <a:r>
              <a:rPr lang="en-GB" sz="1200" kern="1200" baseline="30000" dirty="0" smtClean="0">
                <a:solidFill>
                  <a:schemeClr val="tx1"/>
                </a:solidFill>
                <a:effectLst/>
                <a:latin typeface="+mn-lt"/>
                <a:ea typeface="+mn-ea"/>
                <a:cs typeface="+mn-cs"/>
              </a:rPr>
              <a:t>th</a:t>
            </a:r>
            <a:r>
              <a:rPr lang="en-GB" sz="1200" kern="1200" dirty="0" smtClean="0">
                <a:solidFill>
                  <a:schemeClr val="tx1"/>
                </a:solidFill>
                <a:effectLst/>
                <a:latin typeface="+mn-lt"/>
                <a:ea typeface="+mn-ea"/>
                <a:cs typeface="+mn-cs"/>
              </a:rPr>
              <a:t> century and by  Islam in the 15</a:t>
            </a:r>
            <a:r>
              <a:rPr lang="en-GB" sz="1200" kern="1200" baseline="30000" dirty="0" smtClean="0">
                <a:solidFill>
                  <a:schemeClr val="tx1"/>
                </a:solidFill>
                <a:effectLst/>
                <a:latin typeface="+mn-lt"/>
                <a:ea typeface="+mn-ea"/>
                <a:cs typeface="+mn-cs"/>
              </a:rPr>
              <a:t>th</a:t>
            </a:r>
            <a:r>
              <a:rPr lang="en-GB" sz="1200" kern="1200" dirty="0" smtClean="0">
                <a:solidFill>
                  <a:schemeClr val="tx1"/>
                </a:solidFill>
                <a:effectLst/>
                <a:latin typeface="+mn-lt"/>
                <a:ea typeface="+mn-ea"/>
                <a:cs typeface="+mn-cs"/>
              </a:rPr>
              <a:t> century.</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Sudan was divided in 2011 following the independence of South Sudan.</a:t>
            </a: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Sudan is a member of the United Nations, the African Union, the Arab League, the Organisation of Islamic Cooperation and the Non-Aligned Movement, and an observer in the World Trade Organization.</a:t>
            </a:r>
            <a:r>
              <a:rPr lang="en-GB" sz="1200" kern="1200" baseline="300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Its capital is Khartoum.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Sudan is located in north eastern Africa</a:t>
            </a:r>
            <a:r>
              <a:rPr lang="en-GB" sz="1200" u="none" strike="noStrike"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bordered by Egypt to the north, the Red Sea to the northeast (with an 853 km coastline), Eritrea and Ethiopia to the east, South Sudan to the south, the Central African Republic to the southwest, Chad to the west, and Libya to the northwest. Sudan is the third largest country in Africa. Sudan includes islands located in the Nile (including Aba Island, </a:t>
            </a:r>
            <a:r>
              <a:rPr lang="en-GB" sz="1200" kern="1200" dirty="0" err="1" smtClean="0">
                <a:solidFill>
                  <a:schemeClr val="tx1"/>
                </a:solidFill>
                <a:effectLst/>
                <a:latin typeface="+mn-lt"/>
                <a:ea typeface="+mn-ea"/>
                <a:cs typeface="+mn-cs"/>
              </a:rPr>
              <a:t>Badien</a:t>
            </a:r>
            <a:r>
              <a:rPr lang="en-GB" sz="1200" kern="1200" dirty="0" smtClean="0">
                <a:solidFill>
                  <a:schemeClr val="tx1"/>
                </a:solidFill>
                <a:effectLst/>
                <a:latin typeface="+mn-lt"/>
                <a:ea typeface="+mn-ea"/>
                <a:cs typeface="+mn-cs"/>
              </a:rPr>
              <a:t> Island, Sai Island, and, at the confluence of the Blue and White Nile, </a:t>
            </a:r>
            <a:r>
              <a:rPr lang="en-GB" sz="1200" kern="1200" dirty="0" err="1" smtClean="0">
                <a:solidFill>
                  <a:schemeClr val="tx1"/>
                </a:solidFill>
                <a:effectLst/>
                <a:latin typeface="+mn-lt"/>
                <a:ea typeface="+mn-ea"/>
                <a:cs typeface="+mn-cs"/>
              </a:rPr>
              <a:t>Tuti</a:t>
            </a:r>
            <a:r>
              <a:rPr lang="en-GB" sz="1200" kern="1200" dirty="0" smtClean="0">
                <a:solidFill>
                  <a:schemeClr val="tx1"/>
                </a:solidFill>
                <a:effectLst/>
                <a:latin typeface="+mn-lt"/>
                <a:ea typeface="+mn-ea"/>
                <a:cs typeface="+mn-cs"/>
              </a:rPr>
              <a:t> Island) and in the Red Sea (including the </a:t>
            </a:r>
            <a:r>
              <a:rPr lang="en-GB" sz="1200" kern="1200" dirty="0" err="1" smtClean="0">
                <a:solidFill>
                  <a:schemeClr val="tx1"/>
                </a:solidFill>
                <a:effectLst/>
                <a:latin typeface="+mn-lt"/>
                <a:ea typeface="+mn-ea"/>
                <a:cs typeface="+mn-cs"/>
              </a:rPr>
              <a:t>Suakin</a:t>
            </a:r>
            <a:r>
              <a:rPr lang="en-GB" sz="1200" kern="1200" dirty="0" smtClean="0">
                <a:solidFill>
                  <a:schemeClr val="tx1"/>
                </a:solidFill>
                <a:effectLst/>
                <a:latin typeface="+mn-lt"/>
                <a:ea typeface="+mn-ea"/>
                <a:cs typeface="+mn-cs"/>
              </a:rPr>
              <a:t> Archipelago).</a:t>
            </a:r>
          </a:p>
          <a:p>
            <a:r>
              <a:rPr lang="en-GB"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greatest part of Sudan is a vast plain traversed by the northward-flowing Nile River and its tributaries. The Nile River is formed near Khartoum by the confluence of the Blue Nile and White Nile. Flowing through the desert is the Nile Valley that provides habitable land within approximately 2 km either side and whose productivity depends on the annual flood. There are several dams on the Blue and White Niles, including the </a:t>
            </a:r>
            <a:r>
              <a:rPr lang="en-GB" sz="1200" kern="1200" dirty="0" err="1" smtClean="0">
                <a:solidFill>
                  <a:schemeClr val="tx1"/>
                </a:solidFill>
                <a:effectLst/>
                <a:latin typeface="+mn-lt"/>
                <a:ea typeface="+mn-ea"/>
                <a:cs typeface="+mn-cs"/>
              </a:rPr>
              <a:t>Sennar</a:t>
            </a:r>
            <a:r>
              <a:rPr lang="en-GB" sz="1200" kern="1200" dirty="0" smtClean="0">
                <a:solidFill>
                  <a:schemeClr val="tx1"/>
                </a:solidFill>
                <a:effectLst/>
                <a:latin typeface="+mn-lt"/>
                <a:ea typeface="+mn-ea"/>
                <a:cs typeface="+mn-cs"/>
              </a:rPr>
              <a:t> and </a:t>
            </a:r>
            <a:r>
              <a:rPr lang="en-GB" sz="1200" kern="1200" dirty="0" err="1" smtClean="0">
                <a:solidFill>
                  <a:schemeClr val="tx1"/>
                </a:solidFill>
                <a:effectLst/>
                <a:latin typeface="+mn-lt"/>
                <a:ea typeface="+mn-ea"/>
                <a:cs typeface="+mn-cs"/>
              </a:rPr>
              <a:t>Roseires</a:t>
            </a:r>
            <a:r>
              <a:rPr lang="en-GB" sz="1200" kern="1200" dirty="0" smtClean="0">
                <a:solidFill>
                  <a:schemeClr val="tx1"/>
                </a:solidFill>
                <a:effectLst/>
                <a:latin typeface="+mn-lt"/>
                <a:ea typeface="+mn-ea"/>
                <a:cs typeface="+mn-cs"/>
              </a:rPr>
              <a:t> Dams on the Blue Nile, and the Jebel </a:t>
            </a:r>
            <a:r>
              <a:rPr lang="en-GB" sz="1200" kern="1200" dirty="0" err="1" smtClean="0">
                <a:solidFill>
                  <a:schemeClr val="tx1"/>
                </a:solidFill>
                <a:effectLst/>
                <a:latin typeface="+mn-lt"/>
                <a:ea typeface="+mn-ea"/>
                <a:cs typeface="+mn-cs"/>
              </a:rPr>
              <a:t>Aulia</a:t>
            </a:r>
            <a:r>
              <a:rPr lang="en-GB" sz="1200" kern="1200" dirty="0" smtClean="0">
                <a:solidFill>
                  <a:schemeClr val="tx1"/>
                </a:solidFill>
                <a:effectLst/>
                <a:latin typeface="+mn-lt"/>
                <a:ea typeface="+mn-ea"/>
                <a:cs typeface="+mn-cs"/>
              </a:rPr>
              <a:t> Dam on the White Nile. To the east of the Nile lies the Nubian Desert and to the west, the Libyan Desert, in both deserts there is almost no rain and there are no Oases in the Nubian desert. Mountain chains and many hilly areas often reach altitudes of more than 2,000 m. In the west the </a:t>
            </a:r>
            <a:r>
              <a:rPr lang="en-GB" sz="1200" kern="1200" dirty="0" err="1" smtClean="0">
                <a:solidFill>
                  <a:schemeClr val="tx1"/>
                </a:solidFill>
                <a:effectLst/>
                <a:latin typeface="+mn-lt"/>
                <a:ea typeface="+mn-ea"/>
                <a:cs typeface="+mn-cs"/>
              </a:rPr>
              <a:t>Deriba</a:t>
            </a:r>
            <a:r>
              <a:rPr lang="en-GB" sz="1200" kern="1200" dirty="0" smtClean="0">
                <a:solidFill>
                  <a:schemeClr val="tx1"/>
                </a:solidFill>
                <a:effectLst/>
                <a:latin typeface="+mn-lt"/>
                <a:ea typeface="+mn-ea"/>
                <a:cs typeface="+mn-cs"/>
              </a:rPr>
              <a:t> Caldera (3,042 m), located in the </a:t>
            </a:r>
            <a:r>
              <a:rPr lang="en-GB" sz="1200" kern="1200" dirty="0" err="1" smtClean="0">
                <a:solidFill>
                  <a:schemeClr val="tx1"/>
                </a:solidFill>
                <a:effectLst/>
                <a:latin typeface="+mn-lt"/>
                <a:ea typeface="+mn-ea"/>
                <a:cs typeface="+mn-cs"/>
              </a:rPr>
              <a:t>Marrah</a:t>
            </a:r>
            <a:r>
              <a:rPr lang="en-GB" sz="1200" kern="1200" dirty="0" smtClean="0">
                <a:solidFill>
                  <a:schemeClr val="tx1"/>
                </a:solidFill>
                <a:effectLst/>
                <a:latin typeface="+mn-lt"/>
                <a:ea typeface="+mn-ea"/>
                <a:cs typeface="+mn-cs"/>
              </a:rPr>
              <a:t> Mountains, is the highest point in Sudan. The northern area is mainly desert, and the western sandy regions lead to the eastern Red Sea Hills. There are natural harbours at Port Sudan and </a:t>
            </a:r>
            <a:r>
              <a:rPr lang="en-GB" sz="1200" kern="1200" dirty="0" err="1" smtClean="0">
                <a:solidFill>
                  <a:schemeClr val="tx1"/>
                </a:solidFill>
                <a:effectLst/>
                <a:latin typeface="+mn-lt"/>
                <a:ea typeface="+mn-ea"/>
                <a:cs typeface="+mn-cs"/>
              </a:rPr>
              <a:t>Suakin</a:t>
            </a:r>
            <a:r>
              <a:rPr lang="en-GB" sz="1200" kern="1200" dirty="0" smtClean="0">
                <a:solidFill>
                  <a:schemeClr val="tx1"/>
                </a:solidFill>
                <a:effectLst/>
                <a:latin typeface="+mn-lt"/>
                <a:ea typeface="+mn-ea"/>
                <a:cs typeface="+mn-cs"/>
              </a:rPr>
              <a:t> on the Red Sea.</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In the large</a:t>
            </a:r>
            <a:r>
              <a:rPr lang="en-GB" sz="1200" kern="1200" baseline="0" dirty="0" smtClean="0">
                <a:solidFill>
                  <a:schemeClr val="tx1"/>
                </a:solidFill>
                <a:effectLst/>
                <a:latin typeface="+mn-lt"/>
                <a:ea typeface="+mn-ea"/>
                <a:cs typeface="+mn-cs"/>
              </a:rPr>
              <a:t> areas of </a:t>
            </a:r>
            <a:r>
              <a:rPr lang="en-GB" sz="1200" kern="1200" dirty="0" smtClean="0">
                <a:solidFill>
                  <a:schemeClr val="tx1"/>
                </a:solidFill>
                <a:effectLst/>
                <a:latin typeface="+mn-lt"/>
                <a:ea typeface="+mn-ea"/>
                <a:cs typeface="+mn-cs"/>
              </a:rPr>
              <a:t>West Darfur and </a:t>
            </a:r>
            <a:r>
              <a:rPr lang="en-GB" sz="1200" kern="1200" dirty="0" err="1" smtClean="0">
                <a:solidFill>
                  <a:schemeClr val="tx1"/>
                </a:solidFill>
                <a:effectLst/>
                <a:latin typeface="+mn-lt"/>
                <a:ea typeface="+mn-ea"/>
                <a:cs typeface="+mn-cs"/>
              </a:rPr>
              <a:t>Kordofan</a:t>
            </a:r>
            <a:r>
              <a:rPr lang="en-GB" sz="1200" kern="1200" dirty="0" smtClean="0">
                <a:solidFill>
                  <a:schemeClr val="tx1"/>
                </a:solidFill>
                <a:effectLst/>
                <a:latin typeface="+mn-lt"/>
                <a:ea typeface="+mn-ea"/>
                <a:cs typeface="+mn-cs"/>
              </a:rPr>
              <a:t> regions, the absence of perennial streams means people and animals must remain within reach of permanent wells and hence the population is sparse and unevenly distributed. The plains</a:t>
            </a:r>
            <a:r>
              <a:rPr lang="en-GB" sz="1200" kern="1200" baseline="0" dirty="0" smtClean="0">
                <a:solidFill>
                  <a:schemeClr val="tx1"/>
                </a:solidFill>
                <a:effectLst/>
                <a:latin typeface="+mn-lt"/>
                <a:ea typeface="+mn-ea"/>
                <a:cs typeface="+mn-cs"/>
              </a:rPr>
              <a:t> of </a:t>
            </a:r>
            <a:r>
              <a:rPr lang="en-GB" sz="1200" kern="1200" dirty="0" smtClean="0">
                <a:solidFill>
                  <a:schemeClr val="tx1"/>
                </a:solidFill>
                <a:effectLst/>
                <a:latin typeface="+mn-lt"/>
                <a:ea typeface="+mn-ea"/>
                <a:cs typeface="+mn-cs"/>
              </a:rPr>
              <a:t>Western Darfur are dominated by the volcanic massif of </a:t>
            </a:r>
            <a:r>
              <a:rPr lang="en-GB" sz="1200" kern="1200" dirty="0" err="1" smtClean="0">
                <a:solidFill>
                  <a:schemeClr val="tx1"/>
                </a:solidFill>
                <a:effectLst/>
                <a:latin typeface="+mn-lt"/>
                <a:ea typeface="+mn-ea"/>
                <a:cs typeface="+mn-cs"/>
              </a:rPr>
              <a:t>Jabal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Marrah</a:t>
            </a:r>
            <a:r>
              <a:rPr lang="en-GB" sz="1200" kern="1200" dirty="0" smtClean="0">
                <a:solidFill>
                  <a:schemeClr val="tx1"/>
                </a:solidFill>
                <a:effectLst/>
                <a:latin typeface="+mn-lt"/>
                <a:ea typeface="+mn-ea"/>
                <a:cs typeface="+mn-cs"/>
              </a:rPr>
              <a:t> (900 m) where the drainage supports a more settled population. Northern and eastern Darfur are semi-desert with water from only </a:t>
            </a:r>
            <a:r>
              <a:rPr lang="en-GB" sz="1200" i="1" kern="1200" dirty="0" err="1" smtClean="0">
                <a:solidFill>
                  <a:schemeClr val="tx1"/>
                </a:solidFill>
                <a:effectLst/>
                <a:latin typeface="+mn-lt"/>
                <a:ea typeface="+mn-ea"/>
                <a:cs typeface="+mn-cs"/>
              </a:rPr>
              <a:t>wadis</a:t>
            </a:r>
            <a:r>
              <a:rPr lang="en-GB" sz="1200" kern="1200" dirty="0" smtClean="0">
                <a:solidFill>
                  <a:schemeClr val="tx1"/>
                </a:solidFill>
                <a:effectLst/>
                <a:latin typeface="+mn-lt"/>
                <a:ea typeface="+mn-ea"/>
                <a:cs typeface="+mn-cs"/>
              </a:rPr>
              <a:t> or wells. The southern region of western Sudan is known as the</a:t>
            </a:r>
            <a:r>
              <a:rPr lang="en-GB" sz="1200" kern="1200" baseline="0" dirty="0" smtClean="0">
                <a:solidFill>
                  <a:schemeClr val="tx1"/>
                </a:solidFill>
                <a:effectLst/>
                <a:latin typeface="+mn-lt"/>
                <a:ea typeface="+mn-ea"/>
                <a:cs typeface="+mn-cs"/>
              </a:rPr>
              <a:t> </a:t>
            </a:r>
            <a:r>
              <a:rPr lang="en-GB" sz="1200" i="1" kern="1200" baseline="0" dirty="0" err="1" smtClean="0">
                <a:solidFill>
                  <a:schemeClr val="tx1"/>
                </a:solidFill>
                <a:effectLst/>
                <a:latin typeface="+mn-lt"/>
                <a:ea typeface="+mn-ea"/>
                <a:cs typeface="+mn-cs"/>
              </a:rPr>
              <a:t>qoz</a:t>
            </a:r>
            <a:r>
              <a:rPr lang="en-GB" sz="1200" kern="1200" dirty="0" smtClean="0">
                <a:solidFill>
                  <a:schemeClr val="tx1"/>
                </a:solidFill>
                <a:effectLst/>
                <a:latin typeface="+mn-lt"/>
                <a:ea typeface="+mn-ea"/>
                <a:cs typeface="+mn-cs"/>
              </a:rPr>
              <a:t>, of sand dunes that in the rainy season becomes grass and has more reliable sources of water with its bore holes and </a:t>
            </a:r>
            <a:r>
              <a:rPr lang="en-GB" sz="1200" i="1" kern="1200" dirty="0" err="1" smtClean="0">
                <a:solidFill>
                  <a:schemeClr val="tx1"/>
                </a:solidFill>
                <a:effectLst/>
                <a:latin typeface="+mn-lt"/>
                <a:ea typeface="+mn-ea"/>
                <a:cs typeface="+mn-cs"/>
              </a:rPr>
              <a:t>hafri</a:t>
            </a:r>
            <a:r>
              <a:rPr lang="en-GB" sz="1200" kern="1200" dirty="0" smtClean="0">
                <a:solidFill>
                  <a:schemeClr val="tx1"/>
                </a:solidFill>
                <a:effectLst/>
                <a:latin typeface="+mn-lt"/>
                <a:ea typeface="+mn-ea"/>
                <a:cs typeface="+mn-cs"/>
              </a:rPr>
              <a:t>. Here is also the </a:t>
            </a:r>
            <a:r>
              <a:rPr lang="en-GB" sz="1200" kern="1200" dirty="0" err="1" smtClean="0">
                <a:solidFill>
                  <a:schemeClr val="tx1"/>
                </a:solidFill>
                <a:effectLst/>
                <a:latin typeface="+mn-lt"/>
                <a:ea typeface="+mn-ea"/>
                <a:cs typeface="+mn-cs"/>
              </a:rPr>
              <a:t>Nuba</a:t>
            </a:r>
            <a:r>
              <a:rPr lang="en-GB" sz="1200" kern="1200" dirty="0" smtClean="0">
                <a:solidFill>
                  <a:schemeClr val="tx1"/>
                </a:solidFill>
                <a:effectLst/>
                <a:latin typeface="+mn-lt"/>
                <a:ea typeface="+mn-ea"/>
                <a:cs typeface="+mn-cs"/>
              </a:rPr>
              <a:t> mountain range. The area eastward from the </a:t>
            </a:r>
            <a:r>
              <a:rPr lang="en-GB" sz="1200" kern="1200" dirty="0" err="1" smtClean="0">
                <a:solidFill>
                  <a:schemeClr val="tx1"/>
                </a:solidFill>
                <a:effectLst/>
                <a:latin typeface="+mn-lt"/>
                <a:ea typeface="+mn-ea"/>
                <a:cs typeface="+mn-cs"/>
              </a:rPr>
              <a:t>Nuba</a:t>
            </a:r>
            <a:r>
              <a:rPr lang="en-GB" sz="1200" kern="1200" dirty="0" smtClean="0">
                <a:solidFill>
                  <a:schemeClr val="tx1"/>
                </a:solidFill>
                <a:effectLst/>
                <a:latin typeface="+mn-lt"/>
                <a:ea typeface="+mn-ea"/>
                <a:cs typeface="+mn-cs"/>
              </a:rPr>
              <a:t> Mountains to the Ethiopian frontier, broken only by the </a:t>
            </a:r>
            <a:r>
              <a:rPr lang="en-GB" sz="1200" kern="1200" dirty="0" err="1" smtClean="0">
                <a:solidFill>
                  <a:schemeClr val="tx1"/>
                </a:solidFill>
                <a:effectLst/>
                <a:latin typeface="+mn-lt"/>
                <a:ea typeface="+mn-ea"/>
                <a:cs typeface="+mn-cs"/>
              </a:rPr>
              <a:t>Ingessana</a:t>
            </a:r>
            <a:r>
              <a:rPr lang="en-GB" sz="1200" kern="1200" dirty="0" smtClean="0">
                <a:solidFill>
                  <a:schemeClr val="tx1"/>
                </a:solidFill>
                <a:effectLst/>
                <a:latin typeface="+mn-lt"/>
                <a:ea typeface="+mn-ea"/>
                <a:cs typeface="+mn-cs"/>
              </a:rPr>
              <a:t> Hills, and from Khartoum in the north to the far reaches of southern Sudan. Between the </a:t>
            </a:r>
            <a:r>
              <a:rPr lang="en-GB" sz="1200" kern="1200" dirty="0" err="1" smtClean="0">
                <a:solidFill>
                  <a:schemeClr val="tx1"/>
                </a:solidFill>
                <a:effectLst/>
                <a:latin typeface="+mn-lt"/>
                <a:ea typeface="+mn-ea"/>
                <a:cs typeface="+mn-cs"/>
              </a:rPr>
              <a:t>Dindar</a:t>
            </a:r>
            <a:r>
              <a:rPr lang="en-GB" sz="1200" kern="1200" dirty="0" smtClean="0">
                <a:solidFill>
                  <a:schemeClr val="tx1"/>
                </a:solidFill>
                <a:effectLst/>
                <a:latin typeface="+mn-lt"/>
                <a:ea typeface="+mn-ea"/>
                <a:cs typeface="+mn-cs"/>
              </a:rPr>
              <a:t> and the </a:t>
            </a:r>
            <a:r>
              <a:rPr lang="en-GB" sz="1200" kern="1200" dirty="0" err="1" smtClean="0">
                <a:solidFill>
                  <a:schemeClr val="tx1"/>
                </a:solidFill>
                <a:effectLst/>
                <a:latin typeface="+mn-lt"/>
                <a:ea typeface="+mn-ea"/>
                <a:cs typeface="+mn-cs"/>
              </a:rPr>
              <a:t>Rahad</a:t>
            </a:r>
            <a:r>
              <a:rPr lang="en-GB" sz="1200" kern="1200" dirty="0" smtClean="0">
                <a:solidFill>
                  <a:schemeClr val="tx1"/>
                </a:solidFill>
                <a:effectLst/>
                <a:latin typeface="+mn-lt"/>
                <a:ea typeface="+mn-ea"/>
                <a:cs typeface="+mn-cs"/>
              </a:rPr>
              <a:t> rivers, a low ridge slopes down from the Ethiopian highlands. Furthermore, in this heartland lies the </a:t>
            </a:r>
            <a:r>
              <a:rPr lang="en-GB" sz="1200" i="1" kern="1200" dirty="0" err="1" smtClean="0">
                <a:solidFill>
                  <a:schemeClr val="tx1"/>
                </a:solidFill>
                <a:effectLst/>
                <a:latin typeface="+mn-lt"/>
                <a:ea typeface="+mn-ea"/>
                <a:cs typeface="+mn-cs"/>
              </a:rPr>
              <a:t>jazirah</a:t>
            </a:r>
            <a:r>
              <a:rPr lang="en-GB" sz="1200" kern="1200" dirty="0" smtClean="0">
                <a:solidFill>
                  <a:schemeClr val="tx1"/>
                </a:solidFill>
                <a:effectLst/>
                <a:latin typeface="+mn-lt"/>
                <a:ea typeface="+mn-ea"/>
                <a:cs typeface="+mn-cs"/>
              </a:rPr>
              <a:t>, the land between the Blue Nile and the White Nile where the great Gezira Scheme was developed. This project grows cotton for export and has traditionally produced more than half of Sudan's revenue and export earnings.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Northeast of the central clay plains lies eastern Sudan, which is divided between desert and semi-desert and includes Al </a:t>
            </a:r>
            <a:r>
              <a:rPr lang="en-GB" sz="1200" kern="1200" dirty="0" err="1" smtClean="0">
                <a:solidFill>
                  <a:schemeClr val="tx1"/>
                </a:solidFill>
                <a:effectLst/>
                <a:latin typeface="+mn-lt"/>
                <a:ea typeface="+mn-ea"/>
                <a:cs typeface="+mn-cs"/>
              </a:rPr>
              <a:t>Butanah</a:t>
            </a:r>
            <a:r>
              <a:rPr lang="en-GB" sz="1200" kern="1200" dirty="0" smtClean="0">
                <a:solidFill>
                  <a:schemeClr val="tx1"/>
                </a:solidFill>
                <a:effectLst/>
                <a:latin typeface="+mn-lt"/>
                <a:ea typeface="+mn-ea"/>
                <a:cs typeface="+mn-cs"/>
              </a:rPr>
              <a:t>, the </a:t>
            </a:r>
            <a:r>
              <a:rPr lang="en-GB" sz="1200" kern="1200" dirty="0" err="1" smtClean="0">
                <a:solidFill>
                  <a:schemeClr val="tx1"/>
                </a:solidFill>
                <a:effectLst/>
                <a:latin typeface="+mn-lt"/>
                <a:ea typeface="+mn-ea"/>
                <a:cs typeface="+mn-cs"/>
              </a:rPr>
              <a:t>Qash</a:t>
            </a:r>
            <a:r>
              <a:rPr lang="en-GB" sz="1200" kern="1200" dirty="0" smtClean="0">
                <a:solidFill>
                  <a:schemeClr val="tx1"/>
                </a:solidFill>
                <a:effectLst/>
                <a:latin typeface="+mn-lt"/>
                <a:ea typeface="+mn-ea"/>
                <a:cs typeface="+mn-cs"/>
              </a:rPr>
              <a:t> Delta, the Red Sea Hills, and the coastal plain. Al </a:t>
            </a:r>
            <a:r>
              <a:rPr lang="en-GB" sz="1200" kern="1200" dirty="0" err="1" smtClean="0">
                <a:solidFill>
                  <a:schemeClr val="tx1"/>
                </a:solidFill>
                <a:effectLst/>
                <a:latin typeface="+mn-lt"/>
                <a:ea typeface="+mn-ea"/>
                <a:cs typeface="+mn-cs"/>
              </a:rPr>
              <a:t>Butanah</a:t>
            </a:r>
            <a:r>
              <a:rPr lang="en-GB" sz="1200" kern="1200" dirty="0" smtClean="0">
                <a:solidFill>
                  <a:schemeClr val="tx1"/>
                </a:solidFill>
                <a:effectLst/>
                <a:latin typeface="+mn-lt"/>
                <a:ea typeface="+mn-ea"/>
                <a:cs typeface="+mn-cs"/>
              </a:rPr>
              <a:t>, between Khartoum and </a:t>
            </a:r>
            <a:r>
              <a:rPr lang="en-GB" sz="1200" kern="1200" dirty="0" err="1" smtClean="0">
                <a:solidFill>
                  <a:schemeClr val="tx1"/>
                </a:solidFill>
                <a:effectLst/>
                <a:latin typeface="+mn-lt"/>
                <a:ea typeface="+mn-ea"/>
                <a:cs typeface="+mn-cs"/>
              </a:rPr>
              <a:t>Kassala</a:t>
            </a:r>
            <a:r>
              <a:rPr lang="en-GB" sz="1200" kern="1200" dirty="0" smtClean="0">
                <a:solidFill>
                  <a:schemeClr val="tx1"/>
                </a:solidFill>
                <a:effectLst/>
                <a:latin typeface="+mn-lt"/>
                <a:ea typeface="+mn-ea"/>
                <a:cs typeface="+mn-cs"/>
              </a:rPr>
              <a:t>, provides good grazing for cattle, sheep, and goats. East of Al </a:t>
            </a:r>
            <a:r>
              <a:rPr lang="en-GB" sz="1200" kern="1200" dirty="0" err="1" smtClean="0">
                <a:solidFill>
                  <a:schemeClr val="tx1"/>
                </a:solidFill>
                <a:effectLst/>
                <a:latin typeface="+mn-lt"/>
                <a:ea typeface="+mn-ea"/>
                <a:cs typeface="+mn-cs"/>
              </a:rPr>
              <a:t>Butanah</a:t>
            </a:r>
            <a:r>
              <a:rPr lang="en-GB" sz="1200" kern="1200" dirty="0" smtClean="0">
                <a:solidFill>
                  <a:schemeClr val="tx1"/>
                </a:solidFill>
                <a:effectLst/>
                <a:latin typeface="+mn-lt"/>
                <a:ea typeface="+mn-ea"/>
                <a:cs typeface="+mn-cs"/>
              </a:rPr>
              <a:t> is a peculiar geological formation known as the </a:t>
            </a:r>
            <a:r>
              <a:rPr lang="en-GB" sz="1200" kern="1200" dirty="0" err="1" smtClean="0">
                <a:solidFill>
                  <a:schemeClr val="tx1"/>
                </a:solidFill>
                <a:effectLst/>
                <a:latin typeface="+mn-lt"/>
                <a:ea typeface="+mn-ea"/>
                <a:cs typeface="+mn-cs"/>
              </a:rPr>
              <a:t>Qash</a:t>
            </a:r>
            <a:r>
              <a:rPr lang="en-GB" sz="1200" kern="1200" dirty="0" smtClean="0">
                <a:solidFill>
                  <a:schemeClr val="tx1"/>
                </a:solidFill>
                <a:effectLst/>
                <a:latin typeface="+mn-lt"/>
                <a:ea typeface="+mn-ea"/>
                <a:cs typeface="+mn-cs"/>
              </a:rPr>
              <a:t> Delta, created by the </a:t>
            </a:r>
            <a:r>
              <a:rPr lang="en-GB" sz="1200" kern="1200" dirty="0" err="1" smtClean="0">
                <a:solidFill>
                  <a:schemeClr val="tx1"/>
                </a:solidFill>
                <a:effectLst/>
                <a:latin typeface="+mn-lt"/>
                <a:ea typeface="+mn-ea"/>
                <a:cs typeface="+mn-cs"/>
              </a:rPr>
              <a:t>Qash</a:t>
            </a:r>
            <a:r>
              <a:rPr lang="en-GB" sz="1200" kern="1200" dirty="0" smtClean="0">
                <a:solidFill>
                  <a:schemeClr val="tx1"/>
                </a:solidFill>
                <a:effectLst/>
                <a:latin typeface="+mn-lt"/>
                <a:ea typeface="+mn-ea"/>
                <a:cs typeface="+mn-cs"/>
              </a:rPr>
              <a:t> River, enabling grasslands, trees and bushes which form grazing for the camels from the north, food crops and cotton.</a:t>
            </a:r>
          </a:p>
          <a:p>
            <a:endParaRPr lang="en-GB" sz="1200" kern="1200" baseline="0" dirty="0" smtClean="0">
              <a:solidFill>
                <a:schemeClr val="tx1"/>
              </a:solidFill>
              <a:effectLst/>
              <a:latin typeface="+mn-lt"/>
              <a:ea typeface="+mn-ea"/>
              <a:cs typeface="+mn-cs"/>
            </a:endParaRPr>
          </a:p>
          <a:p>
            <a:r>
              <a:rPr lang="en-GB" sz="1200" b="1" kern="1200" baseline="0" dirty="0" smtClean="0">
                <a:solidFill>
                  <a:schemeClr val="tx1"/>
                </a:solidFill>
                <a:effectLst/>
                <a:latin typeface="+mn-lt"/>
                <a:ea typeface="+mn-ea"/>
                <a:cs typeface="+mn-cs"/>
              </a:rPr>
              <a:t>Disputed boundaries</a:t>
            </a:r>
          </a:p>
          <a:p>
            <a:endParaRPr lang="en-GB" sz="1200" kern="1200" baseline="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border, towns and grazing</a:t>
            </a:r>
            <a:r>
              <a:rPr lang="en-GB" sz="1200" kern="1200" baseline="0" dirty="0" smtClean="0">
                <a:solidFill>
                  <a:schemeClr val="tx1"/>
                </a:solidFill>
                <a:effectLst/>
                <a:latin typeface="+mn-lt"/>
                <a:ea typeface="+mn-ea"/>
                <a:cs typeface="+mn-cs"/>
              </a:rPr>
              <a:t> lands</a:t>
            </a:r>
            <a:r>
              <a:rPr lang="en-GB" sz="1200" kern="1200" dirty="0" smtClean="0">
                <a:solidFill>
                  <a:schemeClr val="tx1"/>
                </a:solidFill>
                <a:effectLst/>
                <a:latin typeface="+mn-lt"/>
                <a:ea typeface="+mn-ea"/>
                <a:cs typeface="+mn-cs"/>
              </a:rPr>
              <a:t> between Sudan and South Sudan, following the referendum in 2011, remain contested [Craze, 2013]. During Sudan’s 2005 Comprehensive Peace Agreement (CPA) a Technical Border Committee (TBC) was established [International Crisis Group, 2007].</a:t>
            </a:r>
            <a:r>
              <a:rPr lang="en-GB" sz="1200" kern="1200" baseline="0" dirty="0" smtClean="0">
                <a:solidFill>
                  <a:schemeClr val="tx1"/>
                </a:solidFill>
                <a:effectLst/>
                <a:latin typeface="+mn-lt"/>
                <a:ea typeface="+mn-ea"/>
                <a:cs typeface="+mn-cs"/>
              </a:rPr>
              <a:t> Of particular note is the </a:t>
            </a:r>
            <a:r>
              <a:rPr lang="en-GB" sz="1200" kern="1200" dirty="0" err="1" smtClean="0">
                <a:solidFill>
                  <a:schemeClr val="tx1"/>
                </a:solidFill>
                <a:effectLst/>
                <a:latin typeface="+mn-lt"/>
                <a:ea typeface="+mn-ea"/>
                <a:cs typeface="+mn-cs"/>
              </a:rPr>
              <a:t>Abyei</a:t>
            </a:r>
            <a:r>
              <a:rPr lang="en-GB" sz="1200" kern="1200" dirty="0" smtClean="0">
                <a:solidFill>
                  <a:schemeClr val="tx1"/>
                </a:solidFill>
                <a:effectLst/>
                <a:latin typeface="+mn-lt"/>
                <a:ea typeface="+mn-ea"/>
                <a:cs typeface="+mn-cs"/>
              </a:rPr>
              <a:t> region, because of oil reserves and fertile lands,</a:t>
            </a:r>
            <a:r>
              <a:rPr lang="en-GB" sz="1200" kern="1200" baseline="0" dirty="0" smtClean="0">
                <a:solidFill>
                  <a:schemeClr val="tx1"/>
                </a:solidFill>
                <a:effectLst/>
                <a:latin typeface="+mn-lt"/>
                <a:ea typeface="+mn-ea"/>
                <a:cs typeface="+mn-cs"/>
              </a:rPr>
              <a:t> this region has been the most contested [Salman, 2013]. Other areas which remain in dispute between Sudan and South Sudan include a) </a:t>
            </a:r>
            <a:r>
              <a:rPr lang="en-GB" sz="1200" b="0" kern="1200" dirty="0" smtClean="0">
                <a:solidFill>
                  <a:schemeClr val="tx1"/>
                </a:solidFill>
                <a:effectLst/>
                <a:latin typeface="+mn-lt"/>
                <a:ea typeface="+mn-ea"/>
                <a:cs typeface="+mn-cs"/>
              </a:rPr>
              <a:t>the </a:t>
            </a:r>
            <a:r>
              <a:rPr lang="en-GB" sz="1200" b="0" kern="1200" dirty="0" err="1" smtClean="0">
                <a:solidFill>
                  <a:schemeClr val="tx1"/>
                </a:solidFill>
                <a:effectLst/>
                <a:latin typeface="+mn-lt"/>
                <a:ea typeface="+mn-ea"/>
                <a:cs typeface="+mn-cs"/>
              </a:rPr>
              <a:t>Kafia</a:t>
            </a:r>
            <a:r>
              <a:rPr lang="en-GB" sz="1200" b="0" kern="1200" dirty="0" smtClean="0">
                <a:solidFill>
                  <a:schemeClr val="tx1"/>
                </a:solidFill>
                <a:effectLst/>
                <a:latin typeface="+mn-lt"/>
                <a:ea typeface="+mn-ea"/>
                <a:cs typeface="+mn-cs"/>
              </a:rPr>
              <a:t> </a:t>
            </a:r>
            <a:r>
              <a:rPr lang="en-GB" sz="1200" b="0" kern="1200" dirty="0" err="1" smtClean="0">
                <a:solidFill>
                  <a:schemeClr val="tx1"/>
                </a:solidFill>
                <a:effectLst/>
                <a:latin typeface="+mn-lt"/>
                <a:ea typeface="+mn-ea"/>
                <a:cs typeface="+mn-cs"/>
              </a:rPr>
              <a:t>Kingi</a:t>
            </a:r>
            <a:r>
              <a:rPr lang="en-GB" sz="1200" b="0" kern="1200" dirty="0" smtClean="0">
                <a:solidFill>
                  <a:schemeClr val="tx1"/>
                </a:solidFill>
                <a:effectLst/>
                <a:latin typeface="+mn-lt"/>
                <a:ea typeface="+mn-ea"/>
                <a:cs typeface="+mn-cs"/>
              </a:rPr>
              <a:t> Enclave (Western Bahr el Ghazal/South Darfur), known for its </a:t>
            </a:r>
            <a:r>
              <a:rPr lang="en-GB" sz="1200" kern="1200" dirty="0" smtClean="0">
                <a:solidFill>
                  <a:schemeClr val="tx1"/>
                </a:solidFill>
                <a:effectLst/>
                <a:latin typeface="+mn-lt"/>
                <a:ea typeface="+mn-ea"/>
                <a:cs typeface="+mn-cs"/>
              </a:rPr>
              <a:t>timber, grazing pasture, and rare mineral resources;</a:t>
            </a:r>
            <a:r>
              <a:rPr lang="en-GB" sz="1200" kern="1200" baseline="0" dirty="0" smtClean="0">
                <a:solidFill>
                  <a:schemeClr val="tx1"/>
                </a:solidFill>
                <a:effectLst/>
                <a:latin typeface="+mn-lt"/>
                <a:ea typeface="+mn-ea"/>
                <a:cs typeface="+mn-cs"/>
              </a:rPr>
              <a:t> b) </a:t>
            </a:r>
            <a:r>
              <a:rPr lang="en-GB" sz="1200" b="0" kern="1200" dirty="0" smtClean="0">
                <a:solidFill>
                  <a:schemeClr val="tx1"/>
                </a:solidFill>
                <a:effectLst/>
                <a:latin typeface="+mn-lt"/>
                <a:ea typeface="+mn-ea"/>
                <a:cs typeface="+mn-cs"/>
              </a:rPr>
              <a:t>the 14-Mile Area (Northern Bahr el Ghazal/East Darfur)</a:t>
            </a:r>
            <a:r>
              <a:rPr lang="en-GB" sz="1200" b="0" kern="1200" baseline="0" dirty="0" smtClean="0">
                <a:solidFill>
                  <a:schemeClr val="tx1"/>
                </a:solidFill>
                <a:effectLst/>
                <a:latin typeface="+mn-lt"/>
                <a:ea typeface="+mn-ea"/>
                <a:cs typeface="+mn-cs"/>
              </a:rPr>
              <a:t> which is </a:t>
            </a:r>
            <a:r>
              <a:rPr lang="en-GB" sz="1200" kern="1200" dirty="0" smtClean="0">
                <a:solidFill>
                  <a:schemeClr val="tx1"/>
                </a:solidFill>
                <a:effectLst/>
                <a:latin typeface="+mn-lt"/>
                <a:ea typeface="+mn-ea"/>
                <a:cs typeface="+mn-cs"/>
              </a:rPr>
              <a:t>grazing land just south of the River </a:t>
            </a:r>
            <a:r>
              <a:rPr lang="en-GB" sz="1200" kern="1200" dirty="0" err="1" smtClean="0">
                <a:solidFill>
                  <a:schemeClr val="tx1"/>
                </a:solidFill>
                <a:effectLst/>
                <a:latin typeface="+mn-lt"/>
                <a:ea typeface="+mn-ea"/>
                <a:cs typeface="+mn-cs"/>
              </a:rPr>
              <a:t>Kiir</a:t>
            </a:r>
            <a:r>
              <a:rPr lang="en-GB" sz="1200" kern="1200" dirty="0" smtClean="0">
                <a:solidFill>
                  <a:schemeClr val="tx1"/>
                </a:solidFill>
                <a:effectLst/>
                <a:latin typeface="+mn-lt"/>
                <a:ea typeface="+mn-ea"/>
                <a:cs typeface="+mn-cs"/>
              </a:rPr>
              <a:t> is vital for both the pastoralist </a:t>
            </a:r>
            <a:r>
              <a:rPr lang="en-GB" sz="1200" kern="1200" dirty="0" err="1" smtClean="0">
                <a:solidFill>
                  <a:schemeClr val="tx1"/>
                </a:solidFill>
                <a:effectLst/>
                <a:latin typeface="+mn-lt"/>
                <a:ea typeface="+mn-ea"/>
                <a:cs typeface="+mn-cs"/>
              </a:rPr>
              <a:t>Rizeigat</a:t>
            </a:r>
            <a:r>
              <a:rPr lang="en-GB" sz="1200" kern="1200" dirty="0" smtClean="0">
                <a:solidFill>
                  <a:schemeClr val="tx1"/>
                </a:solidFill>
                <a:effectLst/>
                <a:latin typeface="+mn-lt"/>
                <a:ea typeface="+mn-ea"/>
                <a:cs typeface="+mn-cs"/>
              </a:rPr>
              <a:t> the </a:t>
            </a:r>
            <a:r>
              <a:rPr lang="en-GB" sz="1200" kern="1200" dirty="0" err="1" smtClean="0">
                <a:solidFill>
                  <a:schemeClr val="tx1"/>
                </a:solidFill>
                <a:effectLst/>
                <a:latin typeface="+mn-lt"/>
                <a:ea typeface="+mn-ea"/>
                <a:cs typeface="+mn-cs"/>
              </a:rPr>
              <a:t>Malual</a:t>
            </a:r>
            <a:r>
              <a:rPr lang="en-GB" sz="1200" kern="1200" dirty="0" smtClean="0">
                <a:solidFill>
                  <a:schemeClr val="tx1"/>
                </a:solidFill>
                <a:effectLst/>
                <a:latin typeface="+mn-lt"/>
                <a:ea typeface="+mn-ea"/>
                <a:cs typeface="+mn-cs"/>
              </a:rPr>
              <a:t> Dinka of Northern Bahr el Ghazal. Following extensive Dinka complaints, in 1924, the Munro–Wheatley line was devised, running 14 miles south of the River </a:t>
            </a:r>
            <a:r>
              <a:rPr lang="en-GB" sz="1200" kern="1200" dirty="0" err="1" smtClean="0">
                <a:solidFill>
                  <a:schemeClr val="tx1"/>
                </a:solidFill>
                <a:effectLst/>
                <a:latin typeface="+mn-lt"/>
                <a:ea typeface="+mn-ea"/>
                <a:cs typeface="+mn-cs"/>
              </a:rPr>
              <a:t>Kiir</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c) </a:t>
            </a:r>
            <a:r>
              <a:rPr lang="en-GB" sz="1200" b="0" kern="1200" dirty="0" smtClean="0">
                <a:solidFill>
                  <a:schemeClr val="tx1"/>
                </a:solidFill>
                <a:effectLst/>
                <a:latin typeface="+mn-lt"/>
                <a:ea typeface="+mn-ea"/>
                <a:cs typeface="+mn-cs"/>
              </a:rPr>
              <a:t>Jebel </a:t>
            </a:r>
            <a:r>
              <a:rPr lang="en-GB" sz="1200" b="0" kern="1200" dirty="0" err="1" smtClean="0">
                <a:solidFill>
                  <a:schemeClr val="tx1"/>
                </a:solidFill>
                <a:effectLst/>
                <a:latin typeface="+mn-lt"/>
                <a:ea typeface="+mn-ea"/>
                <a:cs typeface="+mn-cs"/>
              </a:rPr>
              <a:t>Megeinis</a:t>
            </a:r>
            <a:r>
              <a:rPr lang="en-GB" sz="1200" b="0" kern="1200" dirty="0" smtClean="0">
                <a:solidFill>
                  <a:schemeClr val="tx1"/>
                </a:solidFill>
                <a:effectLst/>
                <a:latin typeface="+mn-lt"/>
                <a:ea typeface="+mn-ea"/>
                <a:cs typeface="+mn-cs"/>
              </a:rPr>
              <a:t> (Upper Nile/South </a:t>
            </a:r>
            <a:r>
              <a:rPr lang="en-GB" sz="1200" b="0" kern="1200" dirty="0" err="1" smtClean="0">
                <a:solidFill>
                  <a:schemeClr val="tx1"/>
                </a:solidFill>
                <a:effectLst/>
                <a:latin typeface="+mn-lt"/>
                <a:ea typeface="+mn-ea"/>
                <a:cs typeface="+mn-cs"/>
              </a:rPr>
              <a:t>Kordofan</a:t>
            </a:r>
            <a:r>
              <a:rPr lang="en-GB" sz="1200" b="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 area around the mountain of Jebel </a:t>
            </a:r>
            <a:r>
              <a:rPr lang="en-GB" sz="1200" kern="1200" dirty="0" err="1" smtClean="0">
                <a:solidFill>
                  <a:schemeClr val="tx1"/>
                </a:solidFill>
                <a:effectLst/>
                <a:latin typeface="+mn-lt"/>
                <a:ea typeface="+mn-ea"/>
                <a:cs typeface="+mn-cs"/>
              </a:rPr>
              <a:t>Megeinis</a:t>
            </a:r>
            <a:r>
              <a:rPr lang="en-GB" sz="1200" kern="1200" dirty="0" smtClean="0">
                <a:solidFill>
                  <a:schemeClr val="tx1"/>
                </a:solidFill>
                <a:effectLst/>
                <a:latin typeface="+mn-lt"/>
                <a:ea typeface="+mn-ea"/>
                <a:cs typeface="+mn-cs"/>
              </a:rPr>
              <a:t> in the north-west corner of </a:t>
            </a:r>
            <a:r>
              <a:rPr lang="en-GB" sz="1200" kern="1200" dirty="0" err="1" smtClean="0">
                <a:solidFill>
                  <a:schemeClr val="tx1"/>
                </a:solidFill>
                <a:effectLst/>
                <a:latin typeface="+mn-lt"/>
                <a:ea typeface="+mn-ea"/>
                <a:cs typeface="+mn-cs"/>
              </a:rPr>
              <a:t>Manyo</a:t>
            </a:r>
            <a:r>
              <a:rPr lang="en-GB" sz="1200" kern="1200" dirty="0" smtClean="0">
                <a:solidFill>
                  <a:schemeClr val="tx1"/>
                </a:solidFill>
                <a:effectLst/>
                <a:latin typeface="+mn-lt"/>
                <a:ea typeface="+mn-ea"/>
                <a:cs typeface="+mn-cs"/>
              </a:rPr>
              <a:t> County, is being cultivated by the </a:t>
            </a:r>
            <a:r>
              <a:rPr lang="en-GB" sz="1200" kern="1200" dirty="0" err="1" smtClean="0">
                <a:solidFill>
                  <a:schemeClr val="tx1"/>
                </a:solidFill>
                <a:effectLst/>
                <a:latin typeface="+mn-lt"/>
                <a:ea typeface="+mn-ea"/>
                <a:cs typeface="+mn-cs"/>
              </a:rPr>
              <a:t>Seleim</a:t>
            </a:r>
            <a:r>
              <a:rPr lang="en-GB" sz="1200" kern="1200" dirty="0" smtClean="0">
                <a:solidFill>
                  <a:schemeClr val="tx1"/>
                </a:solidFill>
                <a:effectLst/>
                <a:latin typeface="+mn-lt"/>
                <a:ea typeface="+mn-ea"/>
                <a:cs typeface="+mn-cs"/>
              </a:rPr>
              <a:t>, a Northern pastoralist people;</a:t>
            </a:r>
            <a:r>
              <a:rPr lang="en-GB" sz="1200" kern="1200" baseline="0" dirty="0" smtClean="0">
                <a:solidFill>
                  <a:schemeClr val="tx1"/>
                </a:solidFill>
                <a:effectLst/>
                <a:latin typeface="+mn-lt"/>
                <a:ea typeface="+mn-ea"/>
                <a:cs typeface="+mn-cs"/>
              </a:rPr>
              <a:t> d) </a:t>
            </a:r>
            <a:r>
              <a:rPr lang="en-GB" sz="1200" b="0" kern="1200" dirty="0" smtClean="0">
                <a:solidFill>
                  <a:schemeClr val="tx1"/>
                </a:solidFill>
                <a:effectLst/>
                <a:latin typeface="+mn-lt"/>
                <a:ea typeface="+mn-ea"/>
                <a:cs typeface="+mn-cs"/>
              </a:rPr>
              <a:t>Kaka Town (Upper Nile/South </a:t>
            </a:r>
            <a:r>
              <a:rPr lang="en-GB" sz="1200" b="0" kern="1200" dirty="0" err="1" smtClean="0">
                <a:solidFill>
                  <a:schemeClr val="tx1"/>
                </a:solidFill>
                <a:effectLst/>
                <a:latin typeface="+mn-lt"/>
                <a:ea typeface="+mn-ea"/>
                <a:cs typeface="+mn-cs"/>
              </a:rPr>
              <a:t>Kordofan</a:t>
            </a:r>
            <a:r>
              <a:rPr lang="en-GB" sz="1200" b="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An important port on the Nile, Kaka town was transferred to what is now South </a:t>
            </a:r>
            <a:r>
              <a:rPr lang="en-GB" sz="1200" kern="1200" dirty="0" err="1" smtClean="0">
                <a:solidFill>
                  <a:schemeClr val="tx1"/>
                </a:solidFill>
                <a:effectLst/>
                <a:latin typeface="+mn-lt"/>
                <a:ea typeface="+mn-ea"/>
                <a:cs typeface="+mn-cs"/>
              </a:rPr>
              <a:t>Kordofan</a:t>
            </a:r>
            <a:r>
              <a:rPr lang="en-GB" sz="1200" kern="1200" dirty="0" smtClean="0">
                <a:solidFill>
                  <a:schemeClr val="tx1"/>
                </a:solidFill>
                <a:effectLst/>
                <a:latin typeface="+mn-lt"/>
                <a:ea typeface="+mn-ea"/>
                <a:cs typeface="+mn-cs"/>
              </a:rPr>
              <a:t> in 1923, in order to give </a:t>
            </a:r>
            <a:r>
              <a:rPr lang="en-GB" sz="1200" kern="1200" dirty="0" err="1" smtClean="0">
                <a:solidFill>
                  <a:schemeClr val="tx1"/>
                </a:solidFill>
                <a:effectLst/>
                <a:latin typeface="+mn-lt"/>
                <a:ea typeface="+mn-ea"/>
                <a:cs typeface="+mn-cs"/>
              </a:rPr>
              <a:t>Nuba</a:t>
            </a:r>
            <a:r>
              <a:rPr lang="en-GB" sz="1200" kern="1200" dirty="0" smtClean="0">
                <a:solidFill>
                  <a:schemeClr val="tx1"/>
                </a:solidFill>
                <a:effectLst/>
                <a:latin typeface="+mn-lt"/>
                <a:ea typeface="+mn-ea"/>
                <a:cs typeface="+mn-cs"/>
              </a:rPr>
              <a:t> populations access to supplies transported along the river. In 2012, the Government of Sudan extended its claim over the territory surrounding Kaka by 80 km, pushing into Upper Nile; e) </a:t>
            </a:r>
            <a:r>
              <a:rPr lang="en-GB" sz="1200" b="0" kern="1200" dirty="0" err="1" smtClean="0">
                <a:solidFill>
                  <a:schemeClr val="tx1"/>
                </a:solidFill>
                <a:effectLst/>
                <a:latin typeface="+mn-lt"/>
                <a:ea typeface="+mn-ea"/>
                <a:cs typeface="+mn-cs"/>
              </a:rPr>
              <a:t>Renk</a:t>
            </a:r>
            <a:r>
              <a:rPr lang="en-GB" sz="1200" b="0" kern="1200" dirty="0" smtClean="0">
                <a:solidFill>
                  <a:schemeClr val="tx1"/>
                </a:solidFill>
                <a:effectLst/>
                <a:latin typeface="+mn-lt"/>
                <a:ea typeface="+mn-ea"/>
                <a:cs typeface="+mn-cs"/>
              </a:rPr>
              <a:t> County </a:t>
            </a:r>
            <a:r>
              <a:rPr lang="en-GB" sz="1200" kern="1200" dirty="0" smtClean="0">
                <a:solidFill>
                  <a:schemeClr val="tx1"/>
                </a:solidFill>
                <a:effectLst/>
                <a:latin typeface="+mn-lt"/>
                <a:ea typeface="+mn-ea"/>
                <a:cs typeface="+mn-cs"/>
              </a:rPr>
              <a:t>(Upper Nile/White Nile), disputed area is just a few kilometres of valuable agricultural land, where the </a:t>
            </a:r>
            <a:r>
              <a:rPr lang="en-GB" sz="1200" kern="1200" dirty="0" err="1" smtClean="0">
                <a:solidFill>
                  <a:schemeClr val="tx1"/>
                </a:solidFill>
                <a:effectLst/>
                <a:latin typeface="+mn-lt"/>
                <a:ea typeface="+mn-ea"/>
                <a:cs typeface="+mn-cs"/>
              </a:rPr>
              <a:t>Abialang</a:t>
            </a:r>
            <a:r>
              <a:rPr lang="en-GB" sz="1200" kern="1200" dirty="0" smtClean="0">
                <a:solidFill>
                  <a:schemeClr val="tx1"/>
                </a:solidFill>
                <a:effectLst/>
                <a:latin typeface="+mn-lt"/>
                <a:ea typeface="+mn-ea"/>
                <a:cs typeface="+mn-cs"/>
              </a:rPr>
              <a:t> Dinka, have made protests over ownership.</a:t>
            </a:r>
            <a:r>
              <a:rPr lang="en-GB" sz="1200" kern="1200" baseline="0" dirty="0" smtClean="0">
                <a:solidFill>
                  <a:schemeClr val="tx1"/>
                </a:solidFill>
                <a:effectLst/>
                <a:latin typeface="+mn-lt"/>
                <a:ea typeface="+mn-ea"/>
                <a:cs typeface="+mn-cs"/>
              </a:rPr>
              <a:t> </a:t>
            </a:r>
          </a:p>
          <a:p>
            <a:endParaRPr lang="en-GB" sz="1200" b="1" kern="1200" baseline="0" dirty="0" smtClean="0">
              <a:solidFill>
                <a:schemeClr val="tx1"/>
              </a:solidFill>
              <a:effectLst/>
              <a:latin typeface="+mn-lt"/>
              <a:ea typeface="+mn-ea"/>
              <a:cs typeface="+mn-cs"/>
            </a:endParaRPr>
          </a:p>
          <a:p>
            <a:r>
              <a:rPr lang="en-GB" sz="1200" b="0" kern="1200" baseline="0" dirty="0" smtClean="0">
                <a:solidFill>
                  <a:schemeClr val="tx1"/>
                </a:solidFill>
                <a:effectLst/>
                <a:latin typeface="+mn-lt"/>
                <a:ea typeface="+mn-ea"/>
                <a:cs typeface="+mn-cs"/>
              </a:rPr>
              <a:t>Disputed territories also exits in the North, the </a:t>
            </a:r>
            <a:r>
              <a:rPr lang="en-GB" sz="1200" b="0" kern="1200" dirty="0" smtClean="0">
                <a:solidFill>
                  <a:schemeClr val="tx1"/>
                </a:solidFill>
                <a:effectLst/>
                <a:latin typeface="+mn-lt"/>
                <a:ea typeface="+mn-ea"/>
                <a:cs typeface="+mn-cs"/>
              </a:rPr>
              <a:t>Hala’ib Triangle and </a:t>
            </a:r>
            <a:r>
              <a:rPr lang="en-GB" sz="1200" b="0" kern="1200" dirty="0" err="1" smtClean="0">
                <a:solidFill>
                  <a:schemeClr val="tx1"/>
                </a:solidFill>
                <a:effectLst/>
                <a:latin typeface="+mn-lt"/>
                <a:ea typeface="+mn-ea"/>
                <a:cs typeface="+mn-cs"/>
              </a:rPr>
              <a:t>Bir</a:t>
            </a:r>
            <a:r>
              <a:rPr lang="en-GB" sz="1200" b="0" kern="1200" baseline="0" dirty="0" smtClean="0">
                <a:solidFill>
                  <a:schemeClr val="tx1"/>
                </a:solidFill>
                <a:effectLst/>
                <a:latin typeface="+mn-lt"/>
                <a:ea typeface="+mn-ea"/>
                <a:cs typeface="+mn-cs"/>
              </a:rPr>
              <a:t> </a:t>
            </a:r>
            <a:r>
              <a:rPr lang="en-GB" sz="1200" b="0" kern="1200" dirty="0" err="1" smtClean="0">
                <a:solidFill>
                  <a:schemeClr val="tx1"/>
                </a:solidFill>
                <a:effectLst/>
                <a:latin typeface="+mn-lt"/>
                <a:ea typeface="+mn-ea"/>
                <a:cs typeface="+mn-cs"/>
              </a:rPr>
              <a:t>Tawil</a:t>
            </a:r>
            <a:r>
              <a:rPr lang="en-GB" sz="1200" b="0" kern="1200" dirty="0" smtClean="0">
                <a:solidFill>
                  <a:schemeClr val="tx1"/>
                </a:solidFill>
                <a:effectLst/>
                <a:latin typeface="+mn-lt"/>
                <a:ea typeface="+mn-ea"/>
                <a:cs typeface="+mn-cs"/>
              </a:rPr>
              <a:t> Region between Sudan and Egypt.</a:t>
            </a:r>
            <a:r>
              <a:rPr lang="en-GB" sz="1200" b="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 Anglo-Egyptian Agreement of 1899 established the boundary between Egypt and the Sudan as the parallel of 22° north. Article 1 of that agreement stated that "The word 'Soudan' in this Agreement means all the territories south of the 22nd parallel of latitude. However, in 1902, for its own convenience, the United Kingdom drew a separate administrative boundary [GBIR, 1962;</a:t>
            </a:r>
            <a:r>
              <a:rPr lang="en-GB" sz="1200" kern="1200" baseline="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Guo</a:t>
            </a:r>
            <a:r>
              <a:rPr lang="en-GB" sz="1200" kern="1200" dirty="0" smtClean="0">
                <a:solidFill>
                  <a:schemeClr val="tx1"/>
                </a:solidFill>
                <a:effectLst/>
                <a:latin typeface="+mn-lt"/>
                <a:ea typeface="+mn-ea"/>
                <a:cs typeface="+mn-cs"/>
              </a:rPr>
              <a:t>, 2006]. This new boundary created two separate regions: the Hala’ib Triangle, the larger region which runs along the border’s eastern edge, and </a:t>
            </a:r>
            <a:r>
              <a:rPr lang="en-GB" sz="1200" kern="1200" dirty="0" err="1" smtClean="0">
                <a:solidFill>
                  <a:schemeClr val="tx1"/>
                </a:solidFill>
                <a:effectLst/>
                <a:latin typeface="+mn-lt"/>
                <a:ea typeface="+mn-ea"/>
                <a:cs typeface="+mn-cs"/>
              </a:rPr>
              <a:t>Bir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Tawil</a:t>
            </a:r>
            <a:r>
              <a:rPr lang="en-GB" sz="1200" kern="1200" dirty="0" smtClean="0">
                <a:solidFill>
                  <a:schemeClr val="tx1"/>
                </a:solidFill>
                <a:effectLst/>
                <a:latin typeface="+mn-lt"/>
                <a:ea typeface="+mn-ea"/>
                <a:cs typeface="+mn-cs"/>
              </a:rPr>
              <a:t>, the smaller region immediately to its west. Sudan claims the Hala’ib Triangle but Egypt </a:t>
            </a:r>
            <a:r>
              <a:rPr lang="en-GB" sz="1200" i="1" kern="1200" dirty="0" smtClean="0">
                <a:solidFill>
                  <a:schemeClr val="tx1"/>
                </a:solidFill>
                <a:effectLst/>
                <a:latin typeface="+mn-lt"/>
                <a:ea typeface="+mn-ea"/>
                <a:cs typeface="+mn-cs"/>
              </a:rPr>
              <a:t>de facto</a:t>
            </a:r>
            <a:r>
              <a:rPr lang="en-GB" sz="1200" kern="1200" dirty="0" smtClean="0">
                <a:solidFill>
                  <a:schemeClr val="tx1"/>
                </a:solidFill>
                <a:effectLst/>
                <a:latin typeface="+mn-lt"/>
                <a:ea typeface="+mn-ea"/>
                <a:cs typeface="+mn-cs"/>
              </a:rPr>
              <a:t> administers security and economic development of Hala’ib region north of the 22nd parallel boundary; Egypt no longer shows its administration of the </a:t>
            </a:r>
            <a:r>
              <a:rPr lang="en-GB" sz="1200" kern="1200" dirty="0" err="1" smtClean="0">
                <a:solidFill>
                  <a:schemeClr val="tx1"/>
                </a:solidFill>
                <a:effectLst/>
                <a:latin typeface="+mn-lt"/>
                <a:ea typeface="+mn-ea"/>
                <a:cs typeface="+mn-cs"/>
              </a:rPr>
              <a:t>Bir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Tawil</a:t>
            </a:r>
            <a:r>
              <a:rPr lang="en-GB" sz="1200" kern="1200" dirty="0" smtClean="0">
                <a:solidFill>
                  <a:schemeClr val="tx1"/>
                </a:solidFill>
                <a:effectLst/>
                <a:latin typeface="+mn-lt"/>
                <a:ea typeface="+mn-ea"/>
                <a:cs typeface="+mn-cs"/>
              </a:rPr>
              <a:t> trapezoid in Sudan on its map.</a:t>
            </a:r>
            <a:endParaRPr lang="en-GB" sz="1200" kern="1200" baseline="0" dirty="0" smtClean="0">
              <a:solidFill>
                <a:schemeClr val="tx1"/>
              </a:solidFill>
              <a:effectLst/>
              <a:latin typeface="+mn-lt"/>
              <a:ea typeface="+mn-ea"/>
              <a:cs typeface="+mn-cs"/>
            </a:endParaRP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The rivers were downloaded from Global Lakes and Wetlands Database and complimented by other rivers digitized from a North Sudan map from Maps of World Database. The Digital Elevation model, </a:t>
            </a:r>
            <a:r>
              <a:rPr lang="en-US" sz="1200" kern="1200" dirty="0" smtClean="0">
                <a:solidFill>
                  <a:schemeClr val="tx1"/>
                </a:solidFill>
                <a:effectLst/>
                <a:latin typeface="+mn-lt"/>
                <a:ea typeface="+mn-ea"/>
                <a:cs typeface="+mn-cs"/>
              </a:rPr>
              <a:t>DEM </a:t>
            </a:r>
            <a:r>
              <a:rPr lang="en-GB" sz="1200" kern="1200" dirty="0" smtClean="0">
                <a:solidFill>
                  <a:schemeClr val="tx1"/>
                </a:solidFill>
                <a:effectLst/>
                <a:latin typeface="+mn-lt"/>
                <a:ea typeface="+mn-ea"/>
                <a:cs typeface="+mn-cs"/>
              </a:rPr>
              <a:t>derived from 30m ASTER DEM: </a:t>
            </a:r>
            <a:r>
              <a:rPr lang="en-GB" sz="1200" u="sng" kern="1200" dirty="0" smtClean="0">
                <a:solidFill>
                  <a:schemeClr val="tx1"/>
                </a:solidFill>
                <a:effectLst/>
                <a:latin typeface="+mn-lt"/>
                <a:ea typeface="+mn-ea"/>
                <a:cs typeface="+mn-cs"/>
                <a:hlinkClick r:id="rId3"/>
              </a:rPr>
              <a:t>www.asterweb.jpl.nasa.gov/gdem</a:t>
            </a:r>
            <a:r>
              <a:rPr lang="en-GB" sz="1200" kern="1200" dirty="0" smtClean="0">
                <a:solidFill>
                  <a:schemeClr val="tx1"/>
                </a:solidFill>
                <a:effectLst/>
                <a:latin typeface="+mn-lt"/>
                <a:ea typeface="+mn-ea"/>
                <a:cs typeface="+mn-cs"/>
              </a:rPr>
              <a:t> </a:t>
            </a:r>
            <a:endParaRPr lang="en-GB" sz="1200" kern="1200" baseline="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b="1" u="none" kern="1200" dirty="0" smtClean="0">
                <a:solidFill>
                  <a:schemeClr val="tx1"/>
                </a:solidFill>
                <a:effectLst/>
                <a:latin typeface="+mn-lt"/>
                <a:ea typeface="+mn-ea"/>
                <a:cs typeface="+mn-cs"/>
              </a:rPr>
              <a:t>References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Craze J (2013). </a:t>
            </a:r>
            <a:r>
              <a:rPr lang="en-GB" sz="1200" i="1" kern="1200" dirty="0" smtClean="0">
                <a:solidFill>
                  <a:schemeClr val="tx1"/>
                </a:solidFill>
                <a:effectLst/>
                <a:latin typeface="+mn-lt"/>
                <a:ea typeface="+mn-ea"/>
                <a:cs typeface="+mn-cs"/>
              </a:rPr>
              <a:t>Dividing lines : Grazing and conflict along the Sudan – South Sudan border</a:t>
            </a:r>
            <a:r>
              <a:rPr lang="en-GB" sz="1200" kern="1200" dirty="0" smtClean="0">
                <a:solidFill>
                  <a:schemeClr val="tx1"/>
                </a:solidFill>
                <a:effectLst/>
                <a:latin typeface="+mn-lt"/>
                <a:ea typeface="+mn-ea"/>
                <a:cs typeface="+mn-cs"/>
              </a:rPr>
              <a:t>. Geneva, Switzerland. Retrieved from </a:t>
            </a:r>
            <a:r>
              <a:rPr lang="en-GB" sz="1200" u="sng" kern="1200" dirty="0" smtClean="0">
                <a:solidFill>
                  <a:schemeClr val="tx1"/>
                </a:solidFill>
                <a:effectLst/>
                <a:latin typeface="+mn-lt"/>
                <a:ea typeface="+mn-ea"/>
                <a:cs typeface="+mn-cs"/>
                <a:hlinkClick r:id="rId4"/>
              </a:rPr>
              <a:t>http://www.smallarmssurveysudan.org/</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Geographer Bureau of Intelligence and Research (GBIR) (1962). </a:t>
            </a:r>
            <a:r>
              <a:rPr lang="en-GB" sz="1200" i="1" kern="1200" dirty="0" smtClean="0">
                <a:solidFill>
                  <a:schemeClr val="tx1"/>
                </a:solidFill>
                <a:effectLst/>
                <a:latin typeface="+mn-lt"/>
                <a:ea typeface="+mn-ea"/>
                <a:cs typeface="+mn-cs"/>
              </a:rPr>
              <a:t>International Boundary Study: Sudan – Egypt ( United Arab Republic ) Boundary</a:t>
            </a:r>
            <a:r>
              <a:rPr lang="en-GB" sz="1200" kern="1200" dirty="0" smtClean="0">
                <a:solidFill>
                  <a:schemeClr val="tx1"/>
                </a:solidFill>
                <a:effectLst/>
                <a:latin typeface="+mn-lt"/>
                <a:ea typeface="+mn-ea"/>
                <a:cs typeface="+mn-cs"/>
              </a:rPr>
              <a:t>. Accessed April 8th  2016 </a:t>
            </a:r>
            <a:r>
              <a:rPr lang="en-GB" sz="1200" u="none" strike="noStrike" kern="1200" dirty="0" smtClean="0">
                <a:solidFill>
                  <a:schemeClr val="tx1"/>
                </a:solidFill>
                <a:effectLst/>
                <a:latin typeface="+mn-lt"/>
                <a:ea typeface="+mn-ea"/>
                <a:cs typeface="+mn-cs"/>
                <a:hlinkClick r:id="rId5"/>
              </a:rPr>
              <a:t>http://archive.law.fsu.edu/library/collection/LimitsinSeas/numericalibs-template.html</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Global Lakes and Wetlands Database: http://www.worldwildlife.org/pages/global-lakes-and-wetlands-database</a:t>
            </a:r>
          </a:p>
          <a:p>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Guo</a:t>
            </a:r>
            <a:r>
              <a:rPr lang="en-GB" sz="1200" kern="1200" dirty="0" smtClean="0">
                <a:solidFill>
                  <a:schemeClr val="tx1"/>
                </a:solidFill>
                <a:effectLst/>
                <a:latin typeface="+mn-lt"/>
                <a:ea typeface="+mn-ea"/>
                <a:cs typeface="+mn-cs"/>
              </a:rPr>
              <a:t> R (2006). </a:t>
            </a:r>
            <a:r>
              <a:rPr lang="en-GB" sz="1200" i="1" kern="1200" dirty="0" smtClean="0">
                <a:solidFill>
                  <a:schemeClr val="tx1"/>
                </a:solidFill>
                <a:effectLst/>
                <a:latin typeface="+mn-lt"/>
                <a:ea typeface="+mn-ea"/>
                <a:cs typeface="+mn-cs"/>
              </a:rPr>
              <a:t>Territorial disputes and resource management: A Global Handbook</a:t>
            </a:r>
            <a:r>
              <a:rPr lang="en-GB" sz="1200" kern="1200" dirty="0" smtClean="0">
                <a:solidFill>
                  <a:schemeClr val="tx1"/>
                </a:solidFill>
                <a:effectLst/>
                <a:latin typeface="+mn-lt"/>
                <a:ea typeface="+mn-ea"/>
                <a:cs typeface="+mn-cs"/>
              </a:rPr>
              <a:t>. Nova Publishers.</a:t>
            </a:r>
          </a:p>
          <a:p>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International Crisis Group (2007). </a:t>
            </a:r>
            <a:r>
              <a:rPr lang="en-GB" sz="1200" i="1" kern="1200" dirty="0" smtClean="0">
                <a:solidFill>
                  <a:schemeClr val="tx1"/>
                </a:solidFill>
                <a:effectLst/>
                <a:latin typeface="+mn-lt"/>
                <a:ea typeface="+mn-ea"/>
                <a:cs typeface="+mn-cs"/>
              </a:rPr>
              <a:t>Sudan : Breaking the </a:t>
            </a:r>
            <a:r>
              <a:rPr lang="en-GB" sz="1200" i="1" kern="1200" dirty="0" err="1" smtClean="0">
                <a:solidFill>
                  <a:schemeClr val="tx1"/>
                </a:solidFill>
                <a:effectLst/>
                <a:latin typeface="+mn-lt"/>
                <a:ea typeface="+mn-ea"/>
                <a:cs typeface="+mn-cs"/>
              </a:rPr>
              <a:t>Abyei</a:t>
            </a:r>
            <a:r>
              <a:rPr lang="en-GB" sz="1200" i="1" kern="1200" dirty="0" smtClean="0">
                <a:solidFill>
                  <a:schemeClr val="tx1"/>
                </a:solidFill>
                <a:effectLst/>
                <a:latin typeface="+mn-lt"/>
                <a:ea typeface="+mn-ea"/>
                <a:cs typeface="+mn-cs"/>
              </a:rPr>
              <a:t> Deadlock</a:t>
            </a:r>
            <a:r>
              <a:rPr lang="en-GB" sz="1200"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Africa Briefing No. 47</a:t>
            </a:r>
            <a:r>
              <a:rPr lang="en-GB" sz="1200" kern="1200" dirty="0" smtClean="0">
                <a:solidFill>
                  <a:schemeClr val="tx1"/>
                </a:solidFill>
                <a:effectLst/>
                <a:latin typeface="+mn-lt"/>
                <a:ea typeface="+mn-ea"/>
                <a:cs typeface="+mn-cs"/>
              </a:rPr>
              <a:t>. Nairobi/Brussels. Retrieved from </a:t>
            </a:r>
            <a:r>
              <a:rPr lang="en-GB" sz="1200" u="sng" kern="1200" dirty="0" smtClean="0">
                <a:solidFill>
                  <a:schemeClr val="tx1"/>
                </a:solidFill>
                <a:effectLst/>
                <a:latin typeface="+mn-lt"/>
                <a:ea typeface="+mn-ea"/>
                <a:cs typeface="+mn-cs"/>
                <a:hlinkClick r:id="rId6"/>
              </a:rPr>
              <a:t>http://www.crisisgroup.org/en/regions/africa/horn-of-africa/sudan/B047-sudan-breaking-the-abyei-deadlock.aspx</a:t>
            </a:r>
            <a:endParaRPr lang="en-GB" sz="1200" kern="1200" dirty="0" smtClean="0">
              <a:solidFill>
                <a:schemeClr val="tx1"/>
              </a:solidFill>
              <a:effectLst/>
              <a:latin typeface="+mn-lt"/>
              <a:ea typeface="+mn-ea"/>
              <a:cs typeface="+mn-cs"/>
            </a:endParaRP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Maps of World Database: http://www.mapsofworld.com/</a:t>
            </a: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Ministry of Economy, Trade, and Industry (METI) of Japan and the United States National Aeronautics and Space Administration (NASA), ASTER Global Digital Elevation Model (ASTER GDEM) available at http://gdem.ersdac.jspacesystems.or.jp/index.jsp</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Salman SMA (2013). The </a:t>
            </a:r>
            <a:r>
              <a:rPr lang="en-US" sz="1200" kern="1200" dirty="0" err="1" smtClean="0">
                <a:solidFill>
                  <a:schemeClr val="tx1"/>
                </a:solidFill>
                <a:effectLst/>
                <a:latin typeface="+mn-lt"/>
                <a:ea typeface="+mn-ea"/>
                <a:cs typeface="+mn-cs"/>
              </a:rPr>
              <a:t>Abyei</a:t>
            </a:r>
            <a:r>
              <a:rPr lang="en-US" sz="1200" kern="1200" dirty="0" smtClean="0">
                <a:solidFill>
                  <a:schemeClr val="tx1"/>
                </a:solidFill>
                <a:effectLst/>
                <a:latin typeface="+mn-lt"/>
                <a:ea typeface="+mn-ea"/>
                <a:cs typeface="+mn-cs"/>
              </a:rPr>
              <a:t> Territorial dispute between North and South Sudan: Why has its resolution proven difficult? In Land and post‐conflict peacebuilding, ed. J. Unruh and R. C. Williams. London: </a:t>
            </a:r>
            <a:r>
              <a:rPr lang="en-US" sz="1200" kern="1200" dirty="0" err="1" smtClean="0">
                <a:solidFill>
                  <a:schemeClr val="tx1"/>
                </a:solidFill>
                <a:effectLst/>
                <a:latin typeface="+mn-lt"/>
                <a:ea typeface="+mn-ea"/>
                <a:cs typeface="+mn-cs"/>
              </a:rPr>
              <a:t>Earthscan</a:t>
            </a:r>
            <a:r>
              <a:rPr lang="en-US" sz="1200" kern="1200" dirty="0" smtClean="0">
                <a:solidFill>
                  <a:schemeClr val="tx1"/>
                </a:solidFill>
                <a:effectLst/>
                <a:latin typeface="+mn-lt"/>
                <a:ea typeface="+mn-ea"/>
                <a:cs typeface="+mn-cs"/>
              </a:rPr>
              <a:t>. Accessed June 29, 2015 at [http://tinyurl.com/ngpwfvg]</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 Energy Information Administration. (2014). </a:t>
            </a:r>
            <a:r>
              <a:rPr lang="en-GB" sz="1200" i="1" kern="1200" dirty="0" smtClean="0">
                <a:solidFill>
                  <a:schemeClr val="tx1"/>
                </a:solidFill>
                <a:effectLst/>
                <a:latin typeface="+mn-lt"/>
                <a:ea typeface="+mn-ea"/>
                <a:cs typeface="+mn-cs"/>
              </a:rPr>
              <a:t>Country Analysis Brief: Sudan and South Sudan</a:t>
            </a:r>
            <a:r>
              <a:rPr lang="en-GB" sz="1200" kern="1200" dirty="0" smtClean="0">
                <a:solidFill>
                  <a:schemeClr val="tx1"/>
                </a:solidFill>
                <a:effectLst/>
                <a:latin typeface="+mn-lt"/>
                <a:ea typeface="+mn-ea"/>
                <a:cs typeface="+mn-cs"/>
              </a:rPr>
              <a:t>. Retrieved from </a:t>
            </a:r>
            <a:r>
              <a:rPr lang="en-GB" sz="1200" u="sng" kern="1200" dirty="0" smtClean="0">
                <a:solidFill>
                  <a:schemeClr val="tx1"/>
                </a:solidFill>
                <a:effectLst/>
                <a:latin typeface="+mn-lt"/>
                <a:ea typeface="+mn-ea"/>
                <a:cs typeface="+mn-cs"/>
                <a:hlinkClick r:id="rId7"/>
              </a:rPr>
              <a:t>https://www.eia.gov/</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F6D714F-E2A8-4DB0-92B2-7446130A6F15}" type="slidenum">
              <a:rPr lang="en-GB" smtClean="0"/>
              <a:t>3</a:t>
            </a:fld>
            <a:endParaRPr lang="en-GB"/>
          </a:p>
        </p:txBody>
      </p:sp>
    </p:spTree>
    <p:extLst>
      <p:ext uri="{BB962C8B-B14F-4D97-AF65-F5344CB8AC3E}">
        <p14:creationId xmlns:p14="http://schemas.microsoft.com/office/powerpoint/2010/main" val="2726912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To make meaningful comparisons in time and space, a single standardized age range is required. Correction to a standard age for </a:t>
            </a:r>
            <a:r>
              <a:rPr lang="en-GB" sz="1200" i="1" kern="1200" dirty="0" smtClean="0">
                <a:solidFill>
                  <a:schemeClr val="tx1"/>
                </a:solidFill>
                <a:effectLst/>
                <a:latin typeface="+mn-lt"/>
                <a:ea typeface="+mn-ea"/>
                <a:cs typeface="+mn-cs"/>
              </a:rPr>
              <a:t>P. falciparum</a:t>
            </a:r>
            <a:r>
              <a:rPr lang="en-GB" sz="1200" kern="1200" dirty="0" smtClean="0">
                <a:solidFill>
                  <a:schemeClr val="tx1"/>
                </a:solidFill>
                <a:effectLst/>
                <a:latin typeface="+mn-lt"/>
                <a:ea typeface="+mn-ea"/>
                <a:cs typeface="+mn-cs"/>
              </a:rPr>
              <a:t> was done using adapted catalytic conversion </a:t>
            </a:r>
            <a:r>
              <a:rPr lang="en-GB" sz="1200" kern="1200" dirty="0" err="1" smtClean="0">
                <a:solidFill>
                  <a:schemeClr val="tx1"/>
                </a:solidFill>
                <a:effectLst/>
                <a:latin typeface="+mn-lt"/>
                <a:ea typeface="+mn-ea"/>
                <a:cs typeface="+mn-cs"/>
              </a:rPr>
              <a:t>Muench</a:t>
            </a:r>
            <a:r>
              <a:rPr lang="en-GB" sz="1200" kern="1200" dirty="0" smtClean="0">
                <a:solidFill>
                  <a:schemeClr val="tx1"/>
                </a:solidFill>
                <a:effectLst/>
                <a:latin typeface="+mn-lt"/>
                <a:ea typeface="+mn-ea"/>
                <a:cs typeface="+mn-cs"/>
              </a:rPr>
              <a:t> models, into static equations in R-script that uses the lower and upper range of the sample and the overall prevalence to transform into a predicted estimate in children aged 2-10 years, </a:t>
            </a:r>
            <a:r>
              <a:rPr lang="en-GB" sz="1200" i="1" kern="1200" dirty="0" smtClean="0">
                <a:solidFill>
                  <a:schemeClr val="tx1"/>
                </a:solidFill>
                <a:effectLst/>
                <a:latin typeface="+mn-lt"/>
                <a:ea typeface="+mn-ea"/>
                <a:cs typeface="+mn-cs"/>
              </a:rPr>
              <a:t>Pf</a:t>
            </a:r>
            <a:r>
              <a:rPr lang="en-GB" sz="1200" kern="1200" dirty="0" smtClean="0">
                <a:solidFill>
                  <a:schemeClr val="tx1"/>
                </a:solidFill>
                <a:effectLst/>
                <a:latin typeface="+mn-lt"/>
                <a:ea typeface="+mn-ea"/>
                <a:cs typeface="+mn-cs"/>
              </a:rPr>
              <a:t>PR</a:t>
            </a:r>
            <a:r>
              <a:rPr lang="en-GB" sz="1200" kern="1200" baseline="-25000" dirty="0" smtClean="0">
                <a:solidFill>
                  <a:schemeClr val="tx1"/>
                </a:solidFill>
                <a:effectLst/>
                <a:latin typeface="+mn-lt"/>
                <a:ea typeface="+mn-ea"/>
                <a:cs typeface="+mn-cs"/>
              </a:rPr>
              <a:t>2-10</a:t>
            </a:r>
            <a:r>
              <a:rPr lang="en-GB" sz="1200" kern="1200" dirty="0" smtClean="0">
                <a:solidFill>
                  <a:schemeClr val="tx1"/>
                </a:solidFill>
                <a:effectLst/>
                <a:latin typeface="+mn-lt"/>
                <a:ea typeface="+mn-ea"/>
                <a:cs typeface="+mn-cs"/>
              </a:rPr>
              <a:t> [Smith et al.</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2007]</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GB" b="1" dirty="0" smtClean="0"/>
              <a:t>References</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Smith DL, Guerra CA, Snow RW, Hay SI (2007). </a:t>
            </a:r>
            <a:r>
              <a:rPr lang="en-US" sz="1200" kern="1200" dirty="0" smtClean="0">
                <a:solidFill>
                  <a:schemeClr val="tx1"/>
                </a:solidFill>
                <a:effectLst/>
                <a:latin typeface="+mn-lt"/>
                <a:ea typeface="+mn-ea"/>
                <a:cs typeface="+mn-cs"/>
              </a:rPr>
              <a:t>Standardizing estimates of malaria prevalence. </a:t>
            </a:r>
            <a:r>
              <a:rPr lang="en-US" sz="1200" i="1" kern="1200" dirty="0" smtClean="0">
                <a:solidFill>
                  <a:schemeClr val="tx1"/>
                </a:solidFill>
                <a:effectLst/>
                <a:latin typeface="+mn-lt"/>
                <a:ea typeface="+mn-ea"/>
                <a:cs typeface="+mn-cs"/>
              </a:rPr>
              <a:t>Malaria Journal, </a:t>
            </a:r>
            <a:r>
              <a:rPr lang="en-US" sz="1200" b="1" kern="1200" dirty="0" smtClean="0">
                <a:solidFill>
                  <a:schemeClr val="tx1"/>
                </a:solidFill>
                <a:effectLst/>
                <a:latin typeface="+mn-lt"/>
                <a:ea typeface="+mn-ea"/>
                <a:cs typeface="+mn-cs"/>
              </a:rPr>
              <a:t>6</a:t>
            </a:r>
            <a:r>
              <a:rPr lang="en-US" sz="1200" kern="1200" dirty="0" smtClean="0">
                <a:solidFill>
                  <a:schemeClr val="tx1"/>
                </a:solidFill>
                <a:effectLst/>
                <a:latin typeface="+mn-lt"/>
                <a:ea typeface="+mn-ea"/>
                <a:cs typeface="+mn-cs"/>
              </a:rPr>
              <a:t>: 131</a:t>
            </a:r>
            <a:endParaRPr lang="en-GB" sz="1200" kern="1200" dirty="0" smtClean="0">
              <a:solidFill>
                <a:schemeClr val="tx1"/>
              </a:solidFill>
              <a:effectLst/>
              <a:latin typeface="+mn-lt"/>
              <a:ea typeface="+mn-ea"/>
              <a:cs typeface="+mn-cs"/>
            </a:endParaRP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F6D714F-E2A8-4DB0-92B2-7446130A6F15}" type="slidenum">
              <a:rPr lang="en-GB" smtClean="0"/>
              <a:t>23</a:t>
            </a:fld>
            <a:endParaRPr lang="en-GB"/>
          </a:p>
        </p:txBody>
      </p:sp>
    </p:spTree>
    <p:extLst>
      <p:ext uri="{BB962C8B-B14F-4D97-AF65-F5344CB8AC3E}">
        <p14:creationId xmlns:p14="http://schemas.microsoft.com/office/powerpoint/2010/main" val="4060056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Previous slide shows the highest value of </a:t>
            </a:r>
            <a:r>
              <a:rPr lang="en-GB" i="1" dirty="0" err="1" smtClean="0"/>
              <a:t>Pf</a:t>
            </a:r>
            <a:r>
              <a:rPr lang="en-GB" dirty="0" err="1" smtClean="0"/>
              <a:t>PR</a:t>
            </a:r>
            <a:r>
              <a:rPr lang="en-GB" dirty="0" smtClean="0"/>
              <a:t> shown on top, however sites surveyed multiple times and therefore this slide shows the lowest value on top.</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F6D714F-E2A8-4DB0-92B2-7446130A6F15}" type="slidenum">
              <a:rPr lang="en-GB" smtClean="0"/>
              <a:t>24</a:t>
            </a:fld>
            <a:endParaRPr lang="en-GB"/>
          </a:p>
        </p:txBody>
      </p:sp>
    </p:spTree>
    <p:extLst>
      <p:ext uri="{BB962C8B-B14F-4D97-AF65-F5344CB8AC3E}">
        <p14:creationId xmlns:p14="http://schemas.microsoft.com/office/powerpoint/2010/main" val="3552682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the purposes</a:t>
            </a:r>
            <a:r>
              <a:rPr lang="en-GB" baseline="0" dirty="0" smtClean="0"/>
              <a:t> of modelling we have elected to use </a:t>
            </a:r>
            <a:r>
              <a:rPr lang="en-GB" u="sng" baseline="0" dirty="0" smtClean="0"/>
              <a:t>only</a:t>
            </a:r>
            <a:r>
              <a:rPr lang="en-GB" baseline="0" dirty="0" smtClean="0"/>
              <a:t> survey data within the malaria transmission margins of all states (14) not targeted for malaria elimination. This constrains model predictions over shorter spaces (increasing likelihood of spatial structure). In addition, we have selected only data from 1998, thus reducing the temporal cube of data used in predicting malaria risk to the latest period where most data derive, 2012 (Slide 22). The distribution of these data are shown in the above slide, representing 2134 surveys at 739 unique clusters.    </a:t>
            </a:r>
            <a:endParaRPr lang="en-GB" dirty="0"/>
          </a:p>
        </p:txBody>
      </p:sp>
      <p:sp>
        <p:nvSpPr>
          <p:cNvPr id="4" name="Slide Number Placeholder 3"/>
          <p:cNvSpPr>
            <a:spLocks noGrp="1"/>
          </p:cNvSpPr>
          <p:nvPr>
            <p:ph type="sldNum" sz="quarter" idx="10"/>
          </p:nvPr>
        </p:nvSpPr>
        <p:spPr/>
        <p:txBody>
          <a:bodyPr/>
          <a:lstStyle/>
          <a:p>
            <a:fld id="{5F6D714F-E2A8-4DB0-92B2-7446130A6F15}" type="slidenum">
              <a:rPr lang="en-GB" smtClean="0"/>
              <a:t>25</a:t>
            </a:fld>
            <a:endParaRPr lang="en-GB"/>
          </a:p>
        </p:txBody>
      </p:sp>
    </p:spTree>
    <p:extLst>
      <p:ext uri="{BB962C8B-B14F-4D97-AF65-F5344CB8AC3E}">
        <p14:creationId xmlns:p14="http://schemas.microsoft.com/office/powerpoint/2010/main" val="2057836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represents a very simple summary of the data, it takes no account of multiple sampling at the same locations, nor any spatial structure in the data and would be valid</a:t>
            </a:r>
            <a:r>
              <a:rPr lang="en-GB" baseline="0" dirty="0" smtClean="0"/>
              <a:t> if the survey data were true random samples of each State, which they are not. However, if provides a comparison with subsequent modelled approaches for purposes of triangulation and fro powering subsequent national MIS around parasite prevalence.  </a:t>
            </a:r>
            <a:endParaRPr lang="en-GB" dirty="0"/>
          </a:p>
        </p:txBody>
      </p:sp>
      <p:sp>
        <p:nvSpPr>
          <p:cNvPr id="4" name="Slide Number Placeholder 3"/>
          <p:cNvSpPr>
            <a:spLocks noGrp="1"/>
          </p:cNvSpPr>
          <p:nvPr>
            <p:ph type="sldNum" sz="quarter" idx="10"/>
          </p:nvPr>
        </p:nvSpPr>
        <p:spPr/>
        <p:txBody>
          <a:bodyPr/>
          <a:lstStyle/>
          <a:p>
            <a:fld id="{5F6D714F-E2A8-4DB0-92B2-7446130A6F15}" type="slidenum">
              <a:rPr lang="en-GB" smtClean="0"/>
              <a:t>26</a:t>
            </a:fld>
            <a:endParaRPr lang="en-GB"/>
          </a:p>
        </p:txBody>
      </p:sp>
    </p:spTree>
    <p:extLst>
      <p:ext uri="{BB962C8B-B14F-4D97-AF65-F5344CB8AC3E}">
        <p14:creationId xmlns:p14="http://schemas.microsoft.com/office/powerpoint/2010/main" val="665509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normAutofit fontScale="55000" lnSpcReduction="20000"/>
          </a:bodyPr>
          <a:lstStyle/>
          <a:p>
            <a:r>
              <a:rPr lang="en-GB" sz="1200" kern="1200" dirty="0" smtClean="0">
                <a:solidFill>
                  <a:schemeClr val="tx1"/>
                </a:solidFill>
                <a:effectLst/>
                <a:latin typeface="+mn-lt"/>
                <a:ea typeface="+mn-ea"/>
                <a:cs typeface="+mn-cs"/>
              </a:rPr>
              <a:t>Geo statistical</a:t>
            </a:r>
            <a:r>
              <a:rPr lang="en-GB" sz="1200" kern="1200" baseline="0" dirty="0" smtClean="0">
                <a:solidFill>
                  <a:schemeClr val="tx1"/>
                </a:solidFill>
                <a:effectLst/>
                <a:latin typeface="+mn-lt"/>
                <a:ea typeface="+mn-ea"/>
                <a:cs typeface="+mn-cs"/>
              </a:rPr>
              <a:t> methods </a:t>
            </a:r>
            <a:r>
              <a:rPr lang="en-GB" sz="1200" kern="1200" dirty="0" smtClean="0">
                <a:solidFill>
                  <a:schemeClr val="tx1"/>
                </a:solidFill>
                <a:effectLst/>
                <a:latin typeface="+mn-lt"/>
                <a:ea typeface="+mn-ea"/>
                <a:cs typeface="+mn-cs"/>
              </a:rPr>
              <a:t>were developed to interpolate from data at sampled locations in space and time to provide predictions of quantities at locations and times where data do not exist. These statistical methods operate under Tobler’s First Law of Geography, which states that things that are closer in space and time are more similar than those more spatially and temporally distal [Tobler, 1970]. When applied within a</a:t>
            </a:r>
            <a:r>
              <a:rPr lang="en-GB" sz="1200" kern="1200" baseline="0" dirty="0" smtClean="0">
                <a:solidFill>
                  <a:schemeClr val="tx1"/>
                </a:solidFill>
                <a:effectLst/>
                <a:latin typeface="+mn-lt"/>
                <a:ea typeface="+mn-ea"/>
                <a:cs typeface="+mn-cs"/>
              </a:rPr>
              <a:t> Bayesian inference framework, these methods are referred to as model-based </a:t>
            </a:r>
            <a:r>
              <a:rPr lang="en-GB" sz="1200" kern="1200" baseline="0" dirty="0" err="1" smtClean="0">
                <a:solidFill>
                  <a:schemeClr val="tx1"/>
                </a:solidFill>
                <a:effectLst/>
                <a:latin typeface="+mn-lt"/>
                <a:ea typeface="+mn-ea"/>
                <a:cs typeface="+mn-cs"/>
              </a:rPr>
              <a:t>geostatistical</a:t>
            </a:r>
            <a:r>
              <a:rPr lang="en-GB" sz="1200" kern="1200" baseline="0" dirty="0" smtClean="0">
                <a:solidFill>
                  <a:schemeClr val="tx1"/>
                </a:solidFill>
                <a:effectLst/>
                <a:latin typeface="+mn-lt"/>
                <a:ea typeface="+mn-ea"/>
                <a:cs typeface="+mn-cs"/>
              </a:rPr>
              <a:t> (MBG) methods. Bayesian inference allows for better use of sparse data and </a:t>
            </a:r>
            <a:r>
              <a:rPr lang="en-GB" sz="1200" kern="1200" dirty="0" smtClean="0">
                <a:solidFill>
                  <a:schemeClr val="tx1"/>
                </a:solidFill>
                <a:effectLst/>
                <a:latin typeface="+mn-lt"/>
                <a:ea typeface="+mn-ea"/>
                <a:cs typeface="+mn-cs"/>
              </a:rPr>
              <a:t>through the application of prior</a:t>
            </a:r>
            <a:r>
              <a:rPr lang="en-GB" sz="1200" kern="1200" baseline="0" dirty="0" smtClean="0">
                <a:solidFill>
                  <a:schemeClr val="tx1"/>
                </a:solidFill>
                <a:effectLst/>
                <a:latin typeface="+mn-lt"/>
                <a:ea typeface="+mn-ea"/>
                <a:cs typeface="+mn-cs"/>
              </a:rPr>
              <a:t> knowledge of an outcome in an iterative process and also allows for robust estimation of uncertainties around the estimates of the outcome</a:t>
            </a:r>
            <a:r>
              <a:rPr lang="en-GB"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Ecological and climatic heterogeneity affect the development and survival of the Plasmodium parasite and the malaria-transmitting Anopheles vectors. Environmental covariates are therefore commonly used to improve the precision of malaria risk modelling and traditionally include measures of aridity, vegetation, rainfall, temperature, proximity to water bodies and urbanization</a:t>
            </a:r>
            <a:r>
              <a:rPr lang="en-US" sz="1200" kern="1200" baseline="0" dirty="0" smtClean="0">
                <a:solidFill>
                  <a:schemeClr val="tx1"/>
                </a:solidFill>
                <a:effectLst/>
                <a:latin typeface="+mn-lt"/>
                <a:ea typeface="+mn-ea"/>
                <a:cs typeface="+mn-cs"/>
              </a:rPr>
              <a:t> (See earlier slides).</a:t>
            </a:r>
            <a:r>
              <a:rPr lang="en-US" sz="1200" kern="1200" dirty="0" smtClean="0">
                <a:solidFill>
                  <a:schemeClr val="tx1"/>
                </a:solidFill>
                <a:effectLst/>
                <a:latin typeface="+mn-lt"/>
                <a:ea typeface="+mn-ea"/>
                <a:cs typeface="+mn-cs"/>
              </a:rPr>
              <a:t> These covariates were used within a total sets analysis based on a generalized linear regression model and implemented in </a:t>
            </a:r>
            <a:r>
              <a:rPr lang="en-US" sz="1200" i="1" kern="1200" dirty="0" err="1" smtClean="0">
                <a:solidFill>
                  <a:schemeClr val="tx1"/>
                </a:solidFill>
                <a:effectLst/>
                <a:latin typeface="+mn-lt"/>
                <a:ea typeface="+mn-ea"/>
                <a:cs typeface="+mn-cs"/>
              </a:rPr>
              <a:t>bestglm</a:t>
            </a:r>
            <a:r>
              <a:rPr lang="en-US" sz="1200" kern="1200" dirty="0" smtClean="0">
                <a:solidFill>
                  <a:schemeClr val="tx1"/>
                </a:solidFill>
                <a:effectLst/>
                <a:latin typeface="+mn-lt"/>
                <a:ea typeface="+mn-ea"/>
                <a:cs typeface="+mn-cs"/>
              </a:rPr>
              <a:t> package in R [Miller, 2002; Lumley, 2010] with </a:t>
            </a:r>
            <a:r>
              <a:rPr lang="en-US" sz="1200" i="1" kern="1200" dirty="0" smtClean="0">
                <a:solidFill>
                  <a:schemeClr val="tx1"/>
                </a:solidFill>
                <a:effectLst/>
                <a:latin typeface="+mn-lt"/>
                <a:ea typeface="+mn-ea"/>
                <a:cs typeface="+mn-cs"/>
              </a:rPr>
              <a:t>Pf</a:t>
            </a:r>
            <a:r>
              <a:rPr lang="en-US" sz="1200" kern="1200" dirty="0" smtClean="0">
                <a:solidFill>
                  <a:schemeClr val="tx1"/>
                </a:solidFill>
                <a:effectLst/>
                <a:latin typeface="+mn-lt"/>
                <a:ea typeface="+mn-ea"/>
                <a:cs typeface="+mn-cs"/>
              </a:rPr>
              <a:t>PR</a:t>
            </a:r>
            <a:r>
              <a:rPr lang="en-US" sz="1200" kern="1200" baseline="-25000" dirty="0" smtClean="0">
                <a:solidFill>
                  <a:schemeClr val="tx1"/>
                </a:solidFill>
                <a:effectLst/>
                <a:latin typeface="+mn-lt"/>
                <a:ea typeface="+mn-ea"/>
                <a:cs typeface="+mn-cs"/>
              </a:rPr>
              <a:t>2-10</a:t>
            </a:r>
            <a:r>
              <a:rPr lang="en-US" sz="1200" kern="1200" dirty="0" smtClean="0">
                <a:solidFill>
                  <a:schemeClr val="tx1"/>
                </a:solidFill>
                <a:effectLst/>
                <a:latin typeface="+mn-lt"/>
                <a:ea typeface="+mn-ea"/>
                <a:cs typeface="+mn-cs"/>
              </a:rPr>
              <a:t> as the dependent variable. The best combination of covariates (Slides</a:t>
            </a:r>
            <a:r>
              <a:rPr lang="en-US" sz="1200" kern="1200" baseline="0" dirty="0" smtClean="0">
                <a:solidFill>
                  <a:schemeClr val="tx1"/>
                </a:solidFill>
                <a:effectLst/>
                <a:latin typeface="+mn-lt"/>
                <a:ea typeface="+mn-ea"/>
                <a:cs typeface="+mn-cs"/>
              </a:rPr>
              <a:t> 8 and 12)</a:t>
            </a:r>
            <a:r>
              <a:rPr lang="en-US" sz="1200" kern="1200" dirty="0" smtClean="0">
                <a:solidFill>
                  <a:schemeClr val="tx1"/>
                </a:solidFill>
                <a:effectLst/>
                <a:latin typeface="+mn-lt"/>
                <a:ea typeface="+mn-ea"/>
                <a:cs typeface="+mn-cs"/>
              </a:rPr>
              <a:t>, those with the lowest value of the Bayesian Information Criteria (BIC) statistic, were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selected, and proved to be </a:t>
            </a:r>
            <a:r>
              <a:rPr lang="en-GB" sz="1200" kern="1200" baseline="0" dirty="0" smtClean="0">
                <a:solidFill>
                  <a:schemeClr val="tx1"/>
                </a:solidFill>
                <a:effectLst/>
                <a:latin typeface="+mn-lt"/>
                <a:ea typeface="+mn-ea"/>
                <a:cs typeface="+mn-cs"/>
              </a:rPr>
              <a:t>Temperature Suitability (P=0.01), EVI (P=0.001), Precipitation (P&lt;0.0003) and urbanization (P=0.01). </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algn="l">
              <a:lnSpc>
                <a:spcPct val="115000"/>
              </a:lnSpc>
              <a:spcBef>
                <a:spcPts val="0"/>
              </a:spcBef>
              <a:spcAft>
                <a:spcPts val="0"/>
              </a:spcAft>
            </a:pPr>
            <a:r>
              <a:rPr lang="en-GB" sz="1200" kern="1200" dirty="0" smtClean="0">
                <a:solidFill>
                  <a:schemeClr val="tx1"/>
                </a:solidFill>
                <a:effectLst/>
                <a:latin typeface="+mn-lt"/>
                <a:ea typeface="+mn-ea"/>
                <a:cs typeface="+mn-cs"/>
              </a:rPr>
              <a:t>The procedures used to model and validate the transformation of empirical </a:t>
            </a:r>
            <a:r>
              <a:rPr lang="en-GB" sz="1200" i="1" kern="1200" dirty="0" smtClean="0">
                <a:solidFill>
                  <a:schemeClr val="tx1"/>
                </a:solidFill>
                <a:effectLst/>
                <a:latin typeface="+mn-lt"/>
                <a:ea typeface="+mn-ea"/>
                <a:cs typeface="+mn-cs"/>
              </a:rPr>
              <a:t>P. falciparum</a:t>
            </a:r>
            <a:r>
              <a:rPr lang="en-GB" sz="1200" kern="1200" dirty="0" smtClean="0">
                <a:solidFill>
                  <a:schemeClr val="tx1"/>
                </a:solidFill>
                <a:effectLst/>
                <a:latin typeface="+mn-lt"/>
                <a:ea typeface="+mn-ea"/>
                <a:cs typeface="+mn-cs"/>
              </a:rPr>
              <a:t> parasite prevalence data to continuous predictions of age-corrected mean prevalence in children aged 2-10 years (</a:t>
            </a:r>
            <a:r>
              <a:rPr lang="en-GB" sz="1200" i="1" kern="1200" dirty="0" smtClean="0">
                <a:solidFill>
                  <a:schemeClr val="tx1"/>
                </a:solidFill>
                <a:effectLst/>
                <a:latin typeface="+mn-lt"/>
                <a:ea typeface="+mn-ea"/>
                <a:cs typeface="+mn-cs"/>
              </a:rPr>
              <a:t>Pf</a:t>
            </a:r>
            <a:r>
              <a:rPr lang="en-GB" sz="1200" kern="1200" dirty="0" smtClean="0">
                <a:solidFill>
                  <a:schemeClr val="tx1"/>
                </a:solidFill>
                <a:effectLst/>
                <a:latin typeface="+mn-lt"/>
                <a:ea typeface="+mn-ea"/>
                <a:cs typeface="+mn-cs"/>
              </a:rPr>
              <a:t>PR</a:t>
            </a:r>
            <a:r>
              <a:rPr lang="en-GB" sz="1200" kern="1200" baseline="-25000" dirty="0" smtClean="0">
                <a:solidFill>
                  <a:schemeClr val="tx1"/>
                </a:solidFill>
                <a:effectLst/>
                <a:latin typeface="+mn-lt"/>
                <a:ea typeface="+mn-ea"/>
                <a:cs typeface="+mn-cs"/>
              </a:rPr>
              <a:t>2-10</a:t>
            </a:r>
            <a:r>
              <a:rPr lang="en-GB" sz="1200" kern="1200" dirty="0" smtClean="0">
                <a:solidFill>
                  <a:schemeClr val="tx1"/>
                </a:solidFill>
                <a:effectLst/>
                <a:latin typeface="+mn-lt"/>
                <a:ea typeface="+mn-ea"/>
                <a:cs typeface="+mn-cs"/>
              </a:rPr>
              <a:t>) are provided elsewhere [Noor </a:t>
            </a:r>
            <a:r>
              <a:rPr lang="en-GB" sz="1200" i="0" kern="1200" dirty="0" smtClean="0">
                <a:solidFill>
                  <a:schemeClr val="tx1"/>
                </a:solidFill>
                <a:effectLst/>
                <a:latin typeface="+mn-lt"/>
                <a:ea typeface="+mn-ea"/>
                <a:cs typeface="+mn-cs"/>
              </a:rPr>
              <a:t>et al., </a:t>
            </a:r>
            <a:r>
              <a:rPr lang="en-GB" sz="1200" kern="1200" dirty="0" smtClean="0">
                <a:solidFill>
                  <a:schemeClr val="tx1"/>
                </a:solidFill>
                <a:effectLst/>
                <a:latin typeface="+mn-lt"/>
                <a:ea typeface="+mn-ea"/>
                <a:cs typeface="+mn-cs"/>
              </a:rPr>
              <a:t>2014]. In brief, we have used information from available age-corrected survey data (sample size and numbers positive) at known locations (longitude and latitude) and times (year) all data assembled 1998-2012</a:t>
            </a:r>
            <a:r>
              <a:rPr lang="en-GB" sz="1200" kern="1200" baseline="0" dirty="0" smtClean="0">
                <a:solidFill>
                  <a:schemeClr val="tx1"/>
                </a:solidFill>
                <a:effectLst/>
                <a:latin typeface="+mn-lt"/>
                <a:ea typeface="+mn-ea"/>
                <a:cs typeface="+mn-cs"/>
              </a:rPr>
              <a:t> </a:t>
            </a:r>
            <a:r>
              <a:rPr lang="en-GB" sz="1200" u="none" kern="1200" dirty="0" smtClean="0">
                <a:solidFill>
                  <a:schemeClr val="accent2"/>
                </a:solidFill>
                <a:effectLst/>
                <a:latin typeface="+mn-lt"/>
                <a:ea typeface="+mn-ea"/>
                <a:cs typeface="+mn-cs"/>
              </a:rPr>
              <a:t>with the minimal set of conservative, long-term covariates (TSI, EVI, precipitation and urbanization) </a:t>
            </a:r>
            <a:r>
              <a:rPr lang="en-GB" sz="1200" kern="1200" dirty="0" smtClean="0">
                <a:solidFill>
                  <a:schemeClr val="tx1"/>
                </a:solidFill>
                <a:effectLst/>
                <a:latin typeface="+mn-lt"/>
                <a:ea typeface="+mn-ea"/>
                <a:cs typeface="+mn-cs"/>
              </a:rPr>
              <a:t>within a Bayesian hierarchical space-time model, implemented through an adapted Stochastic Partial Differential Equations (SPDE) approach using Integrated Nested Laplace Approximations (INLA) for inference [R-INLA, 2013; Rue et al., 2009]</a:t>
            </a:r>
            <a:r>
              <a:rPr lang="en-GB" sz="1200" kern="1200" baseline="300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to produce continuous maps of </a:t>
            </a:r>
            <a:r>
              <a:rPr lang="en-GB" sz="1200" i="1" kern="1200" dirty="0" smtClean="0">
                <a:solidFill>
                  <a:schemeClr val="tx1"/>
                </a:solidFill>
                <a:effectLst/>
                <a:latin typeface="+mn-lt"/>
                <a:ea typeface="+mn-ea"/>
                <a:cs typeface="+mn-cs"/>
              </a:rPr>
              <a:t>Pf</a:t>
            </a:r>
            <a:r>
              <a:rPr lang="en-GB" sz="1200" kern="1200" dirty="0" smtClean="0">
                <a:solidFill>
                  <a:schemeClr val="tx1"/>
                </a:solidFill>
                <a:effectLst/>
                <a:latin typeface="+mn-lt"/>
                <a:ea typeface="+mn-ea"/>
                <a:cs typeface="+mn-cs"/>
              </a:rPr>
              <a:t>PR</a:t>
            </a:r>
            <a:r>
              <a:rPr lang="en-GB" sz="1200" kern="1200" baseline="-25000" dirty="0" smtClean="0">
                <a:solidFill>
                  <a:schemeClr val="tx1"/>
                </a:solidFill>
                <a:effectLst/>
                <a:latin typeface="+mn-lt"/>
                <a:ea typeface="+mn-ea"/>
                <a:cs typeface="+mn-cs"/>
              </a:rPr>
              <a:t>2-10 </a:t>
            </a:r>
            <a:r>
              <a:rPr lang="en-GB" sz="1200" kern="1200" dirty="0" smtClean="0">
                <a:solidFill>
                  <a:schemeClr val="tx1"/>
                </a:solidFill>
                <a:effectLst/>
                <a:latin typeface="+mn-lt"/>
                <a:ea typeface="+mn-ea"/>
                <a:cs typeface="+mn-cs"/>
              </a:rPr>
              <a:t>for a time when the peak of the most recent survey data exist -</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2012 - at 1 x 1 spatial resolutions. The INLA mesh size used was 11,085.</a:t>
            </a:r>
          </a:p>
          <a:p>
            <a:pPr marL="0" marR="0" algn="just">
              <a:lnSpc>
                <a:spcPct val="115000"/>
              </a:lnSpc>
              <a:spcBef>
                <a:spcPts val="0"/>
              </a:spcBef>
              <a:spcAft>
                <a:spcPts val="0"/>
              </a:spcAft>
            </a:pPr>
            <a:endParaRPr lang="en-GB" sz="1200" kern="1200" dirty="0" smtClean="0">
              <a:solidFill>
                <a:schemeClr val="tx1"/>
              </a:solidFill>
              <a:effectLst/>
              <a:latin typeface="+mn-lt"/>
              <a:ea typeface="+mn-ea"/>
              <a:cs typeface="+mn-cs"/>
            </a:endParaRPr>
          </a:p>
          <a:p>
            <a:r>
              <a:rPr lang="en-US" altLang="en-US" sz="1200" b="1" kern="1200" dirty="0" smtClean="0">
                <a:solidFill>
                  <a:schemeClr val="tx1"/>
                </a:solidFill>
                <a:effectLst/>
                <a:latin typeface="+mn-lt"/>
                <a:ea typeface="+mn-ea"/>
                <a:cs typeface="+mn-cs"/>
              </a:rPr>
              <a:t>References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Lumley T (2010). </a:t>
            </a:r>
            <a:r>
              <a:rPr lang="en-US" sz="1200" i="1" kern="1200" dirty="0" smtClean="0">
                <a:solidFill>
                  <a:schemeClr val="tx1"/>
                </a:solidFill>
                <a:effectLst/>
                <a:latin typeface="+mn-lt"/>
                <a:ea typeface="+mn-ea"/>
                <a:cs typeface="+mn-cs"/>
              </a:rPr>
              <a:t>Leaps: regression subset selection (R package) Version 2.7</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Miller A (2002). </a:t>
            </a:r>
            <a:r>
              <a:rPr lang="en-US" sz="1200" i="1" kern="1200" dirty="0" smtClean="0">
                <a:solidFill>
                  <a:schemeClr val="tx1"/>
                </a:solidFill>
                <a:effectLst/>
                <a:latin typeface="+mn-lt"/>
                <a:ea typeface="+mn-ea"/>
                <a:cs typeface="+mn-cs"/>
              </a:rPr>
              <a:t>Subset Selection in Regression</a:t>
            </a:r>
            <a:r>
              <a:rPr lang="en-US" sz="1200" kern="1200" dirty="0" smtClean="0">
                <a:solidFill>
                  <a:schemeClr val="tx1"/>
                </a:solidFill>
                <a:effectLst/>
                <a:latin typeface="+mn-lt"/>
                <a:ea typeface="+mn-ea"/>
                <a:cs typeface="+mn-cs"/>
              </a:rPr>
              <a:t>. Boca Raton, FL: Chapman &amp; Hall</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Noor AM, Kinyoki DK, Mundia CW, Kabaria CW, </a:t>
            </a:r>
            <a:r>
              <a:rPr lang="en-GB" sz="1200" kern="1200" dirty="0" err="1" smtClean="0">
                <a:solidFill>
                  <a:schemeClr val="tx1"/>
                </a:solidFill>
                <a:effectLst/>
                <a:latin typeface="+mn-lt"/>
                <a:ea typeface="+mn-ea"/>
                <a:cs typeface="+mn-cs"/>
              </a:rPr>
              <a:t>Wambua</a:t>
            </a:r>
            <a:r>
              <a:rPr lang="en-GB" sz="1200" kern="1200" dirty="0" smtClean="0">
                <a:solidFill>
                  <a:schemeClr val="tx1"/>
                </a:solidFill>
                <a:effectLst/>
                <a:latin typeface="+mn-lt"/>
                <a:ea typeface="+mn-ea"/>
                <a:cs typeface="+mn-cs"/>
              </a:rPr>
              <a:t> JM, Alegana VA, Fall IS, Snow RW</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(2014). The changing risk of </a:t>
            </a:r>
            <a:r>
              <a:rPr lang="en-GB" sz="1200" i="1" kern="1200" dirty="0" smtClean="0">
                <a:solidFill>
                  <a:schemeClr val="tx1"/>
                </a:solidFill>
                <a:effectLst/>
                <a:latin typeface="+mn-lt"/>
                <a:ea typeface="+mn-ea"/>
                <a:cs typeface="+mn-cs"/>
              </a:rPr>
              <a:t>Plasmodium falciparum</a:t>
            </a:r>
            <a:r>
              <a:rPr lang="en-GB" sz="1200" kern="1200" dirty="0" smtClean="0">
                <a:solidFill>
                  <a:schemeClr val="tx1"/>
                </a:solidFill>
                <a:effectLst/>
                <a:latin typeface="+mn-lt"/>
                <a:ea typeface="+mn-ea"/>
                <a:cs typeface="+mn-cs"/>
              </a:rPr>
              <a:t> malaria infection in Africa: 2000 to 2010. </a:t>
            </a:r>
            <a:r>
              <a:rPr lang="en-GB" sz="1200" i="1" kern="1200" dirty="0" smtClean="0">
                <a:solidFill>
                  <a:schemeClr val="tx1"/>
                </a:solidFill>
                <a:effectLst/>
                <a:latin typeface="+mn-lt"/>
                <a:ea typeface="+mn-ea"/>
                <a:cs typeface="+mn-cs"/>
              </a:rPr>
              <a:t>Lancet</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383</a:t>
            </a:r>
            <a:r>
              <a:rPr lang="en-GB" sz="1200" kern="1200" dirty="0" smtClean="0">
                <a:solidFill>
                  <a:schemeClr val="tx1"/>
                </a:solidFill>
                <a:effectLst/>
                <a:latin typeface="+mn-lt"/>
                <a:ea typeface="+mn-ea"/>
                <a:cs typeface="+mn-cs"/>
              </a:rPr>
              <a:t>: 1739-1747</a:t>
            </a:r>
          </a:p>
          <a:p>
            <a:endParaRPr lang="pt-PT"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R-INLA project. http://www.r-inla.org/. </a:t>
            </a:r>
            <a:r>
              <a:rPr lang="en-US" sz="1200" kern="1200" dirty="0" smtClean="0">
                <a:solidFill>
                  <a:schemeClr val="tx1"/>
                </a:solidFill>
                <a:effectLst/>
                <a:latin typeface="+mn-lt"/>
                <a:ea typeface="+mn-ea"/>
                <a:cs typeface="+mn-cs"/>
              </a:rPr>
              <a:t>Accessed 10 April 2012</a:t>
            </a:r>
            <a:endParaRPr lang="en-US" alt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Rue H, Martino S, Chopin N (2009). Approximate Bayesian inference for latent Gaussian models by using integrated nested Laplace approximations. </a:t>
            </a:r>
            <a:r>
              <a:rPr lang="en-US" sz="1200" i="1" kern="1200" dirty="0" smtClean="0">
                <a:solidFill>
                  <a:schemeClr val="tx1"/>
                </a:solidFill>
                <a:effectLst/>
                <a:latin typeface="+mn-lt"/>
                <a:ea typeface="+mn-ea"/>
                <a:cs typeface="+mn-cs"/>
              </a:rPr>
              <a:t>Journal of the Royal Statistical Society Series B,</a:t>
            </a:r>
            <a:r>
              <a:rPr lang="en-US" sz="1200" b="1" kern="1200" dirty="0" smtClean="0">
                <a:solidFill>
                  <a:schemeClr val="tx1"/>
                </a:solidFill>
                <a:effectLst/>
                <a:latin typeface="+mn-lt"/>
                <a:ea typeface="+mn-ea"/>
                <a:cs typeface="+mn-cs"/>
              </a:rPr>
              <a:t> 71</a:t>
            </a:r>
            <a:r>
              <a:rPr lang="en-US" sz="1200" kern="1200" dirty="0" smtClean="0">
                <a:solidFill>
                  <a:schemeClr val="tx1"/>
                </a:solidFill>
                <a:effectLst/>
                <a:latin typeface="+mn-lt"/>
                <a:ea typeface="+mn-ea"/>
                <a:cs typeface="+mn-cs"/>
              </a:rPr>
              <a:t>: 319–392</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Tobler W (1970). A computer movie simulating urban growth in the Detroit region. </a:t>
            </a:r>
            <a:r>
              <a:rPr lang="en-GB" sz="1200" i="1" kern="1200" dirty="0" smtClean="0">
                <a:solidFill>
                  <a:schemeClr val="tx1"/>
                </a:solidFill>
                <a:effectLst/>
                <a:latin typeface="+mn-lt"/>
                <a:ea typeface="+mn-ea"/>
                <a:cs typeface="+mn-cs"/>
              </a:rPr>
              <a:t>Economic Geography</a:t>
            </a:r>
            <a:r>
              <a:rPr lang="en-GB" sz="1200"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 46</a:t>
            </a:r>
            <a:r>
              <a:rPr lang="en-GB" sz="1200" kern="1200" dirty="0" smtClean="0">
                <a:solidFill>
                  <a:schemeClr val="tx1"/>
                </a:solidFill>
                <a:effectLst/>
                <a:latin typeface="+mn-lt"/>
                <a:ea typeface="+mn-ea"/>
                <a:cs typeface="+mn-cs"/>
              </a:rPr>
              <a:t>: 234-240</a:t>
            </a:r>
          </a:p>
          <a:p>
            <a:endParaRPr lang="en-US" altLang="en-US" dirty="0" smtClean="0"/>
          </a:p>
          <a:p>
            <a:endParaRPr lang="en-US" altLang="en-US" dirty="0" smtClean="0"/>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1B5A9B-59D2-42AF-AC1C-3C9784402CF7}" type="slidenum">
              <a:rPr lang="en-GB" smtClean="0">
                <a:latin typeface="Arial" pitchFamily="34" charset="0"/>
              </a:rPr>
              <a:pPr fontAlgn="base">
                <a:spcBef>
                  <a:spcPct val="0"/>
                </a:spcBef>
                <a:spcAft>
                  <a:spcPct val="0"/>
                </a:spcAft>
              </a:pPr>
              <a:t>27</a:t>
            </a:fld>
            <a:endParaRPr lang="en-GB" smtClean="0">
              <a:latin typeface="Arial" pitchFamily="34" charset="0"/>
            </a:endParaRPr>
          </a:p>
        </p:txBody>
      </p:sp>
    </p:spTree>
    <p:extLst>
      <p:ext uri="{BB962C8B-B14F-4D97-AF65-F5344CB8AC3E}">
        <p14:creationId xmlns:p14="http://schemas.microsoft.com/office/powerpoint/2010/main" val="99253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each year shown in panels</a:t>
            </a:r>
            <a:r>
              <a:rPr lang="en-US" sz="1200" kern="1200" baseline="0" dirty="0" smtClean="0">
                <a:solidFill>
                  <a:schemeClr val="tx1"/>
                </a:solidFill>
                <a:effectLst/>
                <a:latin typeface="+mn-lt"/>
                <a:ea typeface="+mn-ea"/>
                <a:cs typeface="+mn-cs"/>
              </a:rPr>
              <a:t> above a posterior prediction was made with a distribution around the mean at 1x1km resolutions. These were then grouped into categories of risk as shown in the bottom right panel. </a:t>
            </a:r>
            <a:endParaRPr lang="en-GB" dirty="0"/>
          </a:p>
        </p:txBody>
      </p:sp>
      <p:sp>
        <p:nvSpPr>
          <p:cNvPr id="4" name="Slide Number Placeholder 3"/>
          <p:cNvSpPr>
            <a:spLocks noGrp="1"/>
          </p:cNvSpPr>
          <p:nvPr>
            <p:ph type="sldNum" sz="quarter" idx="10"/>
          </p:nvPr>
        </p:nvSpPr>
        <p:spPr/>
        <p:txBody>
          <a:bodyPr/>
          <a:lstStyle/>
          <a:p>
            <a:fld id="{5F6D714F-E2A8-4DB0-92B2-7446130A6F15}" type="slidenum">
              <a:rPr lang="en-GB" smtClean="0"/>
              <a:t>28</a:t>
            </a:fld>
            <a:endParaRPr lang="en-GB"/>
          </a:p>
        </p:txBody>
      </p:sp>
    </p:spTree>
    <p:extLst>
      <p:ext uri="{BB962C8B-B14F-4D97-AF65-F5344CB8AC3E}">
        <p14:creationId xmlns:p14="http://schemas.microsoft.com/office/powerpoint/2010/main" val="4212698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each year shown in panels</a:t>
            </a:r>
            <a:r>
              <a:rPr lang="en-US" sz="1200" kern="1200" baseline="0" dirty="0" smtClean="0">
                <a:solidFill>
                  <a:schemeClr val="tx1"/>
                </a:solidFill>
                <a:effectLst/>
                <a:latin typeface="+mn-lt"/>
                <a:ea typeface="+mn-ea"/>
                <a:cs typeface="+mn-cs"/>
              </a:rPr>
              <a:t> above a posterior prediction was made with a distribution around the mean at 1x1km resolutions. These were then grouped into categories of risk as shown in the bottom right panel. </a:t>
            </a:r>
            <a:endParaRPr lang="en-GB" dirty="0"/>
          </a:p>
        </p:txBody>
      </p:sp>
      <p:sp>
        <p:nvSpPr>
          <p:cNvPr id="4" name="Slide Number Placeholder 3"/>
          <p:cNvSpPr>
            <a:spLocks noGrp="1"/>
          </p:cNvSpPr>
          <p:nvPr>
            <p:ph type="sldNum" sz="quarter" idx="10"/>
          </p:nvPr>
        </p:nvSpPr>
        <p:spPr/>
        <p:txBody>
          <a:bodyPr/>
          <a:lstStyle/>
          <a:p>
            <a:fld id="{5F6D714F-E2A8-4DB0-92B2-7446130A6F15}" type="slidenum">
              <a:rPr lang="en-GB" smtClean="0"/>
              <a:t>29</a:t>
            </a:fld>
            <a:endParaRPr lang="en-GB"/>
          </a:p>
        </p:txBody>
      </p:sp>
    </p:spTree>
    <p:extLst>
      <p:ext uri="{BB962C8B-B14F-4D97-AF65-F5344CB8AC3E}">
        <p14:creationId xmlns:p14="http://schemas.microsoft.com/office/powerpoint/2010/main" val="3250666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assess the predictive performance of the model, the predicted prevalence of malaria in the surveyed locations was extracted and matched with the actual prevalence in surveyed data at the corresponding locations and time in a randomly sampled 10% holdout validation dataset using a sampling algorithm which de-clusters over space and time.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Four performance indices were chosen to evaluate predictive performance and model fit: root-mean-square error (RMSE), mean prediction error (MPE), mean absolute prediction error (MAPE), and the correlation coefficient between the predicted and the observed values. The RMSE is simply the square-root of the mean of the squared difference between the posterior predicted mean and observed value and it is used to measure the accuracy of the model. The MPE provides a measure of the bias of the predictor, the MAPE provides a measure of the mean accuracy of individual predictions, and the correlation coefficient provides a measure of association between the observed data and prediction sets [</a:t>
            </a:r>
            <a:r>
              <a:rPr lang="en-US" sz="1200" kern="1200" dirty="0" err="1" smtClean="0">
                <a:solidFill>
                  <a:schemeClr val="tx1"/>
                </a:solidFill>
                <a:effectLst/>
                <a:latin typeface="+mn-lt"/>
                <a:ea typeface="+mn-ea"/>
                <a:cs typeface="+mn-cs"/>
              </a:rPr>
              <a:t>Magalhaes</a:t>
            </a:r>
            <a:r>
              <a:rPr lang="en-US" sz="1200" kern="1200" dirty="0" smtClean="0">
                <a:solidFill>
                  <a:schemeClr val="tx1"/>
                </a:solidFill>
                <a:effectLst/>
                <a:latin typeface="+mn-lt"/>
                <a:ea typeface="+mn-ea"/>
                <a:cs typeface="+mn-cs"/>
              </a:rPr>
              <a:t> &amp; Clements, 2011]. The correlation between the observed and predicted data was visualized in a scatter plot with a least-squares best fitting line and histograms</a:t>
            </a:r>
            <a:r>
              <a:rPr lang="en-US" sz="1200" kern="1200" baseline="0" dirty="0" smtClean="0">
                <a:solidFill>
                  <a:schemeClr val="tx1"/>
                </a:solidFill>
                <a:effectLst/>
                <a:latin typeface="+mn-lt"/>
                <a:ea typeface="+mn-ea"/>
                <a:cs typeface="+mn-cs"/>
              </a:rPr>
              <a:t> (see above left hand image).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Overall there is a tendency for the model to over-predict very low prevalence but under predict higher prevalence. Overall the </a:t>
            </a:r>
            <a:r>
              <a:rPr lang="en-US" sz="1200" kern="1200" dirty="0" smtClean="0">
                <a:solidFill>
                  <a:schemeClr val="tx1"/>
                </a:solidFill>
                <a:effectLst/>
                <a:latin typeface="+mn-lt"/>
                <a:ea typeface="+mn-ea"/>
                <a:cs typeface="+mn-cs"/>
              </a:rPr>
              <a:t>validation statistics were the RMSE was 0.026; MPE 3.7%; MAPE 1.3% and the correlation coefficient 0.904</a:t>
            </a:r>
            <a:endParaRPr lang="en-GB" dirty="0" smtClean="0"/>
          </a:p>
          <a:p>
            <a:endParaRPr lang="en-GB" dirty="0" smtClean="0"/>
          </a:p>
          <a:p>
            <a:r>
              <a:rPr lang="en-GB" dirty="0" smtClean="0"/>
              <a:t>Despite a good overall model fit, as per the testing of observed and predicted hold-out data, the model does not perform equally well everywhere and is largely a combined result of data paucity in space or large variance in data within small geographical areas,</a:t>
            </a:r>
            <a:r>
              <a:rPr lang="en-GB" baseline="0" dirty="0" smtClean="0"/>
              <a:t> notably when prevalence declines to very low levels. </a:t>
            </a:r>
          </a:p>
          <a:p>
            <a:endParaRPr lang="en-GB" baseline="0" dirty="0" smtClean="0"/>
          </a:p>
          <a:p>
            <a:r>
              <a:rPr lang="en-GB" baseline="0" dirty="0" smtClean="0"/>
              <a:t>The Standard Deviation (SD) map shows the SD around the posterior predicted mean as a continuous variable (top right panel) and binned to show areas more clearly where, for example, SD is above 0.2. These areas are largely located in the most southerly and easterly areas of the control States. </a:t>
            </a:r>
          </a:p>
          <a:p>
            <a:endParaRPr lang="en-GB" baseline="0" dirty="0" smtClean="0"/>
          </a:p>
          <a:p>
            <a:r>
              <a:rPr lang="en-GB" b="1" baseline="0" dirty="0" smtClean="0"/>
              <a:t>Action Points</a:t>
            </a:r>
          </a:p>
          <a:p>
            <a:endParaRPr lang="en-GB" baseline="0" dirty="0" smtClean="0"/>
          </a:p>
          <a:p>
            <a:r>
              <a:rPr lang="en-GB" baseline="0" dirty="0" smtClean="0"/>
              <a:t>Although not a guarantee it would help to have more survey data in the space occupied by &gt;0.2 SD shown in the bottom right panel above during the 2016 MIS. </a:t>
            </a:r>
            <a:endParaRPr lang="en-GB" dirty="0" smtClean="0"/>
          </a:p>
          <a:p>
            <a:endParaRPr lang="en-GB" sz="1200" kern="1200" dirty="0" smtClean="0">
              <a:solidFill>
                <a:schemeClr val="tx1"/>
              </a:solidFill>
              <a:latin typeface="+mn-lt"/>
              <a:ea typeface="+mn-ea"/>
              <a:cs typeface="+mn-cs"/>
            </a:endParaRPr>
          </a:p>
          <a:p>
            <a:r>
              <a:rPr lang="en-GB" sz="1200" b="1" kern="1200" dirty="0" smtClean="0">
                <a:solidFill>
                  <a:schemeClr val="tx1"/>
                </a:solidFill>
                <a:latin typeface="+mn-lt"/>
                <a:ea typeface="+mn-ea"/>
                <a:cs typeface="+mn-cs"/>
              </a:rPr>
              <a:t>References </a:t>
            </a:r>
            <a:endParaRPr lang="en-US"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US" sz="1200" kern="1200" dirty="0" err="1" smtClean="0">
                <a:solidFill>
                  <a:schemeClr val="tx1"/>
                </a:solidFill>
                <a:effectLst/>
                <a:latin typeface="+mn-lt"/>
                <a:ea typeface="+mn-ea"/>
                <a:cs typeface="+mn-cs"/>
              </a:rPr>
              <a:t>Magalhaes</a:t>
            </a:r>
            <a:r>
              <a:rPr lang="en-US" sz="1200" kern="1200" dirty="0" smtClean="0">
                <a:solidFill>
                  <a:schemeClr val="tx1"/>
                </a:solidFill>
                <a:effectLst/>
                <a:latin typeface="+mn-lt"/>
                <a:ea typeface="+mn-ea"/>
                <a:cs typeface="+mn-cs"/>
              </a:rPr>
              <a:t> RJS</a:t>
            </a:r>
            <a:r>
              <a:rPr lang="en-US" sz="1200" kern="1200" baseline="0" dirty="0" smtClean="0">
                <a:solidFill>
                  <a:schemeClr val="tx1"/>
                </a:solidFill>
                <a:effectLst/>
                <a:latin typeface="+mn-lt"/>
                <a:ea typeface="+mn-ea"/>
                <a:cs typeface="+mn-cs"/>
              </a:rPr>
              <a:t> &amp; </a:t>
            </a:r>
            <a:r>
              <a:rPr lang="en-US" sz="1200" kern="1200" dirty="0" smtClean="0">
                <a:solidFill>
                  <a:schemeClr val="tx1"/>
                </a:solidFill>
                <a:effectLst/>
                <a:latin typeface="+mn-lt"/>
                <a:ea typeface="+mn-ea"/>
                <a:cs typeface="+mn-cs"/>
              </a:rPr>
              <a:t> Clements ACA (2011). Mapping the risk of </a:t>
            </a:r>
            <a:r>
              <a:rPr lang="en-US" sz="1200" kern="1200" dirty="0" err="1" smtClean="0">
                <a:solidFill>
                  <a:schemeClr val="tx1"/>
                </a:solidFill>
                <a:effectLst/>
                <a:latin typeface="+mn-lt"/>
                <a:ea typeface="+mn-ea"/>
                <a:cs typeface="+mn-cs"/>
              </a:rPr>
              <a:t>anaemia</a:t>
            </a:r>
            <a:r>
              <a:rPr lang="en-US" sz="1200" kern="1200" dirty="0" smtClean="0">
                <a:solidFill>
                  <a:schemeClr val="tx1"/>
                </a:solidFill>
                <a:effectLst/>
                <a:latin typeface="+mn-lt"/>
                <a:ea typeface="+mn-ea"/>
                <a:cs typeface="+mn-cs"/>
              </a:rPr>
              <a:t> in preschool-age children: The contribution of malnutrition, malaria, and </a:t>
            </a:r>
            <a:r>
              <a:rPr lang="en-US" sz="1200" kern="1200" dirty="0" err="1" smtClean="0">
                <a:solidFill>
                  <a:schemeClr val="tx1"/>
                </a:solidFill>
                <a:effectLst/>
                <a:latin typeface="+mn-lt"/>
                <a:ea typeface="+mn-ea"/>
                <a:cs typeface="+mn-cs"/>
              </a:rPr>
              <a:t>helminth</a:t>
            </a:r>
            <a:r>
              <a:rPr lang="en-US" sz="1200" kern="1200" dirty="0" smtClean="0">
                <a:solidFill>
                  <a:schemeClr val="tx1"/>
                </a:solidFill>
                <a:effectLst/>
                <a:latin typeface="+mn-lt"/>
                <a:ea typeface="+mn-ea"/>
                <a:cs typeface="+mn-cs"/>
              </a:rPr>
              <a:t> infections in West Africa. </a:t>
            </a:r>
            <a:r>
              <a:rPr lang="en-US" sz="1200" i="1" kern="1200" dirty="0" err="1" smtClean="0">
                <a:solidFill>
                  <a:schemeClr val="tx1"/>
                </a:solidFill>
                <a:effectLst/>
                <a:latin typeface="+mn-lt"/>
                <a:ea typeface="+mn-ea"/>
                <a:cs typeface="+mn-cs"/>
              </a:rPr>
              <a:t>PLoS</a:t>
            </a:r>
            <a:r>
              <a:rPr lang="en-US" sz="1200" i="1" kern="1200" dirty="0" smtClean="0">
                <a:solidFill>
                  <a:schemeClr val="tx1"/>
                </a:solidFill>
                <a:effectLst/>
                <a:latin typeface="+mn-lt"/>
                <a:ea typeface="+mn-ea"/>
                <a:cs typeface="+mn-cs"/>
              </a:rPr>
              <a:t> Medicine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8</a:t>
            </a:r>
            <a:r>
              <a:rPr lang="en-US" sz="1200" kern="1200" dirty="0" smtClean="0">
                <a:solidFill>
                  <a:schemeClr val="tx1"/>
                </a:solidFill>
                <a:effectLst/>
                <a:latin typeface="+mn-lt"/>
                <a:ea typeface="+mn-ea"/>
                <a:cs typeface="+mn-cs"/>
              </a:rPr>
              <a:t>: </a:t>
            </a:r>
            <a:r>
              <a:rPr lang="en-GB" dirty="0" smtClean="0"/>
              <a:t>e1000438</a:t>
            </a:r>
            <a:endParaRPr lang="en-US" sz="1200" kern="1200" dirty="0" smtClean="0">
              <a:solidFill>
                <a:schemeClr val="tx1"/>
              </a:solidFill>
              <a:effectLst/>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F6D714F-E2A8-4DB0-92B2-7446130A6F15}" type="slidenum">
              <a:rPr lang="en-GB" smtClean="0"/>
              <a:t>30</a:t>
            </a:fld>
            <a:endParaRPr lang="en-GB"/>
          </a:p>
        </p:txBody>
      </p:sp>
    </p:spTree>
    <p:extLst>
      <p:ext uri="{BB962C8B-B14F-4D97-AF65-F5344CB8AC3E}">
        <p14:creationId xmlns:p14="http://schemas.microsoft.com/office/powerpoint/2010/main" val="259652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 provisional risk map. It is not possible for</a:t>
            </a:r>
            <a:r>
              <a:rPr lang="en-GB" baseline="0" dirty="0" smtClean="0"/>
              <a:t> reasons described earlier to develop a map of population weighted infection risk by locality. Presently risk is shown only to the localities where we have a GIS shape file and this needs updating with revised shape files. Because we cannot make a population weighted mean per locality, a simplified approach has been used to attribute localities to “majority area” </a:t>
            </a:r>
            <a:r>
              <a:rPr lang="en-GB" baseline="0" dirty="0" err="1" smtClean="0"/>
              <a:t>endemicity</a:t>
            </a:r>
            <a:r>
              <a:rPr lang="en-GB" baseline="0" dirty="0" smtClean="0"/>
              <a:t> class. </a:t>
            </a:r>
          </a:p>
          <a:p>
            <a:endParaRPr lang="en-GB" baseline="0" dirty="0" smtClean="0"/>
          </a:p>
          <a:p>
            <a:r>
              <a:rPr lang="en-GB" b="1" baseline="0" dirty="0" smtClean="0"/>
              <a:t>Malaria Free</a:t>
            </a:r>
            <a:r>
              <a:rPr lang="en-GB" baseline="0" dirty="0" smtClean="0"/>
              <a:t>: Here the assumption is that the margins of likely transmission extend up to Port Sudan in the East and are constrained by arid deserts either side of the Nile down to the 18</a:t>
            </a:r>
            <a:r>
              <a:rPr lang="en-GB" baseline="30000" dirty="0" smtClean="0"/>
              <a:t>th</a:t>
            </a:r>
            <a:r>
              <a:rPr lang="en-GB" baseline="0" dirty="0" smtClean="0"/>
              <a:t> Parallel where topography gives way to arid conditions from hyper-aridity. </a:t>
            </a:r>
          </a:p>
          <a:p>
            <a:endParaRPr lang="en-GB" baseline="0" dirty="0" smtClean="0"/>
          </a:p>
          <a:p>
            <a:r>
              <a:rPr lang="en-GB" b="1" baseline="0" dirty="0" smtClean="0"/>
              <a:t>Maintenance</a:t>
            </a:r>
            <a:r>
              <a:rPr lang="en-GB" baseline="0" dirty="0" smtClean="0"/>
              <a:t>: With confirmation, it seems reasonable to assume that there has been at least 5 years without any local transmission from the border with Egypt to </a:t>
            </a:r>
            <a:r>
              <a:rPr lang="en-GB" baseline="0" dirty="0" err="1" smtClean="0"/>
              <a:t>xxxxx</a:t>
            </a:r>
            <a:r>
              <a:rPr lang="en-GB" baseline="0" dirty="0" smtClean="0"/>
              <a:t> (the actual lower extent needs confirmation). The </a:t>
            </a:r>
            <a:r>
              <a:rPr lang="en-GB" baseline="0" dirty="0" err="1" smtClean="0"/>
              <a:t>Gambiae</a:t>
            </a:r>
            <a:r>
              <a:rPr lang="en-GB" baseline="0" dirty="0" smtClean="0"/>
              <a:t> Project therefore has maintained this area in a Maintenance Free status (Dark Green)</a:t>
            </a:r>
          </a:p>
          <a:p>
            <a:endParaRPr lang="en-GB" baseline="0" dirty="0" smtClean="0"/>
          </a:p>
          <a:p>
            <a:r>
              <a:rPr lang="en-GB" b="1" baseline="0" dirty="0" smtClean="0"/>
              <a:t>Elimination/Attack</a:t>
            </a:r>
            <a:r>
              <a:rPr lang="en-GB" baseline="0" dirty="0" smtClean="0"/>
              <a:t>: During the previous national malaria strategic plan, four States were identified as being prepared for elimination – Red Sea, River Nile, Northern and Khartoum. These areas are of exceptionally low, focal transmission (Green Areas). A strategic decision to increase investment in elimination in these Sates as part of the next NMS, means that these ecologically unique States should be defined separately. Here parasite prevalence is not a useful metric to define malaria risk. These States must migrate to much enhanced disease surveillance and the future of malaria elimination will depend on combinations of active and passive case detection linked to targeted vector control, </a:t>
            </a:r>
            <a:r>
              <a:rPr lang="en-GB" baseline="0" dirty="0" err="1" smtClean="0"/>
              <a:t>larviciding</a:t>
            </a:r>
            <a:r>
              <a:rPr lang="en-GB" baseline="0" dirty="0" smtClean="0"/>
              <a:t> and out-break/hotspot management. </a:t>
            </a:r>
          </a:p>
          <a:p>
            <a:endParaRPr lang="en-GB" baseline="0" dirty="0" smtClean="0"/>
          </a:p>
          <a:p>
            <a:r>
              <a:rPr lang="en-GB" b="1" baseline="0" dirty="0" smtClean="0"/>
              <a:t>Low endemic areas</a:t>
            </a:r>
            <a:r>
              <a:rPr lang="en-GB" baseline="0" dirty="0" smtClean="0"/>
              <a:t>: The continuous posterior predicted risk maps shown in slide 28 are the best that can be done with the data available. Models are not perfect, notably when many samples are zero infection prevalence, and over small distances a few positive samples are recorded. Data have never been sampled to provide precision at locality levels. Other modelling approaches attempted (Small Area Estimation, </a:t>
            </a:r>
            <a:r>
              <a:rPr lang="en-GB" baseline="0" dirty="0" err="1" smtClean="0"/>
              <a:t>Exceedence</a:t>
            </a:r>
            <a:r>
              <a:rPr lang="en-GB" baseline="0" dirty="0" smtClean="0"/>
              <a:t> Probability </a:t>
            </a:r>
            <a:r>
              <a:rPr lang="en-GB" baseline="0" dirty="0" err="1" smtClean="0"/>
              <a:t>etc</a:t>
            </a:r>
            <a:r>
              <a:rPr lang="en-GB" baseline="0" dirty="0" smtClean="0"/>
              <a:t>) all share similar problems of the input data not being perfect. Nevertheless, the map in slide 28 is the best approximation  of malaria risk in 2012. Here we have simply attributed localities to the very low risk class (</a:t>
            </a:r>
            <a:r>
              <a:rPr lang="en-GB" b="0" i="1" baseline="0" dirty="0" smtClean="0"/>
              <a:t>Pf</a:t>
            </a:r>
            <a:r>
              <a:rPr lang="en-GB" baseline="0" dirty="0" smtClean="0"/>
              <a:t>PR</a:t>
            </a:r>
            <a:r>
              <a:rPr lang="en-GB" baseline="-25000" dirty="0" smtClean="0"/>
              <a:t>2-10</a:t>
            </a:r>
            <a:r>
              <a:rPr lang="en-GB" baseline="0" dirty="0" smtClean="0"/>
              <a:t> &lt;1%) to identify where LLIN might be selectively distributed to areas of epidemic outbreaks or known focal transmission areas. These areas, as might be expected are largely located in between the malaria free/elimination localities and the more southerly higher </a:t>
            </a:r>
            <a:r>
              <a:rPr lang="en-GB" baseline="0" dirty="0" err="1" smtClean="0"/>
              <a:t>endemicty</a:t>
            </a:r>
            <a:r>
              <a:rPr lang="en-GB" baseline="0" dirty="0" smtClean="0"/>
              <a:t> classes. </a:t>
            </a:r>
          </a:p>
          <a:p>
            <a:endParaRPr lang="en-GB" baseline="0" dirty="0" smtClean="0"/>
          </a:p>
          <a:p>
            <a:r>
              <a:rPr lang="en-GB" b="1" baseline="0" dirty="0" smtClean="0"/>
              <a:t>Intermediary endemic areas</a:t>
            </a:r>
            <a:r>
              <a:rPr lang="en-GB" baseline="0" dirty="0" smtClean="0"/>
              <a:t>: It is tempting to call out small “hotspots” or areas along borders that are “high” risk (Slide 28), however it should be noted that these small nuggets of apparent high risk are likely a result of very small variance in input data over short distances, i.e. one or two unusually high survey points, or as is the case along the borders not because of any data driving the model but only covariates. As such it is a more conservative and reasoned to assume that all localities where risks are above 1% are best classified as above 1% and likely below 5%. Across this entire space one would promote sustained, universal LLIN coverage as part of an integrated vector control strategy. Other criteria for selecting alternate approaches to vector control are shown in the next slide. </a:t>
            </a:r>
          </a:p>
          <a:p>
            <a:endParaRPr lang="en-GB" baseline="0" dirty="0" smtClean="0"/>
          </a:p>
          <a:p>
            <a:r>
              <a:rPr lang="en-GB" b="1" baseline="0" dirty="0" smtClean="0"/>
              <a:t>Comments</a:t>
            </a:r>
            <a:r>
              <a:rPr lang="en-GB" baseline="0" dirty="0" smtClean="0"/>
              <a:t>: A useful monitoring metric in the 14 control states would be parasite prevalence, however alternatives to the current MIS strategy to sample infection prevalence is required. The 2016 MIS will not generate adequate information to provide precision at the locality level, simpler, cheaper and more rapid approaches to power sampling to locality levels are required. By 2020, with considerably more data it should be possible to re-map risk in the 14 control states and examine how many localities have migrated from &gt;= 1% (dark pink) to &lt;1% (light pink). In should be emphasised that there needs to be a transition, with time, to using more routine data on fever test positivity rates (TPR) at health facilities and mapped according to location. </a:t>
            </a:r>
            <a:r>
              <a:rPr lang="en-GB" baseline="0" smtClean="0"/>
              <a:t>This is </a:t>
            </a:r>
            <a:r>
              <a:rPr lang="en-GB" baseline="0" dirty="0" smtClean="0"/>
              <a:t>not possible at present for a number of reasons discussed above, notably there is no geo-coded master health facility database, no DHIS2 system of digital data and no quality assured checking of malaria data from routine systems. One major ambition of the next strategic plan must be to strengthen the main pillar of surveillance &amp; TTT as an intervention and M&amp;E package. Finally, within the four elimination states, the central theme will be surveillance and across the spaces shown above enhanced facility mapping, data assembly and data quality audits are urgently required.   </a:t>
            </a:r>
          </a:p>
          <a:p>
            <a:endParaRPr lang="en-GB" baseline="0" dirty="0" smtClean="0"/>
          </a:p>
          <a:p>
            <a:endParaRPr lang="en-GB" dirty="0" smtClean="0"/>
          </a:p>
        </p:txBody>
      </p:sp>
      <p:sp>
        <p:nvSpPr>
          <p:cNvPr id="4" name="Slide Number Placeholder 3"/>
          <p:cNvSpPr>
            <a:spLocks noGrp="1"/>
          </p:cNvSpPr>
          <p:nvPr>
            <p:ph type="sldNum" sz="quarter" idx="10"/>
          </p:nvPr>
        </p:nvSpPr>
        <p:spPr/>
        <p:txBody>
          <a:bodyPr/>
          <a:lstStyle/>
          <a:p>
            <a:fld id="{5F6D714F-E2A8-4DB0-92B2-7446130A6F15}" type="slidenum">
              <a:rPr lang="en-GB" smtClean="0"/>
              <a:t>31</a:t>
            </a:fld>
            <a:endParaRPr lang="en-GB"/>
          </a:p>
        </p:txBody>
      </p:sp>
    </p:spTree>
    <p:extLst>
      <p:ext uri="{BB962C8B-B14F-4D97-AF65-F5344CB8AC3E}">
        <p14:creationId xmlns:p14="http://schemas.microsoft.com/office/powerpoint/2010/main" val="1577258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version shows the other population and agricultural attributes used for over a decade in planning malaria control in Sudan. The</a:t>
            </a:r>
            <a:r>
              <a:rPr lang="en-GB" baseline="0" dirty="0" smtClean="0"/>
              <a:t> map is restricted in its presentation to dominant locations, for example only xx urban extents where populations are in excess of 100,000 (where urban malaria control might be started under special initiatives), major refugee settlements (rather than the multitude of smaller IDP camps) where partner collaboration is required for control of malaria in thee marginalized communities with regular risks of imported infections, and irrigation areas (digitized from satellite images) in the control states where combinations of LLIN universal coverage and IRS are likely to be applied.  </a:t>
            </a:r>
            <a:endParaRPr lang="en-GB" dirty="0"/>
          </a:p>
        </p:txBody>
      </p:sp>
      <p:sp>
        <p:nvSpPr>
          <p:cNvPr id="4" name="Slide Number Placeholder 3"/>
          <p:cNvSpPr>
            <a:spLocks noGrp="1"/>
          </p:cNvSpPr>
          <p:nvPr>
            <p:ph type="sldNum" sz="quarter" idx="10"/>
          </p:nvPr>
        </p:nvSpPr>
        <p:spPr/>
        <p:txBody>
          <a:bodyPr/>
          <a:lstStyle/>
          <a:p>
            <a:fld id="{5F6D714F-E2A8-4DB0-92B2-7446130A6F15}" type="slidenum">
              <a:rPr lang="en-GB" smtClean="0"/>
              <a:t>32</a:t>
            </a:fld>
            <a:endParaRPr lang="en-GB"/>
          </a:p>
        </p:txBody>
      </p:sp>
    </p:spTree>
    <p:extLst>
      <p:ext uri="{BB962C8B-B14F-4D97-AF65-F5344CB8AC3E}">
        <p14:creationId xmlns:p14="http://schemas.microsoft.com/office/powerpoint/2010/main" val="138297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Context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smtClean="0">
                <a:solidFill>
                  <a:schemeClr val="tx1"/>
                </a:solidFill>
                <a:latin typeface="+mn-lt"/>
                <a:ea typeface="+mn-ea"/>
                <a:cs typeface="+mn-cs"/>
              </a:rPr>
              <a:t>Sudan operates a decentralized health system. The Federal Ministry of Health (</a:t>
            </a:r>
            <a:r>
              <a:rPr lang="en-GB" sz="1200" b="0" i="0" u="none" strike="noStrike" kern="1200" baseline="0" dirty="0" err="1" smtClean="0">
                <a:solidFill>
                  <a:schemeClr val="tx1"/>
                </a:solidFill>
                <a:latin typeface="+mn-lt"/>
                <a:ea typeface="+mn-ea"/>
                <a:cs typeface="+mn-cs"/>
              </a:rPr>
              <a:t>FMoH</a:t>
            </a:r>
            <a:r>
              <a:rPr lang="en-GB" sz="1200" b="0" i="0" u="none" strike="noStrike" kern="1200" baseline="0" dirty="0" smtClean="0">
                <a:solidFill>
                  <a:schemeClr val="tx1"/>
                </a:solidFill>
                <a:latin typeface="+mn-lt"/>
                <a:ea typeface="+mn-ea"/>
                <a:cs typeface="+mn-cs"/>
              </a:rPr>
              <a:t>) and the 18 States Ministries of Health (</a:t>
            </a:r>
            <a:r>
              <a:rPr lang="en-GB" sz="1200" b="0" i="0" u="none" strike="noStrike" kern="1200" baseline="0" dirty="0" err="1" smtClean="0">
                <a:solidFill>
                  <a:schemeClr val="tx1"/>
                </a:solidFill>
                <a:latin typeface="+mn-lt"/>
                <a:ea typeface="+mn-ea"/>
                <a:cs typeface="+mn-cs"/>
              </a:rPr>
              <a:t>SMoH</a:t>
            </a:r>
            <a:r>
              <a:rPr lang="en-GB" sz="1200" b="0" i="0" u="none" strike="noStrike" kern="1200" baseline="0" dirty="0" smtClean="0">
                <a:solidFill>
                  <a:schemeClr val="tx1"/>
                </a:solidFill>
                <a:latin typeface="+mn-lt"/>
                <a:ea typeface="+mn-ea"/>
                <a:cs typeface="+mn-cs"/>
              </a:rPr>
              <a:t>) are jointly mandated to ensure the health of the Sudanese population. The </a:t>
            </a:r>
            <a:r>
              <a:rPr lang="en-GB" sz="1200" b="0" i="0" u="none" strike="noStrike" kern="1200" baseline="0" dirty="0" err="1" smtClean="0">
                <a:solidFill>
                  <a:schemeClr val="tx1"/>
                </a:solidFill>
                <a:latin typeface="+mn-lt"/>
                <a:ea typeface="+mn-ea"/>
                <a:cs typeface="+mn-cs"/>
              </a:rPr>
              <a:t>FMoH</a:t>
            </a:r>
            <a:r>
              <a:rPr lang="en-GB" sz="1200" b="0" i="0" u="none" strike="noStrike" kern="1200" baseline="0" dirty="0" smtClean="0">
                <a:solidFill>
                  <a:schemeClr val="tx1"/>
                </a:solidFill>
                <a:latin typeface="+mn-lt"/>
                <a:ea typeface="+mn-ea"/>
                <a:cs typeface="+mn-cs"/>
              </a:rPr>
              <a:t> is responsible for setting of national policies and legislations, </a:t>
            </a:r>
            <a:r>
              <a:rPr lang="en-GB" sz="1200" b="0" i="0" u="none" strike="noStrike" kern="1200" baseline="0" dirty="0" err="1" smtClean="0">
                <a:solidFill>
                  <a:schemeClr val="tx1"/>
                </a:solidFill>
                <a:latin typeface="+mn-lt"/>
                <a:ea typeface="+mn-ea"/>
                <a:cs typeface="+mn-cs"/>
              </a:rPr>
              <a:t>intersectoral</a:t>
            </a:r>
            <a:r>
              <a:rPr lang="en-GB" sz="1200" b="0" i="0" u="none" strike="noStrike" kern="1200" baseline="0" dirty="0" smtClean="0">
                <a:solidFill>
                  <a:schemeClr val="tx1"/>
                </a:solidFill>
                <a:latin typeface="+mn-lt"/>
                <a:ea typeface="+mn-ea"/>
                <a:cs typeface="+mn-cs"/>
              </a:rPr>
              <a:t> collaboration, overall supervision and evaluation of the health system, international relations, management of skilled cadres, and quarantine and control of epidemics that are beyond the capacity of state or those of nationwide threat. In each state, the </a:t>
            </a:r>
            <a:r>
              <a:rPr lang="en-GB" sz="1200" b="0" i="0" u="none" strike="noStrike" kern="1200" baseline="0" dirty="0" err="1" smtClean="0">
                <a:solidFill>
                  <a:schemeClr val="tx1"/>
                </a:solidFill>
                <a:latin typeface="+mn-lt"/>
                <a:ea typeface="+mn-ea"/>
                <a:cs typeface="+mn-cs"/>
              </a:rPr>
              <a:t>SMoH</a:t>
            </a:r>
            <a:r>
              <a:rPr lang="en-GB" sz="1200" b="0" i="0" u="none" strike="noStrike" kern="1200" baseline="0" dirty="0" smtClean="0">
                <a:solidFill>
                  <a:schemeClr val="tx1"/>
                </a:solidFill>
                <a:latin typeface="+mn-lt"/>
                <a:ea typeface="+mn-ea"/>
                <a:cs typeface="+mn-cs"/>
              </a:rPr>
              <a:t> is responsible for administration and financing of the health system and management of hospitals. Within each State, there are a number of localities that are responsible for the management of family health centres and family health units. Local councils are also responsible for water and sanitation services. In addition to Ministry of Health structure, some health facilities are managed by the private sector and other ministries and agencies of government such as the Ministries of Higher Education, Interior, Defence, and the National Health Insurance Fund. </a:t>
            </a:r>
            <a:r>
              <a:rPr lang="en-US" sz="1200" kern="1200" dirty="0" smtClean="0">
                <a:solidFill>
                  <a:schemeClr val="tx1"/>
                </a:solidFill>
                <a:effectLst/>
                <a:latin typeface="+mn-lt"/>
                <a:ea typeface="+mn-ea"/>
                <a:cs typeface="+mn-cs"/>
              </a:rPr>
              <a:t>The private sector, which is growing at a rapid pace, is concentrated in major cities and focuses on curative care [WHO, 2014].</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State Level</a:t>
            </a:r>
            <a:r>
              <a:rPr lang="en-US" sz="1200" kern="1200" baseline="0" dirty="0" smtClean="0">
                <a:solidFill>
                  <a:schemeClr val="tx1"/>
                </a:solidFill>
                <a:effectLst/>
                <a:latin typeface="+mn-lt"/>
                <a:ea typeface="+mn-ea"/>
                <a:cs typeface="+mn-cs"/>
              </a:rPr>
              <a:t> Malaria Control </a:t>
            </a:r>
            <a:r>
              <a:rPr lang="en-US" sz="1200" kern="1200" baseline="0" dirty="0" err="1" smtClean="0">
                <a:solidFill>
                  <a:schemeClr val="tx1"/>
                </a:solidFill>
                <a:effectLst/>
                <a:latin typeface="+mn-lt"/>
                <a:ea typeface="+mn-ea"/>
                <a:cs typeface="+mn-cs"/>
              </a:rPr>
              <a:t>Programmes</a:t>
            </a:r>
            <a:r>
              <a:rPr lang="en-US" sz="1200" kern="1200" baseline="0" dirty="0" smtClean="0">
                <a:solidFill>
                  <a:schemeClr val="tx1"/>
                </a:solidFill>
                <a:effectLst/>
                <a:latin typeface="+mn-lt"/>
                <a:ea typeface="+mn-ea"/>
                <a:cs typeface="+mn-cs"/>
              </a:rPr>
              <a:t> operationalize control down to Locality where there should, in theory, be a Locality Malaria Control Department and/or Malaria Focal Person [NMCP, </a:t>
            </a:r>
            <a:r>
              <a:rPr lang="en-US" sz="1200" kern="1200" baseline="0" dirty="0" err="1" smtClean="0">
                <a:solidFill>
                  <a:schemeClr val="tx1"/>
                </a:solidFill>
                <a:effectLst/>
                <a:latin typeface="+mn-lt"/>
                <a:ea typeface="+mn-ea"/>
                <a:cs typeface="+mn-cs"/>
              </a:rPr>
              <a:t>FMoH</a:t>
            </a:r>
            <a:r>
              <a:rPr lang="en-US" sz="1200" kern="1200" baseline="0" dirty="0" smtClean="0">
                <a:solidFill>
                  <a:schemeClr val="tx1"/>
                </a:solidFill>
                <a:effectLst/>
                <a:latin typeface="+mn-lt"/>
                <a:ea typeface="+mn-ea"/>
                <a:cs typeface="+mn-cs"/>
              </a:rPr>
              <a:t> 2013].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Localities</a:t>
            </a:r>
            <a:r>
              <a:rPr lang="en-US" sz="1200" kern="1200" baseline="0" dirty="0" smtClean="0">
                <a:solidFill>
                  <a:schemeClr val="tx1"/>
                </a:solidFill>
                <a:effectLst/>
                <a:latin typeface="+mn-lt"/>
                <a:ea typeface="+mn-ea"/>
                <a:cs typeface="+mn-cs"/>
              </a:rPr>
              <a:t> shown in next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Data sources and cleaning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a:t>
            </a:r>
            <a:r>
              <a:rPr lang="en-US" sz="1200" kern="1200" dirty="0" err="1" smtClean="0">
                <a:solidFill>
                  <a:schemeClr val="tx1"/>
                </a:solidFill>
                <a:effectLst/>
                <a:latin typeface="+mn-lt"/>
                <a:ea typeface="+mn-ea"/>
                <a:cs typeface="+mn-cs"/>
              </a:rPr>
              <a:t>shapefile</a:t>
            </a:r>
            <a:r>
              <a:rPr lang="en-US" sz="1200" kern="1200" dirty="0" smtClean="0">
                <a:solidFill>
                  <a:schemeClr val="tx1"/>
                </a:solidFill>
                <a:effectLst/>
                <a:latin typeface="+mn-lt"/>
                <a:ea typeface="+mn-ea"/>
                <a:cs typeface="+mn-cs"/>
              </a:rPr>
              <a:t> of Sudan administrative levels was provided by Dr. Aliaa Ali M. Bilal, WHO malaria coordinator for Sudan (bilala@sud.emro.who.int) to Dr Hoda Youssef Atta (attah@who.int), WHO regional Director for Malaria, Cairo, with permission from The Republic of Sudan’s General Directorate of Planning and International Health (Letter dated 11</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June 2015). The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shapefile’s</a:t>
            </a:r>
            <a:r>
              <a:rPr lang="en-US" sz="1200" kern="1200" baseline="0" dirty="0" smtClean="0">
                <a:solidFill>
                  <a:schemeClr val="tx1"/>
                </a:solidFill>
                <a:effectLst/>
                <a:latin typeface="+mn-lt"/>
                <a:ea typeface="+mn-ea"/>
                <a:cs typeface="+mn-cs"/>
              </a:rPr>
              <a:t> metadata reports that State and locality boundaries were as per Presidential Decree in July 2013. This official boundary file was based on the </a:t>
            </a:r>
            <a:r>
              <a:rPr lang="en-US" sz="1200" kern="1200" dirty="0" smtClean="0">
                <a:solidFill>
                  <a:schemeClr val="tx1"/>
                </a:solidFill>
                <a:effectLst/>
                <a:latin typeface="+mn-lt"/>
                <a:ea typeface="+mn-ea"/>
                <a:cs typeface="+mn-cs"/>
              </a:rPr>
              <a:t>Census 2009,</a:t>
            </a:r>
            <a:r>
              <a:rPr lang="en-US" sz="1200" kern="1200" baseline="0" dirty="0" smtClean="0">
                <a:solidFill>
                  <a:schemeClr val="tx1"/>
                </a:solidFill>
                <a:effectLst/>
                <a:latin typeface="+mn-lt"/>
                <a:ea typeface="+mn-ea"/>
                <a:cs typeface="+mn-cs"/>
              </a:rPr>
              <a:t> State Government consultations in </a:t>
            </a:r>
            <a:r>
              <a:rPr lang="en-US" sz="1200" kern="1200" dirty="0" smtClean="0">
                <a:solidFill>
                  <a:schemeClr val="tx1"/>
                </a:solidFill>
                <a:effectLst/>
                <a:latin typeface="+mn-lt"/>
                <a:ea typeface="+mn-ea"/>
                <a:cs typeface="+mn-cs"/>
              </a:rPr>
              <a:t>Eastern Sudan in 2009, 2010 &amp; 2011 and Bureau of Local Government</a:t>
            </a:r>
            <a:r>
              <a:rPr lang="en-US" sz="1200" kern="1200" baseline="0" dirty="0" smtClean="0">
                <a:solidFill>
                  <a:schemeClr val="tx1"/>
                </a:solidFill>
                <a:effectLst/>
                <a:latin typeface="+mn-lt"/>
                <a:ea typeface="+mn-ea"/>
                <a:cs typeface="+mn-cs"/>
              </a:rPr>
              <a:t> consultations in Darfur. This also represents a federal decision on </a:t>
            </a:r>
            <a:r>
              <a:rPr lang="en-US" sz="1200" kern="1200" dirty="0" smtClean="0">
                <a:solidFill>
                  <a:schemeClr val="tx1"/>
                </a:solidFill>
                <a:effectLst/>
                <a:latin typeface="+mn-lt"/>
                <a:ea typeface="+mn-ea"/>
                <a:cs typeface="+mn-cs"/>
              </a:rPr>
              <a:t>boundaries in Darfur (boundary between West-Central and South-East states) and </a:t>
            </a:r>
            <a:r>
              <a:rPr lang="en-US" sz="1200" kern="1200" dirty="0" err="1" smtClean="0">
                <a:solidFill>
                  <a:schemeClr val="tx1"/>
                </a:solidFill>
                <a:effectLst/>
                <a:latin typeface="+mn-lt"/>
                <a:ea typeface="+mn-ea"/>
                <a:cs typeface="+mn-cs"/>
              </a:rPr>
              <a:t>Kordofan</a:t>
            </a:r>
            <a:r>
              <a:rPr lang="en-US" sz="1200" kern="1200" dirty="0" smtClean="0">
                <a:solidFill>
                  <a:schemeClr val="tx1"/>
                </a:solidFill>
                <a:effectLst/>
                <a:latin typeface="+mn-lt"/>
                <a:ea typeface="+mn-ea"/>
                <a:cs typeface="+mn-cs"/>
              </a:rPr>
              <a:t> (boundary between West-South and West-North).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a:t>
            </a:r>
            <a:r>
              <a:rPr lang="en-US" sz="1200" kern="1200" baseline="0" dirty="0" err="1" smtClean="0">
                <a:solidFill>
                  <a:schemeClr val="tx1"/>
                </a:solidFill>
                <a:effectLst/>
                <a:latin typeface="+mn-lt"/>
                <a:ea typeface="+mn-ea"/>
                <a:cs typeface="+mn-cs"/>
              </a:rPr>
              <a:t>Shapefile</a:t>
            </a:r>
            <a:r>
              <a:rPr lang="en-US" sz="1200" kern="1200" baseline="0" dirty="0" smtClean="0">
                <a:solidFill>
                  <a:schemeClr val="tx1"/>
                </a:solidFill>
                <a:effectLst/>
                <a:latin typeface="+mn-lt"/>
                <a:ea typeface="+mn-ea"/>
                <a:cs typeface="+mn-cs"/>
              </a:rPr>
              <a:t> contained </a:t>
            </a:r>
            <a:r>
              <a:rPr lang="en-US" sz="1200" kern="1200" dirty="0" smtClean="0">
                <a:solidFill>
                  <a:schemeClr val="tx1"/>
                </a:solidFill>
                <a:effectLst/>
                <a:latin typeface="+mn-lt"/>
                <a:ea typeface="+mn-ea"/>
                <a:cs typeface="+mn-cs"/>
              </a:rPr>
              <a:t>delineation of 18 administrative states and 172 localities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Sliver polygons were found in both the states and the localities boundaries after performing quality checks on the data. The sliver polygons were eliminated for states boundaries first, then for the localities boundaries by doing away with multiple boundaries and maintaining just one boundary between two polygons. State boundaries were given preference as they appear more authoritative than the localities boundaries. In total, 190 sliver polygons were detected in the State boundaries and 975 sliver polygons in the localities boundaries, which were removed to provide a final cleaned administrative level boundaries shown above. A final </a:t>
            </a:r>
            <a:r>
              <a:rPr lang="en-US" sz="1200" kern="1200" dirty="0" err="1" smtClean="0">
                <a:solidFill>
                  <a:schemeClr val="tx1"/>
                </a:solidFill>
                <a:effectLst/>
                <a:latin typeface="+mn-lt"/>
                <a:ea typeface="+mn-ea"/>
                <a:cs typeface="+mn-cs"/>
              </a:rPr>
              <a:t>shapefile</a:t>
            </a:r>
            <a:r>
              <a:rPr lang="en-US" sz="1200" kern="1200" dirty="0" smtClean="0">
                <a:solidFill>
                  <a:schemeClr val="tx1"/>
                </a:solidFill>
                <a:effectLst/>
                <a:latin typeface="+mn-lt"/>
                <a:ea typeface="+mn-ea"/>
                <a:cs typeface="+mn-cs"/>
              </a:rPr>
              <a:t> is provided with this report</a:t>
            </a:r>
          </a:p>
          <a:p>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Sliver polygons are polygons that result when two lines are digitized twice along the same boundary and don't exactly coincide (digitizing inaccuracies), that is same line being captured separately on two different occasions [ESRI, 2014].</a:t>
            </a:r>
          </a:p>
          <a:p>
            <a:endParaRPr lang="en-U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Data update</a:t>
            </a:r>
            <a:r>
              <a:rPr lang="en-US" sz="1200" kern="1200" dirty="0" smtClean="0">
                <a:solidFill>
                  <a:schemeClr val="tx1"/>
                </a:solidFill>
                <a:effectLst/>
                <a:latin typeface="+mn-lt"/>
                <a:ea typeface="+mn-ea"/>
                <a:cs typeface="+mn-cs"/>
              </a:rPr>
              <a:t>: A new </a:t>
            </a:r>
            <a:r>
              <a:rPr lang="en-US" sz="1200" kern="1200" dirty="0" err="1" smtClean="0">
                <a:solidFill>
                  <a:schemeClr val="tx1"/>
                </a:solidFill>
                <a:effectLst/>
                <a:latin typeface="+mn-lt"/>
                <a:ea typeface="+mn-ea"/>
                <a:cs typeface="+mn-cs"/>
              </a:rPr>
              <a:t>shapefile</a:t>
            </a:r>
            <a:r>
              <a:rPr lang="en-US" sz="1200" kern="1200" dirty="0" smtClean="0">
                <a:solidFill>
                  <a:schemeClr val="tx1"/>
                </a:solidFill>
                <a:effectLst/>
                <a:latin typeface="+mn-lt"/>
                <a:ea typeface="+mn-ea"/>
                <a:cs typeface="+mn-cs"/>
              </a:rPr>
              <a:t> assembled in Sudan and containing 189 localities in 18 states was </a:t>
            </a:r>
            <a:r>
              <a:rPr lang="en-US" sz="1200" kern="1200" baseline="0" dirty="0" smtClean="0">
                <a:solidFill>
                  <a:schemeClr val="tx1"/>
                </a:solidFill>
                <a:effectLst/>
                <a:latin typeface="+mn-lt"/>
                <a:ea typeface="+mn-ea"/>
                <a:cs typeface="+mn-cs"/>
              </a:rPr>
              <a:t>provided by Ghasem Zamani of WHO (zamanig@who.int) on 10/11/16 from in-country partners who assisted in developing the revised </a:t>
            </a:r>
            <a:r>
              <a:rPr lang="en-US" sz="1200" kern="1200" baseline="0" dirty="0" err="1" smtClean="0">
                <a:solidFill>
                  <a:schemeClr val="tx1"/>
                </a:solidFill>
                <a:effectLst/>
                <a:latin typeface="+mn-lt"/>
                <a:ea typeface="+mn-ea"/>
                <a:cs typeface="+mn-cs"/>
              </a:rPr>
              <a:t>shapefile</a:t>
            </a:r>
            <a:r>
              <a:rPr lang="en-US" sz="1200" kern="1200" baseline="0" dirty="0" smtClean="0">
                <a:solidFill>
                  <a:schemeClr val="tx1"/>
                </a:solidFill>
                <a:effectLst/>
                <a:latin typeface="+mn-lt"/>
                <a:ea typeface="+mn-ea"/>
                <a:cs typeface="+mn-cs"/>
              </a:rPr>
              <a:t> from documented evidence of boundary changes </a:t>
            </a:r>
            <a:r>
              <a:rPr lang="en-US" sz="1200" kern="1200" baseline="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Mujahid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Abdin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Abd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Alla</a:t>
            </a:r>
            <a:r>
              <a:rPr lang="en-US" sz="1200" kern="1200" dirty="0" smtClean="0">
                <a:solidFill>
                  <a:schemeClr val="tx1"/>
                </a:solidFill>
                <a:effectLst/>
                <a:latin typeface="+mn-lt"/>
                <a:ea typeface="+mn-ea"/>
                <a:cs typeface="+mn-cs"/>
              </a:rPr>
              <a:t> Ibrahim, Khalid </a:t>
            </a:r>
            <a:r>
              <a:rPr lang="en-US" sz="1200" kern="1200" dirty="0" err="1" smtClean="0">
                <a:solidFill>
                  <a:schemeClr val="tx1"/>
                </a:solidFill>
                <a:effectLst/>
                <a:latin typeface="+mn-lt"/>
                <a:ea typeface="+mn-ea"/>
                <a:cs typeface="+mn-cs"/>
              </a:rPr>
              <a:t>Elmerdi</a:t>
            </a:r>
            <a:r>
              <a:rPr lang="en-US" sz="1200" kern="1200" baseline="0" dirty="0" smtClean="0">
                <a:solidFill>
                  <a:schemeClr val="tx1"/>
                </a:solidFill>
                <a:effectLst/>
                <a:latin typeface="+mn-lt"/>
                <a:ea typeface="+mn-ea"/>
                <a:cs typeface="+mn-cs"/>
              </a:rPr>
              <a:t> and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Asma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Tohami</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These were carefully compared and matched to the previous </a:t>
            </a:r>
            <a:r>
              <a:rPr lang="en-US" sz="1200" kern="1200" baseline="0" dirty="0" err="1" smtClean="0">
                <a:solidFill>
                  <a:schemeClr val="tx1"/>
                </a:solidFill>
                <a:effectLst/>
                <a:latin typeface="+mn-lt"/>
                <a:ea typeface="+mn-ea"/>
                <a:cs typeface="+mn-cs"/>
              </a:rPr>
              <a:t>shapefile</a:t>
            </a:r>
            <a:r>
              <a:rPr lang="en-US" sz="1200" kern="1200" baseline="0" dirty="0" smtClean="0">
                <a:solidFill>
                  <a:schemeClr val="tx1"/>
                </a:solidFill>
                <a:effectLst/>
                <a:latin typeface="+mn-lt"/>
                <a:ea typeface="+mn-ea"/>
                <a:cs typeface="+mn-cs"/>
              </a:rPr>
              <a:t> described above and boundary differences noted especially in West and South </a:t>
            </a:r>
            <a:r>
              <a:rPr lang="en-US" sz="1200" kern="1200" baseline="0" dirty="0" err="1" smtClean="0">
                <a:solidFill>
                  <a:schemeClr val="tx1"/>
                </a:solidFill>
                <a:effectLst/>
                <a:latin typeface="+mn-lt"/>
                <a:ea typeface="+mn-ea"/>
                <a:cs typeface="+mn-cs"/>
              </a:rPr>
              <a:t>Kordofan</a:t>
            </a:r>
            <a:r>
              <a:rPr lang="en-US" sz="1200" kern="1200" baseline="0" dirty="0" smtClean="0">
                <a:solidFill>
                  <a:schemeClr val="tx1"/>
                </a:solidFill>
                <a:effectLst/>
                <a:latin typeface="+mn-lt"/>
                <a:ea typeface="+mn-ea"/>
                <a:cs typeface="+mn-cs"/>
              </a:rPr>
              <a:t> states. The boundaries were aligned to the new </a:t>
            </a:r>
            <a:r>
              <a:rPr lang="en-US" sz="1200" kern="1200" baseline="0" dirty="0" err="1" smtClean="0">
                <a:solidFill>
                  <a:schemeClr val="tx1"/>
                </a:solidFill>
                <a:effectLst/>
                <a:latin typeface="+mn-lt"/>
                <a:ea typeface="+mn-ea"/>
                <a:cs typeface="+mn-cs"/>
              </a:rPr>
              <a:t>shapefile</a:t>
            </a:r>
            <a:r>
              <a:rPr lang="en-US" sz="1200" kern="1200" baseline="0" dirty="0" smtClean="0">
                <a:solidFill>
                  <a:schemeClr val="tx1"/>
                </a:solidFill>
                <a:effectLst/>
                <a:latin typeface="+mn-lt"/>
                <a:ea typeface="+mn-ea"/>
                <a:cs typeface="+mn-cs"/>
              </a:rPr>
              <a:t> and 17 new localities added to bring the total to 189. The 18 state boundaries remain the same.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Acknowledgements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Dr Elfatih Malik fatihmmalik@gmail.com Ministry of Health, Wad </a:t>
            </a:r>
            <a:r>
              <a:rPr lang="en-US" sz="1200" kern="1200" dirty="0" err="1" smtClean="0">
                <a:solidFill>
                  <a:schemeClr val="tx1"/>
                </a:solidFill>
                <a:effectLst/>
                <a:latin typeface="+mn-lt"/>
                <a:ea typeface="+mn-ea"/>
                <a:cs typeface="+mn-cs"/>
              </a:rPr>
              <a:t>Madani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Gezera</a:t>
            </a:r>
            <a:r>
              <a:rPr lang="en-US" sz="1200" kern="1200" dirty="0" smtClean="0">
                <a:solidFill>
                  <a:schemeClr val="tx1"/>
                </a:solidFill>
                <a:effectLst/>
                <a:latin typeface="+mn-lt"/>
                <a:ea typeface="+mn-ea"/>
                <a:cs typeface="+mn-cs"/>
              </a:rPr>
              <a:t> State, Republic of Sudan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Dr </a:t>
            </a:r>
            <a:r>
              <a:rPr lang="en-US" sz="1200" kern="1200" dirty="0" err="1" smtClean="0">
                <a:solidFill>
                  <a:schemeClr val="tx1"/>
                </a:solidFill>
                <a:effectLst/>
                <a:latin typeface="+mn-lt"/>
                <a:ea typeface="+mn-ea"/>
                <a:cs typeface="+mn-cs"/>
              </a:rPr>
              <a:t>Imadeldin</a:t>
            </a:r>
            <a:r>
              <a:rPr lang="en-US" sz="1200" kern="1200" dirty="0" smtClean="0">
                <a:solidFill>
                  <a:schemeClr val="tx1"/>
                </a:solidFill>
                <a:effectLst/>
                <a:latin typeface="+mn-lt"/>
                <a:ea typeface="+mn-ea"/>
                <a:cs typeface="+mn-cs"/>
              </a:rPr>
              <a:t> A M Ismail, Director General, Planning &amp; International Health, Republic of Sudan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Dr </a:t>
            </a:r>
            <a:r>
              <a:rPr lang="en-US" sz="1200" kern="1200" baseline="0" dirty="0" err="1" smtClean="0">
                <a:solidFill>
                  <a:schemeClr val="tx1"/>
                </a:solidFill>
                <a:effectLst/>
                <a:latin typeface="+mn-lt"/>
                <a:ea typeface="+mn-ea"/>
                <a:cs typeface="+mn-cs"/>
              </a:rPr>
              <a:t>Gashem</a:t>
            </a:r>
            <a:r>
              <a:rPr lang="en-US" sz="1200" kern="1200" baseline="0" dirty="0" smtClean="0">
                <a:solidFill>
                  <a:schemeClr val="tx1"/>
                </a:solidFill>
                <a:effectLst/>
                <a:latin typeface="+mn-lt"/>
                <a:ea typeface="+mn-ea"/>
                <a:cs typeface="+mn-cs"/>
              </a:rPr>
              <a:t> Zamani, Head, Malaria </a:t>
            </a:r>
            <a:r>
              <a:rPr lang="en-US" sz="1200" kern="1200" baseline="0" dirty="0" err="1" smtClean="0">
                <a:solidFill>
                  <a:schemeClr val="tx1"/>
                </a:solidFill>
                <a:effectLst/>
                <a:latin typeface="+mn-lt"/>
                <a:ea typeface="+mn-ea"/>
                <a:cs typeface="+mn-cs"/>
              </a:rPr>
              <a:t>Programme</a:t>
            </a:r>
            <a:r>
              <a:rPr lang="en-US" sz="1200" kern="1200" baseline="0" dirty="0" smtClean="0">
                <a:solidFill>
                  <a:schemeClr val="tx1"/>
                </a:solidFill>
                <a:effectLst/>
                <a:latin typeface="+mn-lt"/>
                <a:ea typeface="+mn-ea"/>
                <a:cs typeface="+mn-cs"/>
              </a:rPr>
              <a:t>, EMRO, WHO, Cairo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References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ESRI Tutorial (2014). Eliminate Sliver Polygons (Data Management). ArcGIS Resource Center. 2014. Accessed June 29, 2015 at [http://tinyurl.com/njseg9h]</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National Malaria Control Programme, Federal Ministry</a:t>
            </a:r>
            <a:r>
              <a:rPr lang="en-GB" baseline="0" dirty="0" smtClean="0"/>
              <a:t> of Health (2013). </a:t>
            </a:r>
            <a:r>
              <a:rPr lang="en-GB" i="1" baseline="0" dirty="0" smtClean="0"/>
              <a:t>Malaria Programme Review 2001-2012</a:t>
            </a:r>
            <a:r>
              <a:rPr lang="en-GB" baseline="0" dirty="0" smtClean="0"/>
              <a:t>. </a:t>
            </a:r>
            <a:r>
              <a:rPr lang="en-GB" dirty="0" smtClean="0"/>
              <a:t>Federal Ministry</a:t>
            </a:r>
            <a:r>
              <a:rPr lang="en-GB" baseline="0" dirty="0" smtClean="0"/>
              <a:t> of Health, Republic of Sudan, Khartoum, December 2013</a:t>
            </a: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World Health Organization (2014). Country Cooperation Strategy for WHO and Sudan, Brief. Accessed June 29, 2015 at [http://tinyurl.com/qeulxjg</a:t>
            </a:r>
            <a:endParaRPr lang="en-GB" sz="1200" kern="1200" dirty="0" smtClean="0">
              <a:solidFill>
                <a:schemeClr val="tx1"/>
              </a:solidFill>
              <a:effectLst/>
              <a:latin typeface="+mn-lt"/>
              <a:ea typeface="+mn-ea"/>
              <a:cs typeface="+mn-cs"/>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5F6D714F-E2A8-4DB0-92B2-7446130A6F15}" type="slidenum">
              <a:rPr lang="en-GB" smtClean="0"/>
              <a:t>4</a:t>
            </a:fld>
            <a:endParaRPr lang="en-GB"/>
          </a:p>
        </p:txBody>
      </p:sp>
    </p:spTree>
    <p:extLst>
      <p:ext uri="{BB962C8B-B14F-4D97-AF65-F5344CB8AC3E}">
        <p14:creationId xmlns:p14="http://schemas.microsoft.com/office/powerpoint/2010/main" val="647086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During the 1960s, </a:t>
            </a:r>
            <a:r>
              <a:rPr lang="en-GB" i="1" dirty="0" smtClean="0"/>
              <a:t>P. </a:t>
            </a:r>
            <a:r>
              <a:rPr lang="en-GB" i="1" dirty="0" err="1" smtClean="0"/>
              <a:t>vivax</a:t>
            </a:r>
            <a:r>
              <a:rPr lang="en-GB" dirty="0" smtClean="0"/>
              <a:t> and </a:t>
            </a:r>
            <a:r>
              <a:rPr lang="en-GB" i="1" dirty="0" smtClean="0"/>
              <a:t>P. </a:t>
            </a:r>
            <a:r>
              <a:rPr lang="en-GB" i="1" dirty="0" err="1" smtClean="0"/>
              <a:t>malariae</a:t>
            </a:r>
            <a:r>
              <a:rPr lang="en-GB" dirty="0" smtClean="0"/>
              <a:t> were described</a:t>
            </a:r>
            <a:r>
              <a:rPr lang="en-GB" baseline="0" dirty="0" smtClean="0"/>
              <a:t> across most States in present day Sudan, </a:t>
            </a:r>
            <a:r>
              <a:rPr lang="en-GB" i="1" baseline="0" dirty="0" smtClean="0"/>
              <a:t>P. </a:t>
            </a:r>
            <a:r>
              <a:rPr lang="en-GB" i="1" baseline="0" dirty="0" err="1" smtClean="0"/>
              <a:t>ovale</a:t>
            </a:r>
            <a:r>
              <a:rPr lang="en-GB" baseline="0" dirty="0" smtClean="0"/>
              <a:t> was very rare [</a:t>
            </a:r>
            <a:r>
              <a:rPr lang="en-GB" baseline="0" dirty="0" err="1" smtClean="0"/>
              <a:t>Wernsdorfer</a:t>
            </a:r>
            <a:r>
              <a:rPr lang="en-GB" baseline="0" dirty="0" smtClean="0"/>
              <a:t> &amp; </a:t>
            </a:r>
            <a:r>
              <a:rPr lang="en-GB" baseline="0" dirty="0" err="1" smtClean="0"/>
              <a:t>Wernsdorfer</a:t>
            </a:r>
            <a:r>
              <a:rPr lang="en-GB" baseline="0" dirty="0" smtClean="0"/>
              <a:t>, 1967] (Slide 15).</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It is not possible to generate a contemporary map the distribution of </a:t>
            </a:r>
            <a:r>
              <a:rPr lang="en-GB" i="1" dirty="0" smtClean="0"/>
              <a:t>P. </a:t>
            </a:r>
            <a:r>
              <a:rPr lang="en-GB" i="1" dirty="0" err="1" smtClean="0"/>
              <a:t>vivax</a:t>
            </a:r>
            <a:r>
              <a:rPr lang="en-GB" baseline="0" dirty="0" smtClean="0"/>
              <a:t> reliably, not all surveys using microscopy reported </a:t>
            </a:r>
            <a:r>
              <a:rPr lang="en-GB" baseline="0" dirty="0" err="1" smtClean="0"/>
              <a:t>vivax</a:t>
            </a:r>
            <a:r>
              <a:rPr lang="en-GB" baseline="0" dirty="0" smtClean="0"/>
              <a:t> infections, it is an often ignored parasite and more sensitive methods of detection (e.g. PCR) would be necessary to generate a more reliable mapped distribution of this parasite across Sudan.</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However,</a:t>
            </a:r>
            <a:r>
              <a:rPr lang="en-GB" baseline="0" dirty="0" smtClean="0"/>
              <a:t> a</a:t>
            </a:r>
            <a:r>
              <a:rPr lang="en-GB" dirty="0" smtClean="0"/>
              <a:t>t 1043 survey/time specific sites between 1981 and 2012, 195,843 individuals were examined using microscopy and </a:t>
            </a:r>
            <a:r>
              <a:rPr lang="en-GB" i="1" dirty="0" smtClean="0"/>
              <a:t>P. </a:t>
            </a:r>
            <a:r>
              <a:rPr lang="en-GB" i="1" dirty="0" err="1" smtClean="0"/>
              <a:t>vivax</a:t>
            </a:r>
            <a:r>
              <a:rPr lang="en-GB" baseline="0" dirty="0" smtClean="0"/>
              <a:t> and </a:t>
            </a:r>
            <a:r>
              <a:rPr lang="en-GB" i="1" baseline="0" dirty="0" smtClean="0"/>
              <a:t>P. falciparum</a:t>
            </a:r>
            <a:r>
              <a:rPr lang="en-GB" baseline="0" dirty="0" smtClean="0"/>
              <a:t> </a:t>
            </a:r>
            <a:r>
              <a:rPr lang="en-GB" dirty="0" smtClean="0"/>
              <a:t>were</a:t>
            </a:r>
            <a:r>
              <a:rPr lang="en-GB" baseline="0" dirty="0" smtClean="0"/>
              <a:t> uniquely defined per examined slide. Among those surveyed there were 3527 (1.8%) </a:t>
            </a:r>
            <a:r>
              <a:rPr lang="en-GB" i="1" baseline="0" dirty="0" smtClean="0"/>
              <a:t>P. falciparum</a:t>
            </a:r>
            <a:r>
              <a:rPr lang="en-GB" baseline="0" dirty="0" smtClean="0"/>
              <a:t> infections and 141 (0.07%) infections with </a:t>
            </a:r>
            <a:r>
              <a:rPr lang="en-GB" i="1" baseline="0" dirty="0" smtClean="0"/>
              <a:t>P. </a:t>
            </a:r>
            <a:r>
              <a:rPr lang="en-GB" i="1" baseline="0" dirty="0" err="1" smtClean="0"/>
              <a:t>vivax</a:t>
            </a:r>
            <a:r>
              <a:rPr lang="en-GB" baseline="0" dirty="0" smtClean="0"/>
              <a:t>. Of all persons infected during these community surveys 3.8% were found to have </a:t>
            </a:r>
            <a:r>
              <a:rPr lang="en-GB" i="1" baseline="0" dirty="0" smtClean="0"/>
              <a:t>P. </a:t>
            </a:r>
            <a:r>
              <a:rPr lang="en-GB" i="1" baseline="0" dirty="0" err="1" smtClean="0"/>
              <a:t>vivax</a:t>
            </a:r>
            <a:r>
              <a:rPr lang="en-GB"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Clearly, </a:t>
            </a:r>
            <a:r>
              <a:rPr lang="en-GB" i="1" baseline="0" dirty="0" smtClean="0"/>
              <a:t>P. falciparum</a:t>
            </a:r>
            <a:r>
              <a:rPr lang="en-GB" baseline="0" dirty="0" smtClean="0"/>
              <a:t> is the most ubiquitous and common parasite, however the presence of </a:t>
            </a:r>
            <a:r>
              <a:rPr lang="en-GB" i="1" baseline="0" dirty="0" smtClean="0"/>
              <a:t>P. </a:t>
            </a:r>
            <a:r>
              <a:rPr lang="en-GB" i="1" baseline="0" dirty="0" err="1" smtClean="0"/>
              <a:t>vivax</a:t>
            </a:r>
            <a:r>
              <a:rPr lang="en-GB" baseline="0" dirty="0" smtClean="0"/>
              <a:t> cannot be ignored. There are reports of </a:t>
            </a:r>
            <a:r>
              <a:rPr lang="en-GB" i="1" baseline="0" dirty="0" smtClean="0"/>
              <a:t>P. </a:t>
            </a:r>
            <a:r>
              <a:rPr lang="en-GB" i="1" baseline="0" dirty="0" err="1" smtClean="0"/>
              <a:t>vivax</a:t>
            </a:r>
            <a:r>
              <a:rPr lang="en-GB" i="1" baseline="0" dirty="0" smtClean="0"/>
              <a:t> </a:t>
            </a:r>
            <a:r>
              <a:rPr lang="en-GB" baseline="0" dirty="0" smtClean="0"/>
              <a:t>prevalence increasing in the Eastern areas that border Ethiopia and Eritrea because of human movement across these borders (e.g. at </a:t>
            </a:r>
            <a:r>
              <a:rPr lang="en-GB" baseline="0" dirty="0" err="1" smtClean="0"/>
              <a:t>Kasala</a:t>
            </a:r>
            <a:r>
              <a:rPr lang="en-GB" baseline="0" dirty="0" smtClean="0"/>
              <a:t>, </a:t>
            </a:r>
            <a:r>
              <a:rPr lang="en-GB" baseline="0" dirty="0" err="1" smtClean="0"/>
              <a:t>Gedaref</a:t>
            </a:r>
            <a:r>
              <a:rPr lang="en-GB" baseline="0" dirty="0" smtClean="0"/>
              <a:t> and New </a:t>
            </a:r>
            <a:r>
              <a:rPr lang="en-GB" baseline="0" dirty="0" err="1" smtClean="0"/>
              <a:t>Halfa</a:t>
            </a:r>
            <a:r>
              <a:rPr lang="en-GB" baseline="0" dirty="0" smtClean="0"/>
              <a:t>) [</a:t>
            </a:r>
            <a:r>
              <a:rPr lang="en-US" sz="1200" kern="1200" dirty="0" err="1" smtClean="0">
                <a:solidFill>
                  <a:schemeClr val="tx1"/>
                </a:solidFill>
                <a:effectLst/>
                <a:latin typeface="+mn-lt"/>
                <a:ea typeface="+mn-ea"/>
                <a:cs typeface="+mn-cs"/>
              </a:rPr>
              <a:t>Himeidan</a:t>
            </a:r>
            <a:r>
              <a:rPr lang="en-US" sz="1200" kern="1200" dirty="0" smtClean="0">
                <a:solidFill>
                  <a:schemeClr val="tx1"/>
                </a:solidFill>
                <a:effectLst/>
                <a:latin typeface="+mn-lt"/>
                <a:ea typeface="+mn-ea"/>
                <a:cs typeface="+mn-cs"/>
              </a:rPr>
              <a:t> et al., 2005; </a:t>
            </a:r>
            <a:r>
              <a:rPr lang="en-AU" sz="1200" kern="1200" dirty="0" err="1" smtClean="0">
                <a:solidFill>
                  <a:schemeClr val="tx1"/>
                </a:solidFill>
                <a:effectLst/>
                <a:latin typeface="+mn-lt"/>
                <a:ea typeface="+mn-ea"/>
                <a:cs typeface="+mn-cs"/>
              </a:rPr>
              <a:t>Mahgoub</a:t>
            </a:r>
            <a:r>
              <a:rPr lang="en-AU" sz="1200" kern="1200" dirty="0" smtClean="0">
                <a:solidFill>
                  <a:schemeClr val="tx1"/>
                </a:solidFill>
                <a:effectLst/>
                <a:latin typeface="+mn-lt"/>
                <a:ea typeface="+mn-ea"/>
                <a:cs typeface="+mn-cs"/>
              </a:rPr>
              <a:t> et al., 2012; </a:t>
            </a:r>
            <a:r>
              <a:rPr lang="en-GB" dirty="0" smtClean="0"/>
              <a:t>Abdallah et al., 2012; </a:t>
            </a:r>
            <a:r>
              <a:rPr lang="en-GB" dirty="0" err="1" smtClean="0"/>
              <a:t>Tahla</a:t>
            </a:r>
            <a:r>
              <a:rPr lang="en-GB" dirty="0" smtClean="0"/>
              <a:t> et al., 2014; </a:t>
            </a:r>
            <a:r>
              <a:rPr lang="en-GB" dirty="0" err="1" smtClean="0"/>
              <a:t>Tahla</a:t>
            </a:r>
            <a:r>
              <a:rPr lang="en-GB" dirty="0" smtClean="0"/>
              <a:t> et al., 2015</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Kassala</a:t>
            </a:r>
            <a:r>
              <a:rPr lang="en-US" sz="1200" kern="1200" dirty="0" smtClean="0">
                <a:solidFill>
                  <a:schemeClr val="tx1"/>
                </a:solidFill>
                <a:effectLst/>
                <a:latin typeface="+mn-lt"/>
                <a:ea typeface="+mn-ea"/>
                <a:cs typeface="+mn-cs"/>
              </a:rPr>
              <a:t> region</a:t>
            </a:r>
            <a:r>
              <a:rPr lang="en-US" sz="1200" kern="1200" baseline="0" dirty="0" smtClean="0">
                <a:solidFill>
                  <a:schemeClr val="tx1"/>
                </a:solidFill>
                <a:effectLst/>
                <a:latin typeface="+mn-lt"/>
                <a:ea typeface="+mn-ea"/>
                <a:cs typeface="+mn-cs"/>
              </a:rPr>
              <a:t> also had high relative numbers of </a:t>
            </a:r>
            <a:r>
              <a:rPr lang="en-US" sz="1200" i="1" kern="1200" baseline="0" dirty="0" smtClean="0">
                <a:solidFill>
                  <a:schemeClr val="tx1"/>
                </a:solidFill>
                <a:effectLst/>
                <a:latin typeface="+mn-lt"/>
                <a:ea typeface="+mn-ea"/>
                <a:cs typeface="+mn-cs"/>
              </a:rPr>
              <a:t>P. </a:t>
            </a:r>
            <a:r>
              <a:rPr lang="en-US" sz="1200" i="1" kern="1200" baseline="0" dirty="0" err="1" smtClean="0">
                <a:solidFill>
                  <a:schemeClr val="tx1"/>
                </a:solidFill>
                <a:effectLst/>
                <a:latin typeface="+mn-lt"/>
                <a:ea typeface="+mn-ea"/>
                <a:cs typeface="+mn-cs"/>
              </a:rPr>
              <a:t>vivax</a:t>
            </a:r>
            <a:r>
              <a:rPr lang="en-US" sz="1200" kern="1200" baseline="0" dirty="0" smtClean="0">
                <a:solidFill>
                  <a:schemeClr val="tx1"/>
                </a:solidFill>
                <a:effectLst/>
                <a:latin typeface="+mn-lt"/>
                <a:ea typeface="+mn-ea"/>
                <a:cs typeface="+mn-cs"/>
              </a:rPr>
              <a:t> infections during the national surveys of 1961-1963 [</a:t>
            </a:r>
            <a:r>
              <a:rPr lang="en-US" sz="1200" kern="1200" baseline="0" dirty="0" err="1" smtClean="0">
                <a:solidFill>
                  <a:schemeClr val="tx1"/>
                </a:solidFill>
                <a:effectLst/>
                <a:latin typeface="+mn-lt"/>
                <a:ea typeface="+mn-ea"/>
                <a:cs typeface="+mn-cs"/>
              </a:rPr>
              <a:t>Wernsdorfer</a:t>
            </a:r>
            <a:r>
              <a:rPr lang="en-US" sz="1200" kern="1200" baseline="0" dirty="0" smtClean="0">
                <a:solidFill>
                  <a:schemeClr val="tx1"/>
                </a:solidFill>
                <a:effectLst/>
                <a:latin typeface="+mn-lt"/>
                <a:ea typeface="+mn-ea"/>
                <a:cs typeface="+mn-cs"/>
              </a:rPr>
              <a:t> &amp; </a:t>
            </a:r>
            <a:r>
              <a:rPr lang="en-US" sz="1200" kern="1200" baseline="0" dirty="0" err="1" smtClean="0">
                <a:solidFill>
                  <a:schemeClr val="tx1"/>
                </a:solidFill>
                <a:effectLst/>
                <a:latin typeface="+mn-lt"/>
                <a:ea typeface="+mn-ea"/>
                <a:cs typeface="+mn-cs"/>
              </a:rPr>
              <a:t>Wernsdorfer</a:t>
            </a:r>
            <a:r>
              <a:rPr lang="en-US" sz="1200" kern="1200" baseline="0" dirty="0" smtClean="0">
                <a:solidFill>
                  <a:schemeClr val="tx1"/>
                </a:solidFill>
                <a:effectLst/>
                <a:latin typeface="+mn-lt"/>
                <a:ea typeface="+mn-ea"/>
                <a:cs typeface="+mn-cs"/>
              </a:rPr>
              <a:t>, 1967] (Slide 15). PCR investigations of clinical infections in </a:t>
            </a:r>
            <a:r>
              <a:rPr lang="en-US" sz="1200" kern="1200" baseline="0" dirty="0" err="1" smtClean="0">
                <a:solidFill>
                  <a:schemeClr val="tx1"/>
                </a:solidFill>
                <a:effectLst/>
                <a:latin typeface="+mn-lt"/>
                <a:ea typeface="+mn-ea"/>
                <a:cs typeface="+mn-cs"/>
              </a:rPr>
              <a:t>Wadi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Medani</a:t>
            </a:r>
            <a:r>
              <a:rPr lang="en-US" sz="1200" kern="1200" baseline="0" dirty="0" smtClean="0">
                <a:solidFill>
                  <a:schemeClr val="tx1"/>
                </a:solidFill>
                <a:effectLst/>
                <a:latin typeface="+mn-lt"/>
                <a:ea typeface="+mn-ea"/>
                <a:cs typeface="+mn-cs"/>
              </a:rPr>
              <a:t> has also shown </a:t>
            </a:r>
            <a:r>
              <a:rPr lang="en-US" sz="1200" i="1" kern="1200" baseline="0" dirty="0" smtClean="0">
                <a:solidFill>
                  <a:schemeClr val="tx1"/>
                </a:solidFill>
                <a:effectLst/>
                <a:latin typeface="+mn-lt"/>
                <a:ea typeface="+mn-ea"/>
                <a:cs typeface="+mn-cs"/>
              </a:rPr>
              <a:t>circa</a:t>
            </a:r>
            <a:r>
              <a:rPr lang="en-US" sz="1200" kern="1200" baseline="0" dirty="0" smtClean="0">
                <a:solidFill>
                  <a:schemeClr val="tx1"/>
                </a:solidFill>
                <a:effectLst/>
                <a:latin typeface="+mn-lt"/>
                <a:ea typeface="+mn-ea"/>
                <a:cs typeface="+mn-cs"/>
              </a:rPr>
              <a:t> 2-3% </a:t>
            </a:r>
            <a:r>
              <a:rPr lang="en-US" sz="1200" i="1" kern="1200" baseline="0" dirty="0" smtClean="0">
                <a:solidFill>
                  <a:schemeClr val="tx1"/>
                </a:solidFill>
                <a:effectLst/>
                <a:latin typeface="+mn-lt"/>
                <a:ea typeface="+mn-ea"/>
                <a:cs typeface="+mn-cs"/>
              </a:rPr>
              <a:t>P. </a:t>
            </a:r>
            <a:r>
              <a:rPr lang="en-US" sz="1200" i="1" kern="1200" baseline="0" dirty="0" err="1" smtClean="0">
                <a:solidFill>
                  <a:schemeClr val="tx1"/>
                </a:solidFill>
                <a:effectLst/>
                <a:latin typeface="+mn-lt"/>
                <a:ea typeface="+mn-ea"/>
                <a:cs typeface="+mn-cs"/>
              </a:rPr>
              <a:t>vivax</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Tahla</a:t>
            </a:r>
            <a:r>
              <a:rPr lang="en-US" sz="1200" kern="1200" baseline="0" dirty="0" smtClean="0">
                <a:solidFill>
                  <a:schemeClr val="tx1"/>
                </a:solidFill>
                <a:effectLst/>
                <a:latin typeface="+mn-lt"/>
                <a:ea typeface="+mn-ea"/>
                <a:cs typeface="+mn-cs"/>
              </a:rPr>
              <a:t> et al., 2014]. R</a:t>
            </a:r>
            <a:r>
              <a:rPr lang="en-US" sz="1200" kern="1200" dirty="0" smtClean="0">
                <a:solidFill>
                  <a:schemeClr val="tx1"/>
                </a:solidFill>
                <a:effectLst/>
                <a:latin typeface="+mn-lt"/>
                <a:ea typeface="+mn-ea"/>
                <a:cs typeface="+mn-cs"/>
              </a:rPr>
              <a:t>ecent PCR studies of infections among febrile patients attending health facilities in </a:t>
            </a:r>
            <a:r>
              <a:rPr lang="en-US" sz="1200" kern="1200" dirty="0" err="1" smtClean="0">
                <a:solidFill>
                  <a:schemeClr val="tx1"/>
                </a:solidFill>
                <a:effectLst/>
                <a:latin typeface="+mn-lt"/>
                <a:ea typeface="+mn-ea"/>
                <a:cs typeface="+mn-cs"/>
              </a:rPr>
              <a:t>Sherganile</a:t>
            </a:r>
            <a:r>
              <a:rPr lang="en-US" sz="1200" kern="1200" dirty="0" smtClean="0">
                <a:solidFill>
                  <a:schemeClr val="tx1"/>
                </a:solidFill>
                <a:effectLst/>
                <a:latin typeface="+mn-lt"/>
                <a:ea typeface="+mn-ea"/>
                <a:cs typeface="+mn-cs"/>
              </a:rPr>
              <a:t> Locality, Khartoum State have shown that at least 18% of positive cases had</a:t>
            </a:r>
            <a:r>
              <a:rPr lang="en-US" sz="1200" kern="1200" baseline="0" dirty="0" smtClean="0">
                <a:solidFill>
                  <a:schemeClr val="tx1"/>
                </a:solidFill>
                <a:effectLst/>
                <a:latin typeface="+mn-lt"/>
                <a:ea typeface="+mn-ea"/>
                <a:cs typeface="+mn-cs"/>
              </a:rPr>
              <a:t> evidence of </a:t>
            </a:r>
            <a:r>
              <a:rPr lang="en-US" sz="1200" i="1" kern="1200" baseline="0" dirty="0" smtClean="0">
                <a:solidFill>
                  <a:schemeClr val="tx1"/>
                </a:solidFill>
                <a:effectLst/>
                <a:latin typeface="+mn-lt"/>
                <a:ea typeface="+mn-ea"/>
                <a:cs typeface="+mn-cs"/>
              </a:rPr>
              <a:t>P. </a:t>
            </a:r>
            <a:r>
              <a:rPr lang="en-US" sz="1200" i="1" kern="1200" baseline="0" dirty="0" err="1" smtClean="0">
                <a:solidFill>
                  <a:schemeClr val="tx1"/>
                </a:solidFill>
                <a:effectLst/>
                <a:latin typeface="+mn-lt"/>
                <a:ea typeface="+mn-ea"/>
                <a:cs typeface="+mn-cs"/>
              </a:rPr>
              <a:t>vivax</a:t>
            </a:r>
            <a:r>
              <a:rPr lang="en-US" sz="1200" kern="1200" baseline="0" dirty="0" smtClean="0">
                <a:solidFill>
                  <a:schemeClr val="tx1"/>
                </a:solidFill>
                <a:effectLst/>
                <a:latin typeface="+mn-lt"/>
                <a:ea typeface="+mn-ea"/>
                <a:cs typeface="+mn-cs"/>
              </a:rPr>
              <a:t> infection [</a:t>
            </a:r>
            <a:r>
              <a:rPr lang="en-GB" sz="1200" b="0" i="0" kern="1200" dirty="0" err="1" smtClean="0">
                <a:solidFill>
                  <a:schemeClr val="tx1"/>
                </a:solidFill>
                <a:effectLst/>
                <a:latin typeface="+mn-lt"/>
                <a:ea typeface="+mn-ea"/>
                <a:cs typeface="+mn-cs"/>
              </a:rPr>
              <a:t>Abobakar</a:t>
            </a:r>
            <a:r>
              <a:rPr lang="en-GB" sz="1200" b="0" i="0" kern="1200" dirty="0" smtClean="0">
                <a:solidFill>
                  <a:schemeClr val="tx1"/>
                </a:solidFill>
                <a:effectLst/>
                <a:latin typeface="+mn-lt"/>
                <a:ea typeface="+mn-ea"/>
                <a:cs typeface="+mn-cs"/>
              </a:rPr>
              <a:t>, 2015], supporting earlier observations of </a:t>
            </a:r>
            <a:r>
              <a:rPr lang="en-GB" sz="1200" b="0" i="1" kern="1200" dirty="0" smtClean="0">
                <a:solidFill>
                  <a:schemeClr val="tx1"/>
                </a:solidFill>
                <a:effectLst/>
                <a:latin typeface="+mn-lt"/>
                <a:ea typeface="+mn-ea"/>
                <a:cs typeface="+mn-cs"/>
              </a:rPr>
              <a:t>circa</a:t>
            </a:r>
            <a:r>
              <a:rPr lang="en-GB" sz="1200" b="0" i="0" kern="1200" baseline="0" dirty="0" smtClean="0">
                <a:solidFill>
                  <a:schemeClr val="tx1"/>
                </a:solidFill>
                <a:effectLst/>
                <a:latin typeface="+mn-lt"/>
                <a:ea typeface="+mn-ea"/>
                <a:cs typeface="+mn-cs"/>
              </a:rPr>
              <a:t> 5% of infections being </a:t>
            </a:r>
            <a:r>
              <a:rPr lang="en-GB" sz="1200" b="0" i="1" kern="1200" baseline="0" dirty="0" smtClean="0">
                <a:solidFill>
                  <a:schemeClr val="tx1"/>
                </a:solidFill>
                <a:effectLst/>
                <a:latin typeface="+mn-lt"/>
                <a:ea typeface="+mn-ea"/>
                <a:cs typeface="+mn-cs"/>
              </a:rPr>
              <a:t>P. </a:t>
            </a:r>
            <a:r>
              <a:rPr lang="en-GB" sz="1200" b="0" i="1" kern="1200" baseline="0" dirty="0" err="1" smtClean="0">
                <a:solidFill>
                  <a:schemeClr val="tx1"/>
                </a:solidFill>
                <a:effectLst/>
                <a:latin typeface="+mn-lt"/>
                <a:ea typeface="+mn-ea"/>
                <a:cs typeface="+mn-cs"/>
              </a:rPr>
              <a:t>vivax</a:t>
            </a:r>
            <a:r>
              <a:rPr lang="en-GB" sz="1200" b="0" i="1" kern="1200" baseline="0" dirty="0" smtClean="0">
                <a:solidFill>
                  <a:schemeClr val="tx1"/>
                </a:solidFill>
                <a:effectLst/>
                <a:latin typeface="+mn-lt"/>
                <a:ea typeface="+mn-ea"/>
                <a:cs typeface="+mn-cs"/>
              </a:rPr>
              <a:t> </a:t>
            </a:r>
            <a:r>
              <a:rPr lang="en-GB" sz="1200" b="0" i="0" kern="1200" baseline="0" dirty="0" smtClean="0">
                <a:solidFill>
                  <a:schemeClr val="tx1"/>
                </a:solidFill>
                <a:effectLst/>
                <a:latin typeface="+mn-lt"/>
                <a:ea typeface="+mn-ea"/>
                <a:cs typeface="+mn-cs"/>
              </a:rPr>
              <a:t>I other areas of Khartoum [Ali et al., 2009]</a:t>
            </a:r>
            <a:r>
              <a:rPr lang="en-GB" sz="1200" b="0" i="0" kern="1200" dirty="0" smtClean="0">
                <a:solidFill>
                  <a:schemeClr val="tx1"/>
                </a:solidFill>
                <a:effectLst/>
                <a:latin typeface="+mn-lt"/>
                <a:ea typeface="+mn-ea"/>
                <a:cs typeface="+mn-cs"/>
              </a:rPr>
              <a:t>. Finally, among</a:t>
            </a:r>
            <a:r>
              <a:rPr lang="en-GB" sz="1200" b="0" i="0" kern="1200" baseline="0" dirty="0" smtClean="0">
                <a:solidFill>
                  <a:schemeClr val="tx1"/>
                </a:solidFill>
                <a:effectLst/>
                <a:latin typeface="+mn-lt"/>
                <a:ea typeface="+mn-ea"/>
                <a:cs typeface="+mn-cs"/>
              </a:rPr>
              <a:t> the migrant labour force in SW Saudi Arabia, many cases of imported </a:t>
            </a:r>
            <a:r>
              <a:rPr lang="en-GB" sz="1200" b="0" i="1" kern="1200" baseline="0" dirty="0" smtClean="0">
                <a:solidFill>
                  <a:schemeClr val="tx1"/>
                </a:solidFill>
                <a:effectLst/>
                <a:latin typeface="+mn-lt"/>
                <a:ea typeface="+mn-ea"/>
                <a:cs typeface="+mn-cs"/>
              </a:rPr>
              <a:t>P. </a:t>
            </a:r>
            <a:r>
              <a:rPr lang="en-GB" sz="1200" b="0" i="1" kern="1200" baseline="0" dirty="0" err="1" smtClean="0">
                <a:solidFill>
                  <a:schemeClr val="tx1"/>
                </a:solidFill>
                <a:effectLst/>
                <a:latin typeface="+mn-lt"/>
                <a:ea typeface="+mn-ea"/>
                <a:cs typeface="+mn-cs"/>
              </a:rPr>
              <a:t>vivax</a:t>
            </a:r>
            <a:r>
              <a:rPr lang="en-GB" sz="1200" b="0" i="1" kern="1200" baseline="0" dirty="0" smtClean="0">
                <a:solidFill>
                  <a:schemeClr val="tx1"/>
                </a:solidFill>
                <a:effectLst/>
                <a:latin typeface="+mn-lt"/>
                <a:ea typeface="+mn-ea"/>
                <a:cs typeface="+mn-cs"/>
              </a:rPr>
              <a:t> </a:t>
            </a:r>
            <a:r>
              <a:rPr lang="en-GB" sz="1200" b="0" i="0" kern="1200" baseline="0" dirty="0" smtClean="0">
                <a:solidFill>
                  <a:schemeClr val="tx1"/>
                </a:solidFill>
                <a:effectLst/>
                <a:latin typeface="+mn-lt"/>
                <a:ea typeface="+mn-ea"/>
                <a:cs typeface="+mn-cs"/>
              </a:rPr>
              <a:t>are reported each year among Sudanese returning from their native country [Ali </a:t>
            </a:r>
            <a:r>
              <a:rPr lang="en-GB" sz="1200" b="0" i="0" kern="1200" baseline="0" dirty="0" err="1" smtClean="0">
                <a:solidFill>
                  <a:schemeClr val="tx1"/>
                </a:solidFill>
                <a:effectLst/>
                <a:latin typeface="+mn-lt"/>
                <a:ea typeface="+mn-ea"/>
                <a:cs typeface="+mn-cs"/>
              </a:rPr>
              <a:t>Sharani</a:t>
            </a:r>
            <a:r>
              <a:rPr lang="en-GB" sz="1200" b="0" i="0" kern="1200" baseline="0" dirty="0" smtClean="0">
                <a:solidFill>
                  <a:schemeClr val="tx1"/>
                </a:solidFill>
                <a:effectLst/>
                <a:latin typeface="+mn-lt"/>
                <a:ea typeface="+mn-ea"/>
                <a:cs typeface="+mn-cs"/>
              </a:rPr>
              <a:t> &amp; </a:t>
            </a:r>
            <a:r>
              <a:rPr lang="en-GB" sz="1200" b="0" i="0" kern="1200" baseline="0" dirty="0" err="1" smtClean="0">
                <a:solidFill>
                  <a:schemeClr val="tx1"/>
                </a:solidFill>
                <a:effectLst/>
                <a:latin typeface="+mn-lt"/>
                <a:ea typeface="+mn-ea"/>
                <a:cs typeface="+mn-cs"/>
              </a:rPr>
              <a:t>Tagader</a:t>
            </a:r>
            <a:r>
              <a:rPr lang="en-GB" sz="1200" b="0" i="0" kern="1200" baseline="0" dirty="0" smtClean="0">
                <a:solidFill>
                  <a:schemeClr val="tx1"/>
                </a:solidFill>
                <a:effectLst/>
                <a:latin typeface="+mn-lt"/>
                <a:ea typeface="+mn-ea"/>
                <a:cs typeface="+mn-cs"/>
              </a:rPr>
              <a:t>, 2016, unpublished data].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smtClean="0">
                <a:solidFill>
                  <a:schemeClr val="tx1"/>
                </a:solidFill>
                <a:effectLst/>
                <a:latin typeface="+mn-lt"/>
                <a:ea typeface="+mn-ea"/>
                <a:cs typeface="+mn-cs"/>
              </a:rPr>
              <a:t>There are no provisions in national guidelines for the treatment of </a:t>
            </a:r>
            <a:r>
              <a:rPr lang="en-GB" sz="1200" b="0" i="0" kern="1200" baseline="0" dirty="0" err="1" smtClean="0">
                <a:solidFill>
                  <a:schemeClr val="tx1"/>
                </a:solidFill>
                <a:effectLst/>
                <a:latin typeface="+mn-lt"/>
                <a:ea typeface="+mn-ea"/>
                <a:cs typeface="+mn-cs"/>
              </a:rPr>
              <a:t>vivax</a:t>
            </a:r>
            <a:r>
              <a:rPr lang="en-GB" sz="1200" b="0" i="0" kern="1200" baseline="0" dirty="0" smtClean="0">
                <a:solidFill>
                  <a:schemeClr val="tx1"/>
                </a:solidFill>
                <a:effectLst/>
                <a:latin typeface="+mn-lt"/>
                <a:ea typeface="+mn-ea"/>
                <a:cs typeface="+mn-cs"/>
              </a:rPr>
              <a:t> malaria.</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i="0" baseline="0" dirty="0" smtClean="0"/>
              <a:t>Among survey data 1981-2012 assembled for the </a:t>
            </a:r>
            <a:r>
              <a:rPr lang="en-GB" i="1" baseline="0" dirty="0" smtClean="0"/>
              <a:t>P. falciparum</a:t>
            </a:r>
            <a:r>
              <a:rPr lang="en-GB" i="0" baseline="0" dirty="0" smtClean="0"/>
              <a:t> mapping where other species on microscopy were recorded,</a:t>
            </a:r>
            <a:r>
              <a:rPr lang="en-GB" i="1" baseline="0" dirty="0" smtClean="0"/>
              <a:t> P. </a:t>
            </a:r>
            <a:r>
              <a:rPr lang="en-GB" i="1" baseline="0" dirty="0" err="1" smtClean="0"/>
              <a:t>malariae</a:t>
            </a:r>
            <a:r>
              <a:rPr lang="en-GB" baseline="0" dirty="0" smtClean="0"/>
              <a:t> had been reported during 23 community based surveys largely in the </a:t>
            </a:r>
            <a:r>
              <a:rPr lang="en-GB" baseline="0" dirty="0" err="1" smtClean="0"/>
              <a:t>Kordofan</a:t>
            </a:r>
            <a:r>
              <a:rPr lang="en-GB" baseline="0" dirty="0" smtClean="0"/>
              <a:t> area. </a:t>
            </a:r>
            <a:r>
              <a:rPr lang="en-GB" i="1" baseline="0" dirty="0" smtClean="0"/>
              <a:t>P. </a:t>
            </a:r>
            <a:r>
              <a:rPr lang="en-GB" i="1" baseline="0" dirty="0" err="1" smtClean="0"/>
              <a:t>ovale</a:t>
            </a:r>
            <a:r>
              <a:rPr lang="en-GB" baseline="0" dirty="0" smtClean="0"/>
              <a:t> has only been described among people surveyed in the Port Sudan area and its not clear if these were imported infections [</a:t>
            </a:r>
            <a:r>
              <a:rPr lang="en-GB" baseline="0" dirty="0" err="1" smtClean="0"/>
              <a:t>Hashim</a:t>
            </a:r>
            <a:r>
              <a:rPr lang="en-GB" baseline="0" dirty="0" smtClean="0"/>
              <a:t>, 1998].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Action Points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distribution and significance of </a:t>
            </a:r>
            <a:r>
              <a:rPr lang="en-GB" i="1" baseline="0" dirty="0" smtClean="0"/>
              <a:t>P. </a:t>
            </a:r>
            <a:r>
              <a:rPr lang="en-GB" i="1" baseline="0" dirty="0" err="1" smtClean="0"/>
              <a:t>vivax</a:t>
            </a:r>
            <a:r>
              <a:rPr lang="en-GB" baseline="0" dirty="0" smtClean="0"/>
              <a:t> should be investigated further from a wider series of clinical samples and more detailed PCR investigations of filter papers, this might be done as a sub-sample from household members during the 2016 MIS or more efficiently from facility-based surveys of fevers presenting to clinic, which increases the likelihood of detection and provides a more tangible presentation of “risk” to guide treatment policy. INED are able to provide PCR capacity for this work as required and could be built around contracts with MIS and separate studies in the four elimination states.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r>
              <a:rPr lang="en-GB" dirty="0" smtClean="0"/>
              <a:t>Abdallah TM, </a:t>
            </a:r>
            <a:r>
              <a:rPr lang="en-GB" dirty="0" err="1" smtClean="0"/>
              <a:t>Abdeen</a:t>
            </a:r>
            <a:r>
              <a:rPr lang="en-GB" dirty="0" smtClean="0"/>
              <a:t> MT, Ahmed IS, </a:t>
            </a:r>
            <a:r>
              <a:rPr lang="en-GB" dirty="0" err="1" smtClean="0"/>
              <a:t>Hamdan</a:t>
            </a:r>
            <a:r>
              <a:rPr lang="en-GB" dirty="0" smtClean="0"/>
              <a:t> HZ, </a:t>
            </a:r>
            <a:r>
              <a:rPr lang="en-GB" dirty="0" err="1" smtClean="0"/>
              <a:t>Magzoub</a:t>
            </a:r>
            <a:r>
              <a:rPr lang="en-GB" dirty="0" smtClean="0"/>
              <a:t> M, Adam I (2012). </a:t>
            </a:r>
            <a:r>
              <a:rPr lang="en-GB" b="0" dirty="0" smtClean="0"/>
              <a:t>Severe </a:t>
            </a:r>
            <a:r>
              <a:rPr lang="en-GB" b="0" i="1" dirty="0" smtClean="0"/>
              <a:t>Plasmodium falciparum</a:t>
            </a:r>
            <a:r>
              <a:rPr lang="en-GB" b="0" dirty="0" smtClean="0"/>
              <a:t> and </a:t>
            </a:r>
            <a:r>
              <a:rPr lang="en-GB" b="0" i="1" dirty="0" smtClean="0"/>
              <a:t>Plasmodium </a:t>
            </a:r>
            <a:r>
              <a:rPr lang="en-GB" b="0" i="1" dirty="0" err="1" smtClean="0"/>
              <a:t>vivax</a:t>
            </a:r>
            <a:r>
              <a:rPr lang="en-GB" b="0" dirty="0" smtClean="0"/>
              <a:t> malaria among adults at </a:t>
            </a:r>
            <a:r>
              <a:rPr lang="en-GB" b="0" dirty="0" err="1" smtClean="0"/>
              <a:t>Kassala</a:t>
            </a:r>
            <a:r>
              <a:rPr lang="en-GB" b="0" dirty="0" smtClean="0"/>
              <a:t> Hospital, eastern Sudan. </a:t>
            </a:r>
            <a:r>
              <a:rPr lang="en-GB" i="1" dirty="0" smtClean="0"/>
              <a:t>Malaria Journal</a:t>
            </a:r>
            <a:r>
              <a:rPr lang="en-GB" dirty="0" smtClean="0"/>
              <a:t>, </a:t>
            </a:r>
            <a:r>
              <a:rPr lang="en-GB" b="1" dirty="0" smtClean="0"/>
              <a:t>12</a:t>
            </a:r>
            <a:r>
              <a:rPr lang="en-GB" dirty="0" smtClean="0"/>
              <a:t>: 148</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smtClean="0">
                <a:solidFill>
                  <a:schemeClr val="tx1"/>
                </a:solidFill>
                <a:effectLst/>
                <a:latin typeface="+mn-lt"/>
                <a:ea typeface="+mn-ea"/>
                <a:cs typeface="+mn-cs"/>
              </a:rPr>
              <a:t>Abobakar</a:t>
            </a:r>
            <a:r>
              <a:rPr lang="en-GB" sz="1200" b="0" i="0" kern="1200" dirty="0" smtClean="0">
                <a:solidFill>
                  <a:schemeClr val="tx1"/>
                </a:solidFill>
                <a:effectLst/>
                <a:latin typeface="+mn-lt"/>
                <a:ea typeface="+mn-ea"/>
                <a:cs typeface="+mn-cs"/>
              </a:rPr>
              <a:t> SHO (2015). Prevalence of </a:t>
            </a:r>
            <a:r>
              <a:rPr lang="en-GB" sz="1200" b="0" i="1" kern="1200" dirty="0" smtClean="0">
                <a:solidFill>
                  <a:schemeClr val="tx1"/>
                </a:solidFill>
                <a:effectLst/>
                <a:latin typeface="+mn-lt"/>
                <a:ea typeface="+mn-ea"/>
                <a:cs typeface="+mn-cs"/>
              </a:rPr>
              <a:t>Plasmodium </a:t>
            </a:r>
            <a:r>
              <a:rPr lang="en-GB" sz="1200" b="0" i="1" kern="1200" dirty="0" err="1" smtClean="0">
                <a:solidFill>
                  <a:schemeClr val="tx1"/>
                </a:solidFill>
                <a:effectLst/>
                <a:latin typeface="+mn-lt"/>
                <a:ea typeface="+mn-ea"/>
                <a:cs typeface="+mn-cs"/>
              </a:rPr>
              <a:t>vivax</a:t>
            </a:r>
            <a:r>
              <a:rPr lang="en-GB" sz="1200" b="0" i="0" kern="1200" dirty="0" smtClean="0">
                <a:solidFill>
                  <a:schemeClr val="tx1"/>
                </a:solidFill>
                <a:effectLst/>
                <a:latin typeface="+mn-lt"/>
                <a:ea typeface="+mn-ea"/>
                <a:cs typeface="+mn-cs"/>
              </a:rPr>
              <a:t> among patients in </a:t>
            </a:r>
            <a:r>
              <a:rPr lang="en-GB" sz="1200" b="0" i="0" kern="1200" dirty="0" err="1" smtClean="0">
                <a:solidFill>
                  <a:schemeClr val="tx1"/>
                </a:solidFill>
                <a:effectLst/>
                <a:latin typeface="+mn-lt"/>
                <a:ea typeface="+mn-ea"/>
                <a:cs typeface="+mn-cs"/>
              </a:rPr>
              <a:t>Shergalnile</a:t>
            </a:r>
            <a:r>
              <a:rPr lang="en-GB" sz="1200" b="0" i="0" kern="1200" dirty="0" smtClean="0">
                <a:solidFill>
                  <a:schemeClr val="tx1"/>
                </a:solidFill>
                <a:effectLst/>
                <a:latin typeface="+mn-lt"/>
                <a:ea typeface="+mn-ea"/>
                <a:cs typeface="+mn-cs"/>
              </a:rPr>
              <a:t> locality in Khartoum State by using Polymerase Chain Reaction. Thesis submitted in partial fulfilment of MSC degree in Medical Laboratory Sciences (Parasitology &amp; Entomology). Faculty of Graduate Studies, Al-</a:t>
            </a:r>
            <a:r>
              <a:rPr lang="en-GB" sz="1200" b="0" i="0" kern="1200" dirty="0" err="1" smtClean="0">
                <a:solidFill>
                  <a:schemeClr val="tx1"/>
                </a:solidFill>
                <a:effectLst/>
                <a:latin typeface="+mn-lt"/>
                <a:ea typeface="+mn-ea"/>
                <a:cs typeface="+mn-cs"/>
              </a:rPr>
              <a:t>Zaiem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Alazhri</a:t>
            </a:r>
            <a:r>
              <a:rPr lang="en-GB" sz="1200" b="0" i="0" kern="1200" dirty="0" smtClean="0">
                <a:solidFill>
                  <a:schemeClr val="tx1"/>
                </a:solidFill>
                <a:effectLst/>
                <a:latin typeface="+mn-lt"/>
                <a:ea typeface="+mn-ea"/>
                <a:cs typeface="+mn-cs"/>
              </a:rPr>
              <a:t> University, May 2015.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a:p>
            <a:r>
              <a:rPr lang="en-GB" sz="1200" b="0" i="0" u="none" strike="noStrike" kern="1200" baseline="0" dirty="0" smtClean="0">
                <a:solidFill>
                  <a:schemeClr val="tx1"/>
                </a:solidFill>
                <a:latin typeface="+mn-lt"/>
                <a:ea typeface="+mn-ea"/>
                <a:cs typeface="+mn-cs"/>
              </a:rPr>
              <a:t>Ali MO, </a:t>
            </a:r>
            <a:r>
              <a:rPr lang="en-GB" sz="1200" b="0" i="0" u="none" strike="noStrike" kern="1200" baseline="0" dirty="0" err="1" smtClean="0">
                <a:solidFill>
                  <a:schemeClr val="tx1"/>
                </a:solidFill>
                <a:latin typeface="+mn-lt"/>
                <a:ea typeface="+mn-ea"/>
                <a:cs typeface="+mn-cs"/>
              </a:rPr>
              <a:t>Homeida</a:t>
            </a:r>
            <a:r>
              <a:rPr lang="en-GB" sz="1200" b="0" i="0" u="none" strike="noStrike" kern="1200" baseline="0" dirty="0" smtClean="0">
                <a:solidFill>
                  <a:schemeClr val="tx1"/>
                </a:solidFill>
                <a:latin typeface="+mn-lt"/>
                <a:ea typeface="+mn-ea"/>
                <a:cs typeface="+mn-cs"/>
              </a:rPr>
              <a:t> MMA, Bennett JL, </a:t>
            </a:r>
            <a:r>
              <a:rPr lang="en-GB" sz="1200" b="0" i="0" u="none" strike="noStrike" kern="1200" baseline="0" dirty="0" err="1" smtClean="0">
                <a:solidFill>
                  <a:schemeClr val="tx1"/>
                </a:solidFill>
                <a:latin typeface="+mn-lt"/>
                <a:ea typeface="+mn-ea"/>
                <a:cs typeface="+mn-cs"/>
              </a:rPr>
              <a:t>Okasha</a:t>
            </a:r>
            <a:r>
              <a:rPr lang="en-GB" sz="1200" b="0" i="0" u="none" strike="noStrike" kern="1200" baseline="0" dirty="0" smtClean="0">
                <a:solidFill>
                  <a:schemeClr val="tx1"/>
                </a:solidFill>
                <a:latin typeface="+mn-lt"/>
                <a:ea typeface="+mn-ea"/>
                <a:cs typeface="+mn-cs"/>
              </a:rPr>
              <a:t> H, Hamid KA, </a:t>
            </a:r>
            <a:r>
              <a:rPr lang="en-GB" sz="1200" b="0" i="0" u="none" strike="noStrike" kern="1200" baseline="0" dirty="0" err="1" smtClean="0">
                <a:solidFill>
                  <a:schemeClr val="tx1"/>
                </a:solidFill>
                <a:latin typeface="+mn-lt"/>
                <a:ea typeface="+mn-ea"/>
                <a:cs typeface="+mn-cs"/>
              </a:rPr>
              <a:t>Elkhatim</a:t>
            </a:r>
            <a:r>
              <a:rPr lang="en-GB" sz="1200" b="0" i="0" u="none" strike="noStrike" kern="1200" baseline="0" dirty="0" smtClean="0">
                <a:solidFill>
                  <a:schemeClr val="tx1"/>
                </a:solidFill>
                <a:latin typeface="+mn-lt"/>
                <a:ea typeface="+mn-ea"/>
                <a:cs typeface="+mn-cs"/>
              </a:rPr>
              <a:t> H, Mokhtar K (2009).</a:t>
            </a:r>
            <a:r>
              <a:rPr lang="en-GB" sz="1200" b="1" i="0" u="none" strike="noStrike" kern="1200" baseline="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Recurrent malaria infection in Khartoum State, Sudan.</a:t>
            </a:r>
            <a:r>
              <a:rPr lang="en-GB" sz="1200" b="1" i="0" u="none" strike="noStrike" kern="1200" baseline="0" dirty="0" smtClean="0">
                <a:solidFill>
                  <a:schemeClr val="tx1"/>
                </a:solidFill>
                <a:latin typeface="+mn-lt"/>
                <a:ea typeface="+mn-ea"/>
                <a:cs typeface="+mn-cs"/>
              </a:rPr>
              <a:t> </a:t>
            </a:r>
            <a:r>
              <a:rPr lang="en-GB" sz="1200" b="0" i="1" u="none" strike="noStrike" kern="1200" baseline="0" dirty="0" smtClean="0">
                <a:solidFill>
                  <a:schemeClr val="tx1"/>
                </a:solidFill>
                <a:latin typeface="+mn-lt"/>
                <a:ea typeface="+mn-ea"/>
                <a:cs typeface="+mn-cs"/>
              </a:rPr>
              <a:t>Sudan Medical Journal, </a:t>
            </a:r>
            <a:r>
              <a:rPr lang="en-GB" sz="1200" b="1" i="0" u="none" strike="noStrike" kern="1200" baseline="0" dirty="0" smtClean="0">
                <a:solidFill>
                  <a:schemeClr val="tx1"/>
                </a:solidFill>
                <a:latin typeface="+mn-lt"/>
                <a:ea typeface="+mn-ea"/>
                <a:cs typeface="+mn-cs"/>
              </a:rPr>
              <a:t>45</a:t>
            </a:r>
            <a:r>
              <a:rPr lang="en-GB" sz="1200" b="0" i="0" u="none" strike="noStrike" kern="1200" baseline="0" dirty="0" smtClean="0">
                <a:solidFill>
                  <a:schemeClr val="tx1"/>
                </a:solidFill>
                <a:latin typeface="+mn-lt"/>
                <a:ea typeface="+mn-ea"/>
                <a:cs typeface="+mn-cs"/>
              </a:rPr>
              <a:t>: 34-39</a:t>
            </a:r>
          </a:p>
          <a:p>
            <a:endParaRPr lang="en-GB" dirty="0" smtClean="0"/>
          </a:p>
          <a:p>
            <a:r>
              <a:rPr lang="en-GB" dirty="0" err="1" smtClean="0"/>
              <a:t>Hashim</a:t>
            </a:r>
            <a:r>
              <a:rPr lang="en-GB" dirty="0" smtClean="0"/>
              <a:t> A (1998). Five years plan of action in malaria control in Red Sea State 1998-2002. Blue Nile Research and Training Institute, unpublished report</a:t>
            </a:r>
          </a:p>
          <a:p>
            <a:endParaRPr lang="en-GB" dirty="0" smtClean="0"/>
          </a:p>
          <a:p>
            <a:r>
              <a:rPr lang="en-US" sz="1200" kern="1200" dirty="0" err="1" smtClean="0">
                <a:solidFill>
                  <a:schemeClr val="tx1"/>
                </a:solidFill>
                <a:effectLst/>
                <a:latin typeface="+mn-lt"/>
                <a:ea typeface="+mn-ea"/>
                <a:cs typeface="+mn-cs"/>
              </a:rPr>
              <a:t>Himeidan</a:t>
            </a:r>
            <a:r>
              <a:rPr lang="en-US" sz="1200" kern="1200" dirty="0" smtClean="0">
                <a:solidFill>
                  <a:schemeClr val="tx1"/>
                </a:solidFill>
                <a:effectLst/>
                <a:latin typeface="+mn-lt"/>
                <a:ea typeface="+mn-ea"/>
                <a:cs typeface="+mn-cs"/>
              </a:rPr>
              <a:t> YE, </a:t>
            </a:r>
            <a:r>
              <a:rPr lang="en-US" sz="1200" kern="1200" dirty="0" err="1" smtClean="0">
                <a:solidFill>
                  <a:schemeClr val="tx1"/>
                </a:solidFill>
                <a:effectLst/>
                <a:latin typeface="+mn-lt"/>
                <a:ea typeface="+mn-ea"/>
                <a:cs typeface="+mn-cs"/>
              </a:rPr>
              <a:t>Elbashir</a:t>
            </a:r>
            <a:r>
              <a:rPr lang="en-US" sz="1200" kern="1200" dirty="0" smtClean="0">
                <a:solidFill>
                  <a:schemeClr val="tx1"/>
                </a:solidFill>
                <a:effectLst/>
                <a:latin typeface="+mn-lt"/>
                <a:ea typeface="+mn-ea"/>
                <a:cs typeface="+mn-cs"/>
              </a:rPr>
              <a:t> MI, El-</a:t>
            </a:r>
            <a:r>
              <a:rPr lang="en-US" sz="1200" kern="1200" dirty="0" err="1" smtClean="0">
                <a:solidFill>
                  <a:schemeClr val="tx1"/>
                </a:solidFill>
                <a:effectLst/>
                <a:latin typeface="+mn-lt"/>
                <a:ea typeface="+mn-ea"/>
                <a:cs typeface="+mn-cs"/>
              </a:rPr>
              <a:t>Rayah</a:t>
            </a:r>
            <a:r>
              <a:rPr lang="en-US" sz="1200" kern="1200" dirty="0" smtClean="0">
                <a:solidFill>
                  <a:schemeClr val="tx1"/>
                </a:solidFill>
                <a:effectLst/>
                <a:latin typeface="+mn-lt"/>
                <a:ea typeface="+mn-ea"/>
                <a:cs typeface="+mn-cs"/>
              </a:rPr>
              <a:t> el A, Adam I (2005). Epidemiology of malaria in New </a:t>
            </a:r>
            <a:r>
              <a:rPr lang="en-US" sz="1200" kern="1200" dirty="0" err="1" smtClean="0">
                <a:solidFill>
                  <a:schemeClr val="tx1"/>
                </a:solidFill>
                <a:effectLst/>
                <a:latin typeface="+mn-lt"/>
                <a:ea typeface="+mn-ea"/>
                <a:cs typeface="+mn-cs"/>
              </a:rPr>
              <a:t>Halfa</a:t>
            </a:r>
            <a:r>
              <a:rPr lang="en-US" sz="1200" kern="1200" dirty="0" smtClean="0">
                <a:solidFill>
                  <a:schemeClr val="tx1"/>
                </a:solidFill>
                <a:effectLst/>
                <a:latin typeface="+mn-lt"/>
                <a:ea typeface="+mn-ea"/>
                <a:cs typeface="+mn-cs"/>
              </a:rPr>
              <a:t>, an irrigated area in eastern Sudan. </a:t>
            </a:r>
            <a:r>
              <a:rPr lang="en-US" sz="1200" i="1" kern="1200" dirty="0" smtClean="0">
                <a:solidFill>
                  <a:schemeClr val="tx1"/>
                </a:solidFill>
                <a:effectLst/>
                <a:latin typeface="+mn-lt"/>
                <a:ea typeface="+mn-ea"/>
                <a:cs typeface="+mn-cs"/>
              </a:rPr>
              <a:t>Eastern Mediterranean Health Journal</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11</a:t>
            </a:r>
            <a:r>
              <a:rPr lang="en-US" sz="1200" kern="1200" dirty="0" smtClean="0">
                <a:solidFill>
                  <a:schemeClr val="tx1"/>
                </a:solidFill>
                <a:effectLst/>
                <a:latin typeface="+mn-lt"/>
                <a:ea typeface="+mn-ea"/>
                <a:cs typeface="+mn-cs"/>
              </a:rPr>
              <a:t>: 499-504</a:t>
            </a:r>
          </a:p>
          <a:p>
            <a:endParaRPr lang="en-US" sz="1200" kern="1200" dirty="0" smtClean="0">
              <a:solidFill>
                <a:schemeClr val="tx1"/>
              </a:solidFill>
              <a:effectLst/>
              <a:latin typeface="+mn-lt"/>
              <a:ea typeface="+mn-ea"/>
              <a:cs typeface="+mn-cs"/>
            </a:endParaRPr>
          </a:p>
          <a:p>
            <a:r>
              <a:rPr lang="en-AU" sz="1200" kern="1200" dirty="0" err="1" smtClean="0">
                <a:solidFill>
                  <a:schemeClr val="tx1"/>
                </a:solidFill>
                <a:effectLst/>
                <a:latin typeface="+mn-lt"/>
                <a:ea typeface="+mn-ea"/>
                <a:cs typeface="+mn-cs"/>
              </a:rPr>
              <a:t>Mahgoub</a:t>
            </a:r>
            <a:r>
              <a:rPr lang="en-AU" sz="1200" kern="1200" dirty="0" smtClean="0">
                <a:solidFill>
                  <a:schemeClr val="tx1"/>
                </a:solidFill>
                <a:effectLst/>
                <a:latin typeface="+mn-lt"/>
                <a:ea typeface="+mn-ea"/>
                <a:cs typeface="+mn-cs"/>
              </a:rPr>
              <a:t> H et al. (2012). </a:t>
            </a:r>
            <a:r>
              <a:rPr lang="en-AU" sz="1200" i="0" kern="1200" dirty="0" smtClean="0">
                <a:solidFill>
                  <a:schemeClr val="tx1"/>
                </a:solidFill>
                <a:effectLst/>
                <a:latin typeface="+mn-lt"/>
                <a:ea typeface="+mn-ea"/>
                <a:cs typeface="+mn-cs"/>
              </a:rPr>
              <a:t>Severe</a:t>
            </a:r>
            <a:r>
              <a:rPr lang="en-AU" sz="1200" i="1" kern="1200" dirty="0" smtClean="0">
                <a:solidFill>
                  <a:schemeClr val="tx1"/>
                </a:solidFill>
                <a:effectLst/>
                <a:latin typeface="+mn-lt"/>
                <a:ea typeface="+mn-ea"/>
                <a:cs typeface="+mn-cs"/>
              </a:rPr>
              <a:t> Plasmodium </a:t>
            </a:r>
            <a:r>
              <a:rPr lang="en-AU" sz="1200" i="1" kern="1200" dirty="0" err="1" smtClean="0">
                <a:solidFill>
                  <a:schemeClr val="tx1"/>
                </a:solidFill>
                <a:effectLst/>
                <a:latin typeface="+mn-lt"/>
                <a:ea typeface="+mn-ea"/>
                <a:cs typeface="+mn-cs"/>
              </a:rPr>
              <a:t>vivax</a:t>
            </a:r>
            <a:r>
              <a:rPr lang="en-AU" sz="1200" i="1" kern="1200" dirty="0" smtClean="0">
                <a:solidFill>
                  <a:schemeClr val="tx1"/>
                </a:solidFill>
                <a:effectLst/>
                <a:latin typeface="+mn-lt"/>
                <a:ea typeface="+mn-ea"/>
                <a:cs typeface="+mn-cs"/>
              </a:rPr>
              <a:t> </a:t>
            </a:r>
            <a:r>
              <a:rPr lang="en-AU" sz="1200" i="0" kern="1200" dirty="0" smtClean="0">
                <a:solidFill>
                  <a:schemeClr val="tx1"/>
                </a:solidFill>
                <a:effectLst/>
                <a:latin typeface="+mn-lt"/>
                <a:ea typeface="+mn-ea"/>
                <a:cs typeface="+mn-cs"/>
              </a:rPr>
              <a:t>malaria among Sudanese children at New </a:t>
            </a:r>
            <a:r>
              <a:rPr lang="en-AU" sz="1200" i="0" kern="1200" dirty="0" err="1" smtClean="0">
                <a:solidFill>
                  <a:schemeClr val="tx1"/>
                </a:solidFill>
                <a:effectLst/>
                <a:latin typeface="+mn-lt"/>
                <a:ea typeface="+mn-ea"/>
                <a:cs typeface="+mn-cs"/>
              </a:rPr>
              <a:t>Halfa</a:t>
            </a:r>
            <a:r>
              <a:rPr lang="en-AU" sz="1200" i="0" kern="1200" dirty="0" smtClean="0">
                <a:solidFill>
                  <a:schemeClr val="tx1"/>
                </a:solidFill>
                <a:effectLst/>
                <a:latin typeface="+mn-lt"/>
                <a:ea typeface="+mn-ea"/>
                <a:cs typeface="+mn-cs"/>
              </a:rPr>
              <a:t> Hospital, Eastern Sudan</a:t>
            </a:r>
            <a:r>
              <a:rPr lang="en-AU" sz="1200" i="1" kern="1200" dirty="0" smtClean="0">
                <a:solidFill>
                  <a:schemeClr val="tx1"/>
                </a:solidFill>
                <a:effectLst/>
                <a:latin typeface="+mn-lt"/>
                <a:ea typeface="+mn-ea"/>
                <a:cs typeface="+mn-cs"/>
              </a:rPr>
              <a:t>.</a:t>
            </a:r>
            <a:r>
              <a:rPr lang="en-AU" sz="1200" kern="1200" dirty="0" smtClean="0">
                <a:solidFill>
                  <a:schemeClr val="tx1"/>
                </a:solidFill>
                <a:effectLst/>
                <a:latin typeface="+mn-lt"/>
                <a:ea typeface="+mn-ea"/>
                <a:cs typeface="+mn-cs"/>
              </a:rPr>
              <a:t> Parasites &amp; Vectors, </a:t>
            </a:r>
            <a:r>
              <a:rPr lang="en-AU" sz="1200" b="1" kern="1200" dirty="0" smtClean="0">
                <a:solidFill>
                  <a:schemeClr val="tx1"/>
                </a:solidFill>
                <a:effectLst/>
                <a:latin typeface="+mn-lt"/>
                <a:ea typeface="+mn-ea"/>
                <a:cs typeface="+mn-cs"/>
              </a:rPr>
              <a:t>5</a:t>
            </a:r>
            <a:r>
              <a:rPr lang="en-AU" sz="1200" kern="1200" dirty="0" smtClean="0">
                <a:solidFill>
                  <a:schemeClr val="tx1"/>
                </a:solidFill>
                <a:effectLst/>
                <a:latin typeface="+mn-lt"/>
                <a:ea typeface="+mn-ea"/>
                <a:cs typeface="+mn-cs"/>
              </a:rPr>
              <a:t>: 154</a:t>
            </a:r>
          </a:p>
          <a:p>
            <a:endParaRPr lang="en-AU" sz="1200" kern="1200" dirty="0" smtClean="0">
              <a:solidFill>
                <a:schemeClr val="tx1"/>
              </a:solidFill>
              <a:effectLst/>
              <a:latin typeface="+mn-lt"/>
              <a:ea typeface="+mn-ea"/>
              <a:cs typeface="+mn-cs"/>
            </a:endParaRPr>
          </a:p>
          <a:p>
            <a:r>
              <a:rPr lang="en-GB" sz="1200" b="0" i="0" u="none" strike="noStrike" kern="1200" baseline="0" dirty="0" err="1" smtClean="0">
                <a:solidFill>
                  <a:schemeClr val="tx1"/>
                </a:solidFill>
                <a:latin typeface="+mn-lt"/>
                <a:ea typeface="+mn-ea"/>
                <a:cs typeface="+mn-cs"/>
              </a:rPr>
              <a:t>Talha</a:t>
            </a:r>
            <a:r>
              <a:rPr lang="en-GB" sz="1200" b="0" i="0" u="none" strike="noStrike" kern="1200" baseline="0" dirty="0" smtClean="0">
                <a:solidFill>
                  <a:schemeClr val="tx1"/>
                </a:solidFill>
                <a:latin typeface="+mn-lt"/>
                <a:ea typeface="+mn-ea"/>
                <a:cs typeface="+mn-cs"/>
              </a:rPr>
              <a:t> AA, </a:t>
            </a:r>
            <a:r>
              <a:rPr lang="en-GB" sz="1200" b="0" i="0" u="none" strike="noStrike" kern="1200" baseline="0" dirty="0" err="1" smtClean="0">
                <a:solidFill>
                  <a:schemeClr val="tx1"/>
                </a:solidFill>
                <a:latin typeface="+mn-lt"/>
                <a:ea typeface="+mn-ea"/>
                <a:cs typeface="+mn-cs"/>
              </a:rPr>
              <a:t>Pirahmadi</a:t>
            </a:r>
            <a:r>
              <a:rPr lang="en-GB" sz="1200" b="0" i="0" u="none" strike="noStrike" kern="1200" baseline="0" dirty="0" smtClean="0">
                <a:solidFill>
                  <a:schemeClr val="tx1"/>
                </a:solidFill>
                <a:latin typeface="+mn-lt"/>
                <a:ea typeface="+mn-ea"/>
                <a:cs typeface="+mn-cs"/>
              </a:rPr>
              <a:t> S, </a:t>
            </a:r>
            <a:r>
              <a:rPr lang="en-GB" sz="1200" b="0" i="0" u="none" strike="noStrike" kern="1200" baseline="0" dirty="0" err="1" smtClean="0">
                <a:solidFill>
                  <a:schemeClr val="tx1"/>
                </a:solidFill>
                <a:latin typeface="+mn-lt"/>
                <a:ea typeface="+mn-ea"/>
                <a:cs typeface="+mn-cs"/>
              </a:rPr>
              <a:t>Elgaily</a:t>
            </a:r>
            <a:r>
              <a:rPr lang="en-GB" sz="1200" b="0" i="0" u="none" strike="noStrike" kern="1200" baseline="0" dirty="0" smtClean="0">
                <a:solidFill>
                  <a:schemeClr val="tx1"/>
                </a:solidFill>
                <a:latin typeface="+mn-lt"/>
                <a:ea typeface="+mn-ea"/>
                <a:cs typeface="+mn-cs"/>
              </a:rPr>
              <a:t> EM, </a:t>
            </a:r>
            <a:r>
              <a:rPr lang="en-GB" sz="1200" b="0" i="0" u="none" strike="noStrike" kern="1200" baseline="0" dirty="0" err="1" smtClean="0">
                <a:solidFill>
                  <a:schemeClr val="tx1"/>
                </a:solidFill>
                <a:latin typeface="+mn-lt"/>
                <a:ea typeface="+mn-ea"/>
                <a:cs typeface="+mn-cs"/>
              </a:rPr>
              <a:t>Zakeri</a:t>
            </a:r>
            <a:r>
              <a:rPr lang="en-GB" sz="1200" b="0" i="0" u="none" strike="noStrike" kern="1200" baseline="0" dirty="0" smtClean="0">
                <a:solidFill>
                  <a:schemeClr val="tx1"/>
                </a:solidFill>
                <a:latin typeface="+mn-lt"/>
                <a:ea typeface="+mn-ea"/>
                <a:cs typeface="+mn-cs"/>
              </a:rPr>
              <a:t> S, Nour BYM (2014). Low Prevalence of </a:t>
            </a:r>
            <a:r>
              <a:rPr lang="en-GB" sz="1200" b="0" i="1" u="none" strike="noStrike" kern="1200" baseline="0" dirty="0" smtClean="0">
                <a:solidFill>
                  <a:schemeClr val="tx1"/>
                </a:solidFill>
                <a:latin typeface="+mn-lt"/>
                <a:ea typeface="+mn-ea"/>
                <a:cs typeface="+mn-cs"/>
              </a:rPr>
              <a:t>Plasmodium </a:t>
            </a:r>
            <a:r>
              <a:rPr lang="en-GB" sz="1200" b="0" i="1" u="none" strike="noStrike" kern="1200" baseline="0" dirty="0" err="1" smtClean="0">
                <a:solidFill>
                  <a:schemeClr val="tx1"/>
                </a:solidFill>
                <a:latin typeface="+mn-lt"/>
                <a:ea typeface="+mn-ea"/>
                <a:cs typeface="+mn-cs"/>
              </a:rPr>
              <a:t>vivax</a:t>
            </a:r>
            <a:r>
              <a:rPr lang="en-GB" sz="1200" b="0" i="1" u="none" strike="noStrike" kern="1200" baseline="0" dirty="0" smtClean="0">
                <a:solidFill>
                  <a:schemeClr val="tx1"/>
                </a:solidFill>
                <a:latin typeface="+mn-lt"/>
                <a:ea typeface="+mn-ea"/>
                <a:cs typeface="+mn-cs"/>
              </a:rPr>
              <a:t> - Plasmodium falciparum </a:t>
            </a:r>
            <a:r>
              <a:rPr lang="en-GB" sz="1200" b="0" i="0" u="none" strike="noStrike" kern="1200" baseline="0" dirty="0" smtClean="0">
                <a:solidFill>
                  <a:schemeClr val="tx1"/>
                </a:solidFill>
                <a:latin typeface="+mn-lt"/>
                <a:ea typeface="+mn-ea"/>
                <a:cs typeface="+mn-cs"/>
              </a:rPr>
              <a:t>Mixed-Infection in Patients from Central and Eastern Part of Sudan: Implication for Case Management in Sudan. </a:t>
            </a:r>
            <a:r>
              <a:rPr lang="en-GB" sz="1200" b="0" i="1" u="none" strike="noStrike" kern="1200" baseline="0" dirty="0" smtClean="0">
                <a:solidFill>
                  <a:schemeClr val="tx1"/>
                </a:solidFill>
                <a:latin typeface="+mn-lt"/>
                <a:ea typeface="+mn-ea"/>
                <a:cs typeface="+mn-cs"/>
              </a:rPr>
              <a:t>International Journal of Tropical Disease &amp; Health,</a:t>
            </a:r>
            <a:r>
              <a:rPr lang="en-GB" sz="1200" b="1" i="1" u="none" strike="noStrike" kern="1200" baseline="0" dirty="0" smtClean="0">
                <a:solidFill>
                  <a:schemeClr val="tx1"/>
                </a:solidFill>
                <a:latin typeface="+mn-lt"/>
                <a:ea typeface="+mn-ea"/>
                <a:cs typeface="+mn-cs"/>
              </a:rPr>
              <a:t> </a:t>
            </a:r>
            <a:r>
              <a:rPr lang="en-GB" sz="1200" b="1" i="0" u="none" strike="noStrike" kern="1200" baseline="0" dirty="0" smtClean="0">
                <a:solidFill>
                  <a:schemeClr val="tx1"/>
                </a:solidFill>
                <a:latin typeface="+mn-lt"/>
                <a:ea typeface="+mn-ea"/>
                <a:cs typeface="+mn-cs"/>
              </a:rPr>
              <a:t>4</a:t>
            </a:r>
            <a:r>
              <a:rPr lang="en-GB" sz="1200" b="0" i="0" u="none" strike="noStrike" kern="1200" baseline="0" dirty="0" smtClean="0">
                <a:solidFill>
                  <a:schemeClr val="tx1"/>
                </a:solidFill>
                <a:latin typeface="+mn-lt"/>
                <a:ea typeface="+mn-ea"/>
                <a:cs typeface="+mn-cs"/>
              </a:rPr>
              <a:t>: 887-895</a:t>
            </a:r>
          </a:p>
          <a:p>
            <a:endParaRPr lang="en-GB" sz="1200" b="0" i="0" u="none" strike="noStrik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Talha</a:t>
            </a:r>
            <a:r>
              <a:rPr lang="en-US" sz="1200" kern="1200" dirty="0" smtClean="0">
                <a:solidFill>
                  <a:schemeClr val="tx1"/>
                </a:solidFill>
                <a:effectLst/>
                <a:latin typeface="+mn-lt"/>
                <a:ea typeface="+mn-ea"/>
                <a:cs typeface="+mn-cs"/>
              </a:rPr>
              <a:t> AA, </a:t>
            </a:r>
            <a:r>
              <a:rPr lang="en-US" sz="1200" kern="1200" dirty="0" err="1" smtClean="0">
                <a:solidFill>
                  <a:schemeClr val="tx1"/>
                </a:solidFill>
                <a:effectLst/>
                <a:latin typeface="+mn-lt"/>
                <a:ea typeface="+mn-ea"/>
                <a:cs typeface="+mn-cs"/>
              </a:rPr>
              <a:t>Pirahmadi</a:t>
            </a:r>
            <a:r>
              <a:rPr lang="en-US" sz="1200" kern="1200" dirty="0" smtClean="0">
                <a:solidFill>
                  <a:schemeClr val="tx1"/>
                </a:solidFill>
                <a:effectLst/>
                <a:latin typeface="+mn-lt"/>
                <a:ea typeface="+mn-ea"/>
                <a:cs typeface="+mn-cs"/>
              </a:rPr>
              <a:t> S, </a:t>
            </a:r>
            <a:r>
              <a:rPr lang="en-US" sz="1200" kern="1200" dirty="0" err="1" smtClean="0">
                <a:solidFill>
                  <a:schemeClr val="tx1"/>
                </a:solidFill>
                <a:effectLst/>
                <a:latin typeface="+mn-lt"/>
                <a:ea typeface="+mn-ea"/>
                <a:cs typeface="+mn-cs"/>
              </a:rPr>
              <a:t>Mehrizi</a:t>
            </a:r>
            <a:r>
              <a:rPr lang="en-US" sz="1200" kern="1200" dirty="0" smtClean="0">
                <a:solidFill>
                  <a:schemeClr val="tx1"/>
                </a:solidFill>
                <a:effectLst/>
                <a:latin typeface="+mn-lt"/>
                <a:ea typeface="+mn-ea"/>
                <a:cs typeface="+mn-cs"/>
              </a:rPr>
              <a:t> AA, </a:t>
            </a:r>
            <a:r>
              <a:rPr lang="en-US" sz="1200" kern="1200" dirty="0" err="1" smtClean="0">
                <a:solidFill>
                  <a:schemeClr val="tx1"/>
                </a:solidFill>
                <a:effectLst/>
                <a:latin typeface="+mn-lt"/>
                <a:ea typeface="+mn-ea"/>
                <a:cs typeface="+mn-cs"/>
              </a:rPr>
              <a:t>Djadid</a:t>
            </a:r>
            <a:r>
              <a:rPr lang="en-US" sz="1200" kern="1200" dirty="0" smtClean="0">
                <a:solidFill>
                  <a:schemeClr val="tx1"/>
                </a:solidFill>
                <a:effectLst/>
                <a:latin typeface="+mn-lt"/>
                <a:ea typeface="+mn-ea"/>
                <a:cs typeface="+mn-cs"/>
              </a:rPr>
              <a:t> ND, Nour BYM, </a:t>
            </a:r>
            <a:r>
              <a:rPr lang="en-US" sz="1200" kern="1200" dirty="0" err="1" smtClean="0">
                <a:solidFill>
                  <a:schemeClr val="tx1"/>
                </a:solidFill>
                <a:effectLst/>
                <a:latin typeface="+mn-lt"/>
                <a:ea typeface="+mn-ea"/>
                <a:cs typeface="+mn-cs"/>
              </a:rPr>
              <a:t>Zakeri</a:t>
            </a:r>
            <a:r>
              <a:rPr lang="en-US" sz="1200" kern="1200" dirty="0" smtClean="0">
                <a:solidFill>
                  <a:schemeClr val="tx1"/>
                </a:solidFill>
                <a:effectLst/>
                <a:latin typeface="+mn-lt"/>
                <a:ea typeface="+mn-ea"/>
                <a:cs typeface="+mn-cs"/>
              </a:rPr>
              <a:t> S (2015). </a:t>
            </a:r>
            <a:r>
              <a:rPr lang="en-GB" sz="1200" kern="1200" dirty="0" smtClean="0">
                <a:solidFill>
                  <a:schemeClr val="tx1"/>
                </a:solidFill>
                <a:effectLst/>
                <a:latin typeface="+mn-lt"/>
                <a:ea typeface="+mn-ea"/>
                <a:cs typeface="+mn-cs"/>
              </a:rPr>
              <a:t>Molecular genetic analysis of </a:t>
            </a:r>
            <a:r>
              <a:rPr lang="en-GB" sz="1200" i="1" kern="1200" dirty="0" smtClean="0">
                <a:solidFill>
                  <a:schemeClr val="tx1"/>
                </a:solidFill>
                <a:effectLst/>
                <a:latin typeface="+mn-lt"/>
                <a:ea typeface="+mn-ea"/>
                <a:cs typeface="+mn-cs"/>
              </a:rPr>
              <a:t>Plasmodium </a:t>
            </a:r>
            <a:r>
              <a:rPr lang="en-GB" sz="1200" i="1" kern="1200" dirty="0" err="1" smtClean="0">
                <a:solidFill>
                  <a:schemeClr val="tx1"/>
                </a:solidFill>
                <a:effectLst/>
                <a:latin typeface="+mn-lt"/>
                <a:ea typeface="+mn-ea"/>
                <a:cs typeface="+mn-cs"/>
              </a:rPr>
              <a:t>vivax</a:t>
            </a:r>
            <a:r>
              <a:rPr lang="en-GB" sz="1200" kern="1200" dirty="0" smtClean="0">
                <a:solidFill>
                  <a:schemeClr val="tx1"/>
                </a:solidFill>
                <a:effectLst/>
                <a:latin typeface="+mn-lt"/>
                <a:ea typeface="+mn-ea"/>
                <a:cs typeface="+mn-cs"/>
              </a:rPr>
              <a:t> isolates from Eastern and Central Sudan using </a:t>
            </a:r>
            <a:r>
              <a:rPr lang="en-GB" sz="1200" kern="1200" dirty="0" err="1" smtClean="0">
                <a:solidFill>
                  <a:schemeClr val="tx1"/>
                </a:solidFill>
                <a:effectLst/>
                <a:latin typeface="+mn-lt"/>
                <a:ea typeface="+mn-ea"/>
                <a:cs typeface="+mn-cs"/>
              </a:rPr>
              <a:t>pvcsp</a:t>
            </a:r>
            <a:r>
              <a:rPr lang="en-GB" sz="1200" kern="1200" dirty="0" smtClean="0">
                <a:solidFill>
                  <a:schemeClr val="tx1"/>
                </a:solidFill>
                <a:effectLst/>
                <a:latin typeface="+mn-lt"/>
                <a:ea typeface="+mn-ea"/>
                <a:cs typeface="+mn-cs"/>
              </a:rPr>
              <a:t> and pvmsp-3a genes as molecular markers. </a:t>
            </a:r>
            <a:r>
              <a:rPr lang="en-US" sz="1200" i="1" kern="1200" dirty="0" smtClean="0">
                <a:solidFill>
                  <a:schemeClr val="tx1"/>
                </a:solidFill>
                <a:effectLst/>
                <a:latin typeface="+mn-lt"/>
                <a:ea typeface="+mn-ea"/>
                <a:cs typeface="+mn-cs"/>
              </a:rPr>
              <a:t>Infection, Genetics &amp; Evolution</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32</a:t>
            </a:r>
            <a:r>
              <a:rPr lang="en-US" sz="1200" kern="1200" dirty="0" smtClean="0">
                <a:solidFill>
                  <a:schemeClr val="tx1"/>
                </a:solidFill>
                <a:effectLst/>
                <a:latin typeface="+mn-lt"/>
                <a:ea typeface="+mn-ea"/>
                <a:cs typeface="+mn-cs"/>
              </a:rPr>
              <a:t>: 12-22</a:t>
            </a:r>
            <a:endParaRPr lang="en-GB" sz="1200" kern="1200" dirty="0" smtClean="0">
              <a:solidFill>
                <a:schemeClr val="tx1"/>
              </a:solidFill>
              <a:effectLst/>
              <a:latin typeface="+mn-lt"/>
              <a:ea typeface="+mn-ea"/>
              <a:cs typeface="+mn-cs"/>
            </a:endParaRPr>
          </a:p>
          <a:p>
            <a:endParaRPr lang="en-AU"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Wernsdorfer</a:t>
            </a:r>
            <a:r>
              <a:rPr lang="en-US" sz="1200" kern="1200" dirty="0" smtClean="0">
                <a:solidFill>
                  <a:schemeClr val="tx1"/>
                </a:solidFill>
                <a:latin typeface="+mn-lt"/>
                <a:ea typeface="+mn-ea"/>
                <a:cs typeface="+mn-cs"/>
              </a:rPr>
              <a:t> G &amp; </a:t>
            </a:r>
            <a:r>
              <a:rPr lang="en-US" sz="1200" kern="1200" dirty="0" err="1" smtClean="0">
                <a:solidFill>
                  <a:schemeClr val="tx1"/>
                </a:solidFill>
                <a:latin typeface="+mn-lt"/>
                <a:ea typeface="+mn-ea"/>
                <a:cs typeface="+mn-cs"/>
              </a:rPr>
              <a:t>Wernsdorfer</a:t>
            </a:r>
            <a:r>
              <a:rPr lang="en-US" sz="1200" kern="1200" dirty="0" smtClean="0">
                <a:solidFill>
                  <a:schemeClr val="tx1"/>
                </a:solidFill>
                <a:latin typeface="+mn-lt"/>
                <a:ea typeface="+mn-ea"/>
                <a:cs typeface="+mn-cs"/>
              </a:rPr>
              <a:t> W (1967). Malaria in the middle Nile basin and its bordering regions. </a:t>
            </a:r>
            <a:r>
              <a:rPr lang="en-US" sz="1200" i="1" kern="1200" dirty="0" smtClean="0">
                <a:solidFill>
                  <a:schemeClr val="tx1"/>
                </a:solidFill>
                <a:latin typeface="+mn-lt"/>
                <a:ea typeface="+mn-ea"/>
                <a:cs typeface="+mn-cs"/>
              </a:rPr>
              <a:t>Z </a:t>
            </a:r>
            <a:r>
              <a:rPr lang="en-US" sz="1200" i="1" kern="1200" dirty="0" err="1" smtClean="0">
                <a:solidFill>
                  <a:schemeClr val="tx1"/>
                </a:solidFill>
                <a:latin typeface="+mn-lt"/>
                <a:ea typeface="+mn-ea"/>
                <a:cs typeface="+mn-cs"/>
              </a:rPr>
              <a:t>Tropenmed</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Parasitol</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18</a:t>
            </a:r>
            <a:r>
              <a:rPr lang="en-US" sz="1200" kern="1200" dirty="0" smtClean="0">
                <a:solidFill>
                  <a:schemeClr val="tx1"/>
                </a:solidFill>
                <a:latin typeface="+mn-lt"/>
                <a:ea typeface="+mn-ea"/>
                <a:cs typeface="+mn-cs"/>
              </a:rPr>
              <a:t>: 17-44</a:t>
            </a:r>
          </a:p>
          <a:p>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6D714F-E2A8-4DB0-92B2-7446130A6F15}" type="slidenum">
              <a:rPr lang="en-GB" smtClean="0"/>
              <a:t>33</a:t>
            </a:fld>
            <a:endParaRPr lang="en-GB"/>
          </a:p>
        </p:txBody>
      </p:sp>
    </p:spTree>
    <p:extLst>
      <p:ext uri="{BB962C8B-B14F-4D97-AF65-F5344CB8AC3E}">
        <p14:creationId xmlns:p14="http://schemas.microsoft.com/office/powerpoint/2010/main" val="2852775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Background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As with many</a:t>
            </a:r>
            <a:r>
              <a:rPr lang="en-US" sz="1200" baseline="0" dirty="0" smtClean="0"/>
              <a:t> malaria endemic countries during the GMEP era, detailed mapped inventories of </a:t>
            </a:r>
            <a:r>
              <a:rPr lang="en-US" sz="1200" baseline="0" dirty="0" err="1" smtClean="0"/>
              <a:t>Anopheline</a:t>
            </a:r>
            <a:r>
              <a:rPr lang="en-US" sz="1200" baseline="0" dirty="0" smtClean="0"/>
              <a:t> vector species were developed. The first in Sudan were maps of </a:t>
            </a:r>
            <a:r>
              <a:rPr lang="en-US" sz="1200" i="1" baseline="0" dirty="0" smtClean="0"/>
              <a:t>An. </a:t>
            </a:r>
            <a:r>
              <a:rPr lang="en-US" sz="1200" i="1" baseline="0" dirty="0" err="1" smtClean="0"/>
              <a:t>gambiae</a:t>
            </a:r>
            <a:r>
              <a:rPr lang="en-US" sz="1200" baseline="0" dirty="0" smtClean="0"/>
              <a:t>, </a:t>
            </a:r>
            <a:r>
              <a:rPr lang="en-US" sz="1200" i="1" baseline="0" dirty="0" smtClean="0"/>
              <a:t>An. </a:t>
            </a:r>
            <a:r>
              <a:rPr lang="en-US" sz="1200" i="1" baseline="0" dirty="0" err="1" smtClean="0"/>
              <a:t>funestus</a:t>
            </a:r>
            <a:r>
              <a:rPr lang="en-US" sz="1200" baseline="0" dirty="0" smtClean="0"/>
              <a:t>, </a:t>
            </a:r>
            <a:r>
              <a:rPr lang="en-US" sz="1200" i="1" baseline="0" dirty="0" smtClean="0"/>
              <a:t>An. </a:t>
            </a:r>
            <a:r>
              <a:rPr lang="en-US" sz="1200" i="1" baseline="0" dirty="0" err="1" smtClean="0"/>
              <a:t>pharoensis</a:t>
            </a:r>
            <a:r>
              <a:rPr lang="en-US" sz="1200" baseline="0" dirty="0" smtClean="0"/>
              <a:t> and other </a:t>
            </a:r>
            <a:r>
              <a:rPr lang="en-US" sz="1200" baseline="0" dirty="0" err="1" smtClean="0"/>
              <a:t>anophelines</a:t>
            </a:r>
            <a:r>
              <a:rPr lang="en-US" sz="1200" baseline="0" dirty="0" smtClean="0"/>
              <a:t> assembled by Lewis in 1956, based on reviews of published and unpublished entomological surveys undertaken by government entomologists and academics since 1900. Additionally, the </a:t>
            </a:r>
            <a:r>
              <a:rPr lang="en-US" sz="1200" baseline="0" dirty="0" err="1" smtClean="0"/>
              <a:t>Wernsdorfer</a:t>
            </a:r>
            <a:r>
              <a:rPr lang="en-US" sz="1200" baseline="0" dirty="0" smtClean="0"/>
              <a:t> brothers, while mounting a massive national survey of malaria infection, conducted malaria vector species investigations and assemblies at each of their sample sites. For many decades, these served as the only systematic reviews of malaria vectors across the country.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References  </a:t>
            </a: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Lewis DJ (1956). The </a:t>
            </a:r>
            <a:r>
              <a:rPr lang="en-US" sz="1200" dirty="0" err="1" smtClean="0"/>
              <a:t>anopheline</a:t>
            </a:r>
            <a:r>
              <a:rPr lang="en-US" sz="1200" dirty="0" smtClean="0"/>
              <a:t> mosquitoes of Sudan. </a:t>
            </a:r>
            <a:r>
              <a:rPr lang="en-US" sz="1200" i="1" dirty="0" smtClean="0"/>
              <a:t>Bulletin of Entomological Research</a:t>
            </a:r>
            <a:r>
              <a:rPr lang="en-US" sz="1200" dirty="0" smtClean="0"/>
              <a:t>, </a:t>
            </a:r>
            <a:r>
              <a:rPr lang="en-US" sz="1200" b="1" dirty="0" smtClean="0"/>
              <a:t>47</a:t>
            </a:r>
            <a:r>
              <a:rPr lang="en-US" sz="1200" dirty="0" smtClean="0"/>
              <a:t>: 475-494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Wernsdorfer</a:t>
            </a:r>
            <a:r>
              <a:rPr lang="en-US" sz="1200" kern="1200" dirty="0" smtClean="0">
                <a:solidFill>
                  <a:schemeClr val="tx1"/>
                </a:solidFill>
                <a:latin typeface="+mn-lt"/>
                <a:ea typeface="+mn-ea"/>
                <a:cs typeface="+mn-cs"/>
              </a:rPr>
              <a:t> G &amp; </a:t>
            </a:r>
            <a:r>
              <a:rPr lang="en-US" sz="1200" kern="1200" dirty="0" err="1" smtClean="0">
                <a:solidFill>
                  <a:schemeClr val="tx1"/>
                </a:solidFill>
                <a:latin typeface="+mn-lt"/>
                <a:ea typeface="+mn-ea"/>
                <a:cs typeface="+mn-cs"/>
              </a:rPr>
              <a:t>Wernsdorfer</a:t>
            </a:r>
            <a:r>
              <a:rPr lang="en-US" sz="1200" kern="1200" dirty="0" smtClean="0">
                <a:solidFill>
                  <a:schemeClr val="tx1"/>
                </a:solidFill>
                <a:latin typeface="+mn-lt"/>
                <a:ea typeface="+mn-ea"/>
                <a:cs typeface="+mn-cs"/>
              </a:rPr>
              <a:t> W (1967). Malaria in the middle Nile basin and its bordering regions. </a:t>
            </a:r>
            <a:r>
              <a:rPr lang="en-US" sz="1200" i="1" kern="1200" dirty="0" smtClean="0">
                <a:solidFill>
                  <a:schemeClr val="tx1"/>
                </a:solidFill>
                <a:latin typeface="+mn-lt"/>
                <a:ea typeface="+mn-ea"/>
                <a:cs typeface="+mn-cs"/>
              </a:rPr>
              <a:t>Z </a:t>
            </a:r>
            <a:r>
              <a:rPr lang="en-US" sz="1200" i="1" kern="1200" dirty="0" err="1" smtClean="0">
                <a:solidFill>
                  <a:schemeClr val="tx1"/>
                </a:solidFill>
                <a:latin typeface="+mn-lt"/>
                <a:ea typeface="+mn-ea"/>
                <a:cs typeface="+mn-cs"/>
              </a:rPr>
              <a:t>Tropenmed</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Parasitol</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18</a:t>
            </a:r>
            <a:r>
              <a:rPr lang="en-US" sz="1200" kern="1200" dirty="0" smtClean="0">
                <a:solidFill>
                  <a:schemeClr val="tx1"/>
                </a:solidFill>
                <a:latin typeface="+mn-lt"/>
                <a:ea typeface="+mn-ea"/>
                <a:cs typeface="+mn-cs"/>
              </a:rPr>
              <a:t>: 17-44</a:t>
            </a:r>
          </a:p>
          <a:p>
            <a:endParaRPr lang="en-US" dirty="0"/>
          </a:p>
        </p:txBody>
      </p:sp>
      <p:sp>
        <p:nvSpPr>
          <p:cNvPr id="4" name="Slide Number Placeholder 3"/>
          <p:cNvSpPr>
            <a:spLocks noGrp="1"/>
          </p:cNvSpPr>
          <p:nvPr>
            <p:ph type="sldNum" sz="quarter" idx="10"/>
          </p:nvPr>
        </p:nvSpPr>
        <p:spPr/>
        <p:txBody>
          <a:bodyPr/>
          <a:lstStyle/>
          <a:p>
            <a:fld id="{5E98907F-9985-4925-821C-21EDD58548D5}" type="slidenum">
              <a:rPr lang="en-GB" smtClean="0"/>
              <a:pPr/>
              <a:t>35</a:t>
            </a:fld>
            <a:endParaRPr lang="en-GB"/>
          </a:p>
        </p:txBody>
      </p:sp>
    </p:spTree>
    <p:extLst>
      <p:ext uri="{BB962C8B-B14F-4D97-AF65-F5344CB8AC3E}">
        <p14:creationId xmlns:p14="http://schemas.microsoft.com/office/powerpoint/2010/main" val="1839022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Historical archives and published sources, increased the documentation of potential secondary vectors and sourced more recent unpublished data from scientists and control agencies working in Sudan have been used to develop a repository</a:t>
            </a:r>
            <a:r>
              <a:rPr lang="en-GB" sz="1200" kern="1200" baseline="0" dirty="0" smtClean="0">
                <a:solidFill>
                  <a:schemeClr val="tx1"/>
                </a:solidFill>
                <a:latin typeface="+mn-lt"/>
                <a:ea typeface="+mn-ea"/>
                <a:cs typeface="+mn-cs"/>
              </a:rPr>
              <a:t> of data on malaria vectors</a:t>
            </a:r>
            <a:r>
              <a:rPr lang="en-GB" sz="1200" kern="1200" dirty="0" smtClean="0">
                <a:solidFill>
                  <a:schemeClr val="tx1"/>
                </a:solidFill>
                <a:latin typeface="+mn-lt"/>
                <a:ea typeface="+mn-ea"/>
                <a:cs typeface="+mn-cs"/>
              </a:rPr>
              <a:t>. Full details of the data assembly, geo-coding methods and classifications of species according to their role in malaria transmission are provided elsewhere [Snow et al., 2015]. The database has been arranged as a site-specific, referenced inventory to capture details of species identification recorded since the earliest surveys in 1903 through to the latest records in 2014. The full digital PDF library, database and bibliography accompanies this report.</a:t>
            </a:r>
            <a:endParaRPr lang="en-US" sz="1200" kern="1200" dirty="0" smtClean="0">
              <a:solidFill>
                <a:schemeClr val="tx1"/>
              </a:solidFill>
              <a:latin typeface="+mn-lt"/>
              <a:ea typeface="+mn-ea"/>
              <a:cs typeface="+mn-cs"/>
            </a:endParaRPr>
          </a:p>
          <a:p>
            <a:endParaRPr lang="en-US" dirty="0" smtClean="0"/>
          </a:p>
          <a:p>
            <a:r>
              <a:rPr lang="en-GB" sz="1200" kern="1200" dirty="0" smtClean="0">
                <a:solidFill>
                  <a:schemeClr val="tx1"/>
                </a:solidFill>
                <a:latin typeface="+mn-lt"/>
                <a:ea typeface="+mn-ea"/>
                <a:cs typeface="+mn-cs"/>
              </a:rPr>
              <a:t>From each identified report, data extraction included whether a species was identified at a given site, methods used to capture adults or larvae and methods used to </a:t>
            </a:r>
            <a:r>
              <a:rPr lang="en-GB" sz="1200" kern="1200" dirty="0" err="1" smtClean="0">
                <a:solidFill>
                  <a:schemeClr val="tx1"/>
                </a:solidFill>
                <a:latin typeface="+mn-lt"/>
                <a:ea typeface="+mn-ea"/>
                <a:cs typeface="+mn-cs"/>
              </a:rPr>
              <a:t>speciate</a:t>
            </a:r>
            <a:r>
              <a:rPr lang="en-GB" sz="1200" kern="1200" dirty="0" smtClean="0">
                <a:solidFill>
                  <a:schemeClr val="tx1"/>
                </a:solidFill>
                <a:latin typeface="+mn-lt"/>
                <a:ea typeface="+mn-ea"/>
                <a:cs typeface="+mn-cs"/>
              </a:rPr>
              <a:t> each </a:t>
            </a:r>
            <a:r>
              <a:rPr lang="en-GB" sz="1200" kern="1200" dirty="0" err="1" smtClean="0">
                <a:solidFill>
                  <a:schemeClr val="tx1"/>
                </a:solidFill>
                <a:latin typeface="+mn-lt"/>
                <a:ea typeface="+mn-ea"/>
                <a:cs typeface="+mn-cs"/>
              </a:rPr>
              <a:t>anopheline</a:t>
            </a:r>
            <a:r>
              <a:rPr lang="en-GB" sz="1200" kern="1200" dirty="0" smtClean="0">
                <a:solidFill>
                  <a:schemeClr val="tx1"/>
                </a:solidFill>
                <a:latin typeface="+mn-lt"/>
                <a:ea typeface="+mn-ea"/>
                <a:cs typeface="+mn-cs"/>
              </a:rPr>
              <a:t> collection. “Y” was recorded if species was identified and “N” was only recorded when the true absence of the species was reported. The database is therefore one of species presence, not absence and nor proportional presence of various vectors.</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 final database contained 516 site/time specific reports of </a:t>
            </a:r>
            <a:r>
              <a:rPr lang="en-GB" sz="1200" kern="1200" dirty="0" err="1" smtClean="0">
                <a:solidFill>
                  <a:schemeClr val="tx1"/>
                </a:solidFill>
                <a:latin typeface="+mn-lt"/>
                <a:ea typeface="+mn-ea"/>
                <a:cs typeface="+mn-cs"/>
              </a:rPr>
              <a:t>anopheline</a:t>
            </a:r>
            <a:r>
              <a:rPr lang="en-GB" sz="1200" kern="1200" dirty="0" smtClean="0">
                <a:solidFill>
                  <a:schemeClr val="tx1"/>
                </a:solidFill>
                <a:latin typeface="+mn-lt"/>
                <a:ea typeface="+mn-ea"/>
                <a:cs typeface="+mn-cs"/>
              </a:rPr>
              <a:t> vectors in Sudan occurrence between 1903 and 2014 for which we were able to geo-locate the survey site. We were unable to geo-locate 24 (4.4%) of the survey sites</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 database includes </a:t>
            </a:r>
            <a:r>
              <a:rPr lang="en-US" sz="1200" kern="1200" dirty="0" smtClean="0">
                <a:solidFill>
                  <a:schemeClr val="tx1"/>
                </a:solidFill>
                <a:latin typeface="+mn-lt"/>
                <a:ea typeface="+mn-ea"/>
                <a:cs typeface="+mn-cs"/>
              </a:rPr>
              <a:t>the extensive mosquito survey data assemblies</a:t>
            </a:r>
            <a:r>
              <a:rPr lang="en-US" sz="1200" kern="1200" baseline="0" dirty="0" smtClean="0">
                <a:solidFill>
                  <a:schemeClr val="tx1"/>
                </a:solidFill>
                <a:latin typeface="+mn-lt"/>
                <a:ea typeface="+mn-ea"/>
                <a:cs typeface="+mn-cs"/>
              </a:rPr>
              <a:t> compiled by </a:t>
            </a:r>
            <a:r>
              <a:rPr lang="en-US" sz="1200" kern="1200" dirty="0" smtClean="0">
                <a:solidFill>
                  <a:schemeClr val="tx1"/>
                </a:solidFill>
                <a:latin typeface="+mn-lt"/>
                <a:ea typeface="+mn-ea"/>
                <a:cs typeface="+mn-cs"/>
              </a:rPr>
              <a:t>Lewis during the 1940s and 1950s [</a:t>
            </a:r>
            <a:r>
              <a:rPr lang="fr-FR" sz="1200" kern="1200" dirty="0" smtClean="0">
                <a:solidFill>
                  <a:schemeClr val="tx1"/>
                </a:solidFill>
                <a:effectLst/>
                <a:latin typeface="+mn-lt"/>
                <a:ea typeface="+mn-ea"/>
                <a:cs typeface="+mn-cs"/>
              </a:rPr>
              <a:t>Lewis, 1945; </a:t>
            </a:r>
            <a:r>
              <a:rPr lang="en-US" sz="1200" kern="1200" baseline="0" dirty="0" smtClean="0">
                <a:solidFill>
                  <a:schemeClr val="tx1"/>
                </a:solidFill>
                <a:latin typeface="+mn-lt"/>
                <a:ea typeface="+mn-ea"/>
                <a:cs typeface="+mn-cs"/>
              </a:rPr>
              <a:t>1956</a:t>
            </a:r>
            <a:r>
              <a:rPr lang="en-US" sz="1200" kern="1200" dirty="0" smtClean="0">
                <a:solidFill>
                  <a:schemeClr val="tx1"/>
                </a:solidFill>
                <a:latin typeface="+mn-lt"/>
                <a:ea typeface="+mn-ea"/>
                <a:cs typeface="+mn-cs"/>
              </a:rPr>
              <a:t>] as part of wider national reconnaissance</a:t>
            </a:r>
            <a:r>
              <a:rPr lang="en-US" sz="1200" kern="1200" baseline="0" dirty="0" smtClean="0">
                <a:solidFill>
                  <a:schemeClr val="tx1"/>
                </a:solidFill>
                <a:latin typeface="+mn-lt"/>
                <a:ea typeface="+mn-ea"/>
                <a:cs typeface="+mn-cs"/>
              </a:rPr>
              <a:t> when the two Sudan’s were united under one Federal Government and the 1974-1987 survey data on species distributions by </a:t>
            </a:r>
            <a:r>
              <a:rPr lang="fr-FR" sz="1200" kern="1200" dirty="0" err="1" smtClean="0">
                <a:solidFill>
                  <a:schemeClr val="tx1"/>
                </a:solidFill>
                <a:effectLst/>
                <a:latin typeface="+mn-lt"/>
                <a:ea typeface="+mn-ea"/>
                <a:cs typeface="+mn-cs"/>
              </a:rPr>
              <a:t>Petrarca</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Petrarca</a:t>
            </a:r>
            <a:r>
              <a:rPr lang="fr-FR" sz="1200" kern="1200" dirty="0" smtClean="0">
                <a:solidFill>
                  <a:schemeClr val="tx1"/>
                </a:solidFill>
                <a:effectLst/>
                <a:latin typeface="+mn-lt"/>
                <a:ea typeface="+mn-ea"/>
                <a:cs typeface="+mn-cs"/>
              </a:rPr>
              <a:t> et al., 2000].</a:t>
            </a:r>
            <a:endParaRPr lang="en-US" sz="1200" kern="1200" dirty="0" smtClean="0">
              <a:solidFill>
                <a:schemeClr val="tx1"/>
              </a:solidFill>
              <a:latin typeface="+mn-lt"/>
              <a:ea typeface="+mn-ea"/>
              <a:cs typeface="+mn-cs"/>
            </a:endParaRP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We have not assembled, geo-coded information related to vector resistance, these data have been carefully </a:t>
            </a:r>
            <a:r>
              <a:rPr lang="en-GB" sz="1200" kern="1200" dirty="0" err="1" smtClean="0">
                <a:solidFill>
                  <a:schemeClr val="tx1"/>
                </a:solidFill>
                <a:effectLst/>
                <a:latin typeface="+mn-lt"/>
                <a:ea typeface="+mn-ea"/>
                <a:cs typeface="+mn-cs"/>
              </a:rPr>
              <a:t>curated</a:t>
            </a:r>
            <a:r>
              <a:rPr lang="en-GB" sz="1200" kern="1200" dirty="0" smtClean="0">
                <a:solidFill>
                  <a:schemeClr val="tx1"/>
                </a:solidFill>
                <a:effectLst/>
                <a:latin typeface="+mn-lt"/>
                <a:ea typeface="+mn-ea"/>
                <a:cs typeface="+mn-cs"/>
              </a:rPr>
              <a:t>, validated and mapped by the </a:t>
            </a:r>
            <a:r>
              <a:rPr lang="en-GB" sz="1200" kern="1200" dirty="0" err="1" smtClean="0">
                <a:solidFill>
                  <a:schemeClr val="tx1"/>
                </a:solidFill>
                <a:effectLst/>
                <a:latin typeface="+mn-lt"/>
                <a:ea typeface="+mn-ea"/>
                <a:cs typeface="+mn-cs"/>
              </a:rPr>
              <a:t>IRBase</a:t>
            </a:r>
            <a:r>
              <a:rPr lang="en-GB" sz="1200" kern="1200" dirty="0" smtClean="0">
                <a:solidFill>
                  <a:schemeClr val="tx1"/>
                </a:solidFill>
                <a:effectLst/>
                <a:latin typeface="+mn-lt"/>
                <a:ea typeface="+mn-ea"/>
                <a:cs typeface="+mn-cs"/>
              </a:rPr>
              <a:t> initiative [</a:t>
            </a:r>
            <a:r>
              <a:rPr lang="en-US" sz="1200" kern="1200" dirty="0" err="1" smtClean="0">
                <a:solidFill>
                  <a:schemeClr val="tx1"/>
                </a:solidFill>
                <a:effectLst/>
                <a:latin typeface="+mn-lt"/>
                <a:ea typeface="+mn-ea"/>
                <a:cs typeface="+mn-cs"/>
              </a:rPr>
              <a:t>IRBase</a:t>
            </a:r>
            <a:r>
              <a:rPr lang="en-US" sz="1200" kern="1200" dirty="0" smtClean="0">
                <a:solidFill>
                  <a:schemeClr val="tx1"/>
                </a:solidFill>
                <a:effectLst/>
                <a:latin typeface="+mn-lt"/>
                <a:ea typeface="+mn-ea"/>
                <a:cs typeface="+mn-cs"/>
              </a:rPr>
              <a:t>; Knox et al., 2014</a:t>
            </a:r>
            <a:r>
              <a:rPr lang="en-GB" sz="1200" kern="1200" dirty="0" smtClean="0">
                <a:solidFill>
                  <a:schemeClr val="tx1"/>
                </a:solidFill>
                <a:effectLst/>
                <a:latin typeface="+mn-lt"/>
                <a:ea typeface="+mn-ea"/>
                <a:cs typeface="+mn-cs"/>
              </a:rPr>
              <a:t>] and described in the malaria milestone narrative section. </a:t>
            </a:r>
          </a:p>
          <a:p>
            <a:endParaRPr lang="en-GB" dirty="0" smtClean="0"/>
          </a:p>
          <a:p>
            <a:r>
              <a:rPr lang="en-GB" b="1" dirty="0" smtClean="0"/>
              <a:t>References</a:t>
            </a:r>
          </a:p>
          <a:p>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IRBase</a:t>
            </a:r>
            <a:r>
              <a:rPr lang="en-GB" sz="1200" kern="1200" dirty="0" smtClean="0">
                <a:solidFill>
                  <a:schemeClr val="tx1"/>
                </a:solidFill>
                <a:effectLst/>
                <a:latin typeface="+mn-lt"/>
                <a:ea typeface="+mn-ea"/>
                <a:cs typeface="+mn-cs"/>
              </a:rPr>
              <a:t>: http://www.irmapper.com</a:t>
            </a:r>
          </a:p>
          <a:p>
            <a:pPr marL="0" marR="0" indent="0" algn="l" defTabSz="914400" rtl="0" eaLnBrk="1" fontAlgn="auto" latinLnBrk="0" hangingPunct="1">
              <a:lnSpc>
                <a:spcPct val="100000"/>
              </a:lnSpc>
              <a:spcBef>
                <a:spcPts val="0"/>
              </a:spcBef>
              <a:spcAft>
                <a:spcPts val="0"/>
              </a:spcAft>
              <a:buClrTx/>
              <a:buSzTx/>
              <a:buFontTx/>
              <a:buNone/>
              <a:tabLst/>
              <a:defRPr/>
            </a:pPr>
            <a:endParaRPr lang="pt-PT" sz="1200" dirty="0" smtClean="0"/>
          </a:p>
          <a:p>
            <a:r>
              <a:rPr lang="en-GB" sz="1200" kern="1200" dirty="0" smtClean="0">
                <a:solidFill>
                  <a:schemeClr val="tx1"/>
                </a:solidFill>
                <a:effectLst/>
                <a:latin typeface="+mn-lt"/>
                <a:ea typeface="+mn-ea"/>
                <a:cs typeface="+mn-cs"/>
              </a:rPr>
              <a:t>Knox TB, Juma EO, </a:t>
            </a:r>
            <a:r>
              <a:rPr lang="en-GB" sz="1200" kern="1200" dirty="0" err="1" smtClean="0">
                <a:solidFill>
                  <a:schemeClr val="tx1"/>
                </a:solidFill>
                <a:effectLst/>
                <a:latin typeface="+mn-lt"/>
                <a:ea typeface="+mn-ea"/>
                <a:cs typeface="+mn-cs"/>
              </a:rPr>
              <a:t>Ochomo</a:t>
            </a:r>
            <a:r>
              <a:rPr lang="en-GB" sz="1200" kern="1200" dirty="0" smtClean="0">
                <a:solidFill>
                  <a:schemeClr val="tx1"/>
                </a:solidFill>
                <a:effectLst/>
                <a:latin typeface="+mn-lt"/>
                <a:ea typeface="+mn-ea"/>
                <a:cs typeface="+mn-cs"/>
              </a:rPr>
              <a:t> EO, Pates </a:t>
            </a:r>
            <a:r>
              <a:rPr lang="en-GB" sz="1200" kern="1200" dirty="0" err="1" smtClean="0">
                <a:solidFill>
                  <a:schemeClr val="tx1"/>
                </a:solidFill>
                <a:effectLst/>
                <a:latin typeface="+mn-lt"/>
                <a:ea typeface="+mn-ea"/>
                <a:cs typeface="+mn-cs"/>
              </a:rPr>
              <a:t>Jamet</a:t>
            </a:r>
            <a:r>
              <a:rPr lang="en-GB" sz="1200" kern="1200" dirty="0" smtClean="0">
                <a:solidFill>
                  <a:schemeClr val="tx1"/>
                </a:solidFill>
                <a:effectLst/>
                <a:latin typeface="+mn-lt"/>
                <a:ea typeface="+mn-ea"/>
                <a:cs typeface="+mn-cs"/>
              </a:rPr>
              <a:t> H, </a:t>
            </a:r>
            <a:r>
              <a:rPr lang="en-GB" sz="1200" kern="1200" dirty="0" err="1" smtClean="0">
                <a:solidFill>
                  <a:schemeClr val="tx1"/>
                </a:solidFill>
                <a:effectLst/>
                <a:latin typeface="+mn-lt"/>
                <a:ea typeface="+mn-ea"/>
                <a:cs typeface="+mn-cs"/>
              </a:rPr>
              <a:t>Ndungo</a:t>
            </a:r>
            <a:r>
              <a:rPr lang="en-GB" sz="1200" kern="1200" dirty="0" smtClean="0">
                <a:solidFill>
                  <a:schemeClr val="tx1"/>
                </a:solidFill>
                <a:effectLst/>
                <a:latin typeface="+mn-lt"/>
                <a:ea typeface="+mn-ea"/>
                <a:cs typeface="+mn-cs"/>
              </a:rPr>
              <a:t> L, </a:t>
            </a:r>
            <a:r>
              <a:rPr lang="en-GB" sz="1200" kern="1200" dirty="0" err="1" smtClean="0">
                <a:solidFill>
                  <a:schemeClr val="tx1"/>
                </a:solidFill>
                <a:effectLst/>
                <a:latin typeface="+mn-lt"/>
                <a:ea typeface="+mn-ea"/>
                <a:cs typeface="+mn-cs"/>
              </a:rPr>
              <a:t>Chege</a:t>
            </a:r>
            <a:r>
              <a:rPr lang="en-GB" sz="1200" kern="1200" dirty="0" smtClean="0">
                <a:solidFill>
                  <a:schemeClr val="tx1"/>
                </a:solidFill>
                <a:effectLst/>
                <a:latin typeface="+mn-lt"/>
                <a:ea typeface="+mn-ea"/>
                <a:cs typeface="+mn-cs"/>
              </a:rPr>
              <a:t> P, </a:t>
            </a:r>
            <a:r>
              <a:rPr lang="en-GB" sz="1200" kern="1200" dirty="0" err="1" smtClean="0">
                <a:solidFill>
                  <a:schemeClr val="tx1"/>
                </a:solidFill>
                <a:effectLst/>
                <a:latin typeface="+mn-lt"/>
                <a:ea typeface="+mn-ea"/>
                <a:cs typeface="+mn-cs"/>
              </a:rPr>
              <a:t>Bayoh</a:t>
            </a:r>
            <a:r>
              <a:rPr lang="en-GB" sz="1200" kern="1200" dirty="0" smtClean="0">
                <a:solidFill>
                  <a:schemeClr val="tx1"/>
                </a:solidFill>
                <a:effectLst/>
                <a:latin typeface="+mn-lt"/>
                <a:ea typeface="+mn-ea"/>
                <a:cs typeface="+mn-cs"/>
              </a:rPr>
              <a:t> NM, </a:t>
            </a:r>
            <a:r>
              <a:rPr lang="en-GB" sz="1200" kern="1200" dirty="0" err="1" smtClean="0">
                <a:solidFill>
                  <a:schemeClr val="tx1"/>
                </a:solidFill>
                <a:effectLst/>
                <a:latin typeface="+mn-lt"/>
                <a:ea typeface="+mn-ea"/>
                <a:cs typeface="+mn-cs"/>
              </a:rPr>
              <a:t>N’Guessan</a:t>
            </a:r>
            <a:r>
              <a:rPr lang="en-GB" sz="1200" kern="1200" dirty="0" smtClean="0">
                <a:solidFill>
                  <a:schemeClr val="tx1"/>
                </a:solidFill>
                <a:effectLst/>
                <a:latin typeface="+mn-lt"/>
                <a:ea typeface="+mn-ea"/>
                <a:cs typeface="+mn-cs"/>
              </a:rPr>
              <a:t> R, Christian RN, Hunt RH, Coetzee M (2014). An online tool for mapping insecticide resistance in major Anopheles vectors of human malaria parasites and review of resistance status for the Afrotropical region. </a:t>
            </a:r>
            <a:r>
              <a:rPr lang="en-GB" sz="1200" i="1" kern="1200" dirty="0" smtClean="0">
                <a:solidFill>
                  <a:schemeClr val="tx1"/>
                </a:solidFill>
                <a:effectLst/>
                <a:latin typeface="+mn-lt"/>
                <a:ea typeface="+mn-ea"/>
                <a:cs typeface="+mn-cs"/>
              </a:rPr>
              <a:t>Parasites &amp; Vectors</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7</a:t>
            </a:r>
            <a:r>
              <a:rPr lang="en-GB" sz="1200" kern="1200" dirty="0" smtClean="0">
                <a:solidFill>
                  <a:schemeClr val="tx1"/>
                </a:solidFill>
                <a:effectLst/>
                <a:latin typeface="+mn-lt"/>
                <a:ea typeface="+mn-ea"/>
                <a:cs typeface="+mn-cs"/>
              </a:rPr>
              <a:t>: 76</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Lewis DJ (1945). Observations on the distribution and taxonomy of </a:t>
            </a:r>
            <a:r>
              <a:rPr lang="en-US" sz="1200" kern="1200" dirty="0" err="1" smtClean="0">
                <a:solidFill>
                  <a:schemeClr val="tx1"/>
                </a:solidFill>
                <a:effectLst/>
                <a:latin typeface="+mn-lt"/>
                <a:ea typeface="+mn-ea"/>
                <a:cs typeface="+mn-cs"/>
              </a:rPr>
              <a:t>Culicidae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Diptera</a:t>
            </a:r>
            <a:r>
              <a:rPr lang="en-US" sz="1200" kern="1200" dirty="0" smtClean="0">
                <a:solidFill>
                  <a:schemeClr val="tx1"/>
                </a:solidFill>
                <a:effectLst/>
                <a:latin typeface="+mn-lt"/>
                <a:ea typeface="+mn-ea"/>
                <a:cs typeface="+mn-cs"/>
              </a:rPr>
              <a:t>) in the Sudan. </a:t>
            </a:r>
            <a:r>
              <a:rPr lang="en-US" sz="1200" i="1" kern="1200" dirty="0" smtClean="0">
                <a:solidFill>
                  <a:schemeClr val="tx1"/>
                </a:solidFill>
                <a:effectLst/>
                <a:latin typeface="+mn-lt"/>
                <a:ea typeface="+mn-ea"/>
                <a:cs typeface="+mn-cs"/>
              </a:rPr>
              <a:t>Transactions of the Royal Entomological Society of London</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95</a:t>
            </a:r>
            <a:r>
              <a:rPr lang="en-US" sz="1200" kern="1200" dirty="0" smtClean="0">
                <a:solidFill>
                  <a:schemeClr val="tx1"/>
                </a:solidFill>
                <a:effectLst/>
                <a:latin typeface="+mn-lt"/>
                <a:ea typeface="+mn-ea"/>
                <a:cs typeface="+mn-cs"/>
              </a:rPr>
              <a:t>: 1-26</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Lewis DJ (1956). The </a:t>
            </a:r>
            <a:r>
              <a:rPr lang="en-US" sz="1200" kern="1200" dirty="0" err="1" smtClean="0">
                <a:solidFill>
                  <a:schemeClr val="tx1"/>
                </a:solidFill>
                <a:effectLst/>
                <a:latin typeface="+mn-lt"/>
                <a:ea typeface="+mn-ea"/>
                <a:cs typeface="+mn-cs"/>
              </a:rPr>
              <a:t>anopheline</a:t>
            </a:r>
            <a:r>
              <a:rPr lang="en-US" sz="1200" kern="1200" dirty="0" smtClean="0">
                <a:solidFill>
                  <a:schemeClr val="tx1"/>
                </a:solidFill>
                <a:effectLst/>
                <a:latin typeface="+mn-lt"/>
                <a:ea typeface="+mn-ea"/>
                <a:cs typeface="+mn-cs"/>
              </a:rPr>
              <a:t> mosquitoes of Sudan. </a:t>
            </a:r>
            <a:r>
              <a:rPr lang="en-US" sz="1200" i="1" kern="1200" dirty="0" smtClean="0">
                <a:solidFill>
                  <a:schemeClr val="tx1"/>
                </a:solidFill>
                <a:effectLst/>
                <a:latin typeface="+mn-lt"/>
                <a:ea typeface="+mn-ea"/>
                <a:cs typeface="+mn-cs"/>
              </a:rPr>
              <a:t>Bulletin of Entomological Research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47</a:t>
            </a:r>
            <a:r>
              <a:rPr lang="en-US" sz="1200" kern="1200" dirty="0" smtClean="0">
                <a:solidFill>
                  <a:schemeClr val="tx1"/>
                </a:solidFill>
                <a:effectLst/>
                <a:latin typeface="+mn-lt"/>
                <a:ea typeface="+mn-ea"/>
                <a:cs typeface="+mn-cs"/>
              </a:rPr>
              <a:t>: 475-494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err="1" smtClean="0">
                <a:solidFill>
                  <a:schemeClr val="tx1"/>
                </a:solidFill>
                <a:effectLst/>
                <a:latin typeface="+mn-lt"/>
                <a:ea typeface="+mn-ea"/>
                <a:cs typeface="+mn-cs"/>
              </a:rPr>
              <a:t>Petrarca</a:t>
            </a:r>
            <a:r>
              <a:rPr lang="fr-FR" sz="1200" kern="1200" dirty="0" smtClean="0">
                <a:solidFill>
                  <a:schemeClr val="tx1"/>
                </a:solidFill>
                <a:effectLst/>
                <a:latin typeface="+mn-lt"/>
                <a:ea typeface="+mn-ea"/>
                <a:cs typeface="+mn-cs"/>
              </a:rPr>
              <a:t> V, </a:t>
            </a:r>
            <a:r>
              <a:rPr lang="fr-FR" sz="1200" kern="1200" dirty="0" err="1" smtClean="0">
                <a:solidFill>
                  <a:schemeClr val="tx1"/>
                </a:solidFill>
                <a:effectLst/>
                <a:latin typeface="+mn-lt"/>
                <a:ea typeface="+mn-ea"/>
                <a:cs typeface="+mn-cs"/>
              </a:rPr>
              <a:t>Nugud</a:t>
            </a:r>
            <a:r>
              <a:rPr lang="fr-FR" sz="1200" kern="1200" dirty="0" smtClean="0">
                <a:solidFill>
                  <a:schemeClr val="tx1"/>
                </a:solidFill>
                <a:effectLst/>
                <a:latin typeface="+mn-lt"/>
                <a:ea typeface="+mn-ea"/>
                <a:cs typeface="+mn-cs"/>
              </a:rPr>
              <a:t> AD, Ahmed MA, </a:t>
            </a:r>
            <a:r>
              <a:rPr lang="fr-FR" sz="1200" kern="1200" dirty="0" err="1" smtClean="0">
                <a:solidFill>
                  <a:schemeClr val="tx1"/>
                </a:solidFill>
                <a:effectLst/>
                <a:latin typeface="+mn-lt"/>
                <a:ea typeface="+mn-ea"/>
                <a:cs typeface="+mn-cs"/>
              </a:rPr>
              <a:t>Haridi</a:t>
            </a:r>
            <a:r>
              <a:rPr lang="fr-FR" sz="1200" kern="1200" dirty="0" smtClean="0">
                <a:solidFill>
                  <a:schemeClr val="tx1"/>
                </a:solidFill>
                <a:effectLst/>
                <a:latin typeface="+mn-lt"/>
                <a:ea typeface="+mn-ea"/>
                <a:cs typeface="+mn-cs"/>
              </a:rPr>
              <a:t> AM, Di </a:t>
            </a:r>
            <a:r>
              <a:rPr lang="fr-FR" sz="1200" kern="1200" dirty="0" err="1" smtClean="0">
                <a:solidFill>
                  <a:schemeClr val="tx1"/>
                </a:solidFill>
                <a:effectLst/>
                <a:latin typeface="+mn-lt"/>
                <a:ea typeface="+mn-ea"/>
                <a:cs typeface="+mn-cs"/>
              </a:rPr>
              <a:t>Deco</a:t>
            </a:r>
            <a:r>
              <a:rPr lang="fr-FR" sz="1200" kern="1200" dirty="0" smtClean="0">
                <a:solidFill>
                  <a:schemeClr val="tx1"/>
                </a:solidFill>
                <a:effectLst/>
                <a:latin typeface="+mn-lt"/>
                <a:ea typeface="+mn-ea"/>
                <a:cs typeface="+mn-cs"/>
              </a:rPr>
              <a:t> MA, </a:t>
            </a:r>
            <a:r>
              <a:rPr lang="fr-FR" sz="1200" kern="1200" dirty="0" err="1" smtClean="0">
                <a:solidFill>
                  <a:schemeClr val="tx1"/>
                </a:solidFill>
                <a:effectLst/>
                <a:latin typeface="+mn-lt"/>
                <a:ea typeface="+mn-ea"/>
                <a:cs typeface="+mn-cs"/>
              </a:rPr>
              <a:t>Coluzzi</a:t>
            </a:r>
            <a:r>
              <a:rPr lang="fr-FR" sz="1200" kern="1200" dirty="0" smtClean="0">
                <a:solidFill>
                  <a:schemeClr val="tx1"/>
                </a:solidFill>
                <a:effectLst/>
                <a:latin typeface="+mn-lt"/>
                <a:ea typeface="+mn-ea"/>
                <a:cs typeface="+mn-cs"/>
              </a:rPr>
              <a:t> M (2000). </a:t>
            </a:r>
            <a:r>
              <a:rPr lang="fr-FR" sz="1200" kern="1200" dirty="0" err="1" smtClean="0">
                <a:solidFill>
                  <a:schemeClr val="tx1"/>
                </a:solidFill>
                <a:effectLst/>
                <a:latin typeface="+mn-lt"/>
                <a:ea typeface="+mn-ea"/>
                <a:cs typeface="+mn-cs"/>
              </a:rPr>
              <a:t>Cytogenetics</a:t>
            </a:r>
            <a:r>
              <a:rPr lang="fr-FR" sz="1200" kern="1200" dirty="0" smtClean="0">
                <a:solidFill>
                  <a:schemeClr val="tx1"/>
                </a:solidFill>
                <a:effectLst/>
                <a:latin typeface="+mn-lt"/>
                <a:ea typeface="+mn-ea"/>
                <a:cs typeface="+mn-cs"/>
              </a:rPr>
              <a:t> of the </a:t>
            </a:r>
            <a:r>
              <a:rPr lang="fr-FR" sz="1200" kern="1200" dirty="0" err="1" smtClean="0">
                <a:solidFill>
                  <a:schemeClr val="tx1"/>
                </a:solidFill>
                <a:effectLst/>
                <a:latin typeface="+mn-lt"/>
                <a:ea typeface="+mn-ea"/>
                <a:cs typeface="+mn-cs"/>
              </a:rPr>
              <a:t>Anopheles</a:t>
            </a:r>
            <a:r>
              <a:rPr lang="fr-FR" sz="1200" kern="1200" dirty="0" smtClean="0">
                <a:solidFill>
                  <a:schemeClr val="tx1"/>
                </a:solidFill>
                <a:effectLst/>
                <a:latin typeface="+mn-lt"/>
                <a:ea typeface="+mn-ea"/>
                <a:cs typeface="+mn-cs"/>
              </a:rPr>
              <a:t> gambiae </a:t>
            </a:r>
            <a:r>
              <a:rPr lang="fr-FR" sz="1200" kern="1200" dirty="0" err="1" smtClean="0">
                <a:solidFill>
                  <a:schemeClr val="tx1"/>
                </a:solidFill>
                <a:effectLst/>
                <a:latin typeface="+mn-lt"/>
                <a:ea typeface="+mn-ea"/>
                <a:cs typeface="+mn-cs"/>
              </a:rPr>
              <a:t>complex</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Sudan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special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reference</a:t>
            </a:r>
            <a:r>
              <a:rPr lang="fr-FR" sz="1200" kern="1200" dirty="0" smtClean="0">
                <a:solidFill>
                  <a:schemeClr val="tx1"/>
                </a:solidFill>
                <a:effectLst/>
                <a:latin typeface="+mn-lt"/>
                <a:ea typeface="+mn-ea"/>
                <a:cs typeface="+mn-cs"/>
              </a:rPr>
              <a:t> to </a:t>
            </a:r>
            <a:r>
              <a:rPr lang="fr-FR" sz="1200" i="1" kern="1200" dirty="0" smtClean="0">
                <a:solidFill>
                  <a:schemeClr val="tx1"/>
                </a:solidFill>
                <a:effectLst/>
                <a:latin typeface="+mn-lt"/>
                <a:ea typeface="+mn-ea"/>
                <a:cs typeface="+mn-cs"/>
              </a:rPr>
              <a:t>An. arabiensis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relationships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East and West </a:t>
            </a:r>
            <a:r>
              <a:rPr lang="fr-FR" sz="1200" kern="1200" dirty="0" err="1" smtClean="0">
                <a:solidFill>
                  <a:schemeClr val="tx1"/>
                </a:solidFill>
                <a:effectLst/>
                <a:latin typeface="+mn-lt"/>
                <a:ea typeface="+mn-ea"/>
                <a:cs typeface="+mn-cs"/>
              </a:rPr>
              <a:t>African</a:t>
            </a:r>
            <a:r>
              <a:rPr lang="fr-FR" sz="1200" kern="1200" dirty="0" smtClean="0">
                <a:solidFill>
                  <a:schemeClr val="tx1"/>
                </a:solidFill>
                <a:effectLst/>
                <a:latin typeface="+mn-lt"/>
                <a:ea typeface="+mn-ea"/>
                <a:cs typeface="+mn-cs"/>
              </a:rPr>
              <a:t> populations. </a:t>
            </a:r>
            <a:r>
              <a:rPr lang="fr-FR" sz="1200" b="0" i="1" kern="1200" dirty="0" err="1" smtClean="0">
                <a:solidFill>
                  <a:schemeClr val="tx1"/>
                </a:solidFill>
                <a:effectLst/>
                <a:latin typeface="+mn-lt"/>
                <a:ea typeface="+mn-ea"/>
                <a:cs typeface="+mn-cs"/>
              </a:rPr>
              <a:t>Medical</a:t>
            </a:r>
            <a:r>
              <a:rPr lang="fr-FR" sz="1200" b="0" i="1" kern="1200" dirty="0" smtClean="0">
                <a:solidFill>
                  <a:schemeClr val="tx1"/>
                </a:solidFill>
                <a:effectLst/>
                <a:latin typeface="+mn-lt"/>
                <a:ea typeface="+mn-ea"/>
                <a:cs typeface="+mn-cs"/>
              </a:rPr>
              <a:t> &amp; </a:t>
            </a:r>
            <a:r>
              <a:rPr lang="fr-FR" sz="1200" b="0" i="1" kern="1200" dirty="0" err="1" smtClean="0">
                <a:solidFill>
                  <a:schemeClr val="tx1"/>
                </a:solidFill>
                <a:effectLst/>
                <a:latin typeface="+mn-lt"/>
                <a:ea typeface="+mn-ea"/>
                <a:cs typeface="+mn-cs"/>
              </a:rPr>
              <a:t>Veterinary</a:t>
            </a:r>
            <a:r>
              <a:rPr lang="fr-FR" sz="1200" b="0" i="1" kern="1200" dirty="0" smtClean="0">
                <a:solidFill>
                  <a:schemeClr val="tx1"/>
                </a:solidFill>
                <a:effectLst/>
                <a:latin typeface="+mn-lt"/>
                <a:ea typeface="+mn-ea"/>
                <a:cs typeface="+mn-cs"/>
              </a:rPr>
              <a:t> </a:t>
            </a:r>
            <a:r>
              <a:rPr lang="fr-FR" sz="1200" b="0" i="1" kern="1200" dirty="0" err="1" smtClean="0">
                <a:solidFill>
                  <a:schemeClr val="tx1"/>
                </a:solidFill>
                <a:effectLst/>
                <a:latin typeface="+mn-lt"/>
                <a:ea typeface="+mn-ea"/>
                <a:cs typeface="+mn-cs"/>
              </a:rPr>
              <a:t>Entomology</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14</a:t>
            </a:r>
            <a:r>
              <a:rPr lang="fr-FR" sz="1200" kern="1200" dirty="0" smtClean="0">
                <a:solidFill>
                  <a:schemeClr val="tx1"/>
                </a:solidFill>
                <a:effectLst/>
                <a:latin typeface="+mn-lt"/>
                <a:ea typeface="+mn-ea"/>
                <a:cs typeface="+mn-cs"/>
              </a:rPr>
              <a:t>: 149-164</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Snow RW, Kyalo D, Amratia P, Kabaria CW, Noor AM. Developing a geo-coded repository of malaria vector species occurrence for Africa: methods and data summaries 1900-2014. Working Paper 2: Report prepared in support of the INFORM Project funded by the Department for International Development and the Wellcome Trust, April 2015; </a:t>
            </a:r>
            <a:r>
              <a:rPr lang="en-US" sz="1200" u="sng" kern="1200" dirty="0" smtClean="0">
                <a:solidFill>
                  <a:schemeClr val="tx1"/>
                </a:solidFill>
                <a:effectLst/>
                <a:latin typeface="+mn-lt"/>
                <a:ea typeface="+mn-ea"/>
                <a:cs typeface="+mn-cs"/>
                <a:hlinkClick r:id="rId3"/>
              </a:rPr>
              <a:t>http://www.inform-malaria.org/wp-content/uploads/2015/07/Assembly-of-Vector-Data-Version-1.pdf</a:t>
            </a:r>
            <a:r>
              <a:rPr lang="en-GB"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76AEBF9-8FC1-4D05-A885-9BB565A28888}" type="slidenum">
              <a:rPr lang="en-US" smtClean="0"/>
              <a:pPr/>
              <a:t>36</a:t>
            </a:fld>
            <a:endParaRPr lang="en-US"/>
          </a:p>
        </p:txBody>
      </p:sp>
    </p:spTree>
    <p:extLst>
      <p:ext uri="{BB962C8B-B14F-4D97-AF65-F5344CB8AC3E}">
        <p14:creationId xmlns:p14="http://schemas.microsoft.com/office/powerpoint/2010/main" val="29554713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Far fewer studies undertaken over</a:t>
            </a:r>
            <a:r>
              <a:rPr lang="en-US" baseline="0" dirty="0" smtClean="0"/>
              <a:t> the last 10 years however there is a reasonable geographic spread of information across the States. </a:t>
            </a:r>
          </a:p>
          <a:p>
            <a:endParaRPr lang="en-US" baseline="0" dirty="0" smtClean="0"/>
          </a:p>
          <a:p>
            <a:r>
              <a:rPr lang="en-US" b="1" baseline="0" dirty="0" smtClean="0"/>
              <a:t>Action points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Apparently 64 sentinel sites in 17 states for vector surveillance we don't have any of these data and if species documented</a:t>
            </a:r>
            <a:r>
              <a:rPr lang="en-US" sz="1200" kern="1200" baseline="0" dirty="0" smtClean="0">
                <a:solidFill>
                  <a:schemeClr val="tx1"/>
                </a:solidFill>
                <a:effectLst/>
                <a:latin typeface="+mn-lt"/>
                <a:ea typeface="+mn-ea"/>
                <a:cs typeface="+mn-cs"/>
              </a:rPr>
              <a:t> using PCR this might help with a clearer picture of </a:t>
            </a:r>
            <a:r>
              <a:rPr lang="en-US" sz="1200" i="1" kern="1200" baseline="0" dirty="0" smtClean="0">
                <a:solidFill>
                  <a:schemeClr val="tx1"/>
                </a:solidFill>
                <a:effectLst/>
                <a:latin typeface="+mn-lt"/>
                <a:ea typeface="+mn-ea"/>
                <a:cs typeface="+mn-cs"/>
              </a:rPr>
              <a:t>An. </a:t>
            </a:r>
            <a:r>
              <a:rPr lang="en-US" sz="1200" i="1" kern="1200" baseline="0" dirty="0" err="1" smtClean="0">
                <a:solidFill>
                  <a:schemeClr val="tx1"/>
                </a:solidFill>
                <a:effectLst/>
                <a:latin typeface="+mn-lt"/>
                <a:ea typeface="+mn-ea"/>
                <a:cs typeface="+mn-cs"/>
              </a:rPr>
              <a:t>gambiae</a:t>
            </a:r>
            <a:r>
              <a:rPr lang="en-US" sz="1200" i="1"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s.s.</a:t>
            </a:r>
            <a:r>
              <a:rPr lang="en-US" sz="1200" kern="1200" baseline="0" dirty="0" smtClean="0">
                <a:solidFill>
                  <a:schemeClr val="tx1"/>
                </a:solidFill>
                <a:effectLst/>
                <a:latin typeface="+mn-lt"/>
                <a:ea typeface="+mn-ea"/>
                <a:cs typeface="+mn-cs"/>
              </a:rPr>
              <a:t> distributions.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data from sentinel sites would be valuable to include in the single geo-coded repository. Contacts with those responsible for the vector surveillance should be made and the assembled database from 1903-2014 shared with them to be updated. </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76AEBF9-8FC1-4D05-A885-9BB565A28888}" type="slidenum">
              <a:rPr lang="en-US" smtClean="0"/>
              <a:pPr/>
              <a:t>37</a:t>
            </a:fld>
            <a:endParaRPr lang="en-US"/>
          </a:p>
        </p:txBody>
      </p:sp>
    </p:spTree>
    <p:extLst>
      <p:ext uri="{BB962C8B-B14F-4D97-AF65-F5344CB8AC3E}">
        <p14:creationId xmlns:p14="http://schemas.microsoft.com/office/powerpoint/2010/main" val="1187723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The presence of the </a:t>
            </a:r>
            <a:r>
              <a:rPr lang="en-GB" sz="1200" i="1" kern="1200" dirty="0" smtClean="0">
                <a:solidFill>
                  <a:schemeClr val="tx1"/>
                </a:solidFill>
                <a:latin typeface="+mn-lt"/>
                <a:ea typeface="+mn-ea"/>
                <a:cs typeface="+mn-cs"/>
              </a:rPr>
              <a:t>An. gambiae</a:t>
            </a:r>
            <a:r>
              <a:rPr lang="en-GB" sz="1200" kern="1200" dirty="0" smtClean="0">
                <a:solidFill>
                  <a:schemeClr val="tx1"/>
                </a:solidFill>
                <a:latin typeface="+mn-lt"/>
                <a:ea typeface="+mn-ea"/>
                <a:cs typeface="+mn-cs"/>
              </a:rPr>
              <a:t> complex and the </a:t>
            </a:r>
            <a:r>
              <a:rPr lang="en-GB" sz="1200" i="1" kern="1200" dirty="0" smtClean="0">
                <a:solidFill>
                  <a:schemeClr val="tx1"/>
                </a:solidFill>
                <a:latin typeface="+mn-lt"/>
                <a:ea typeface="+mn-ea"/>
                <a:cs typeface="+mn-cs"/>
              </a:rPr>
              <a:t>An. funestus </a:t>
            </a:r>
            <a:r>
              <a:rPr lang="en-GB" sz="1200" i="0" kern="1200" dirty="0" smtClean="0">
                <a:solidFill>
                  <a:schemeClr val="tx1"/>
                </a:solidFill>
                <a:latin typeface="+mn-lt"/>
                <a:ea typeface="+mn-ea"/>
                <a:cs typeface="+mn-cs"/>
              </a:rPr>
              <a:t>group</a:t>
            </a:r>
            <a:r>
              <a:rPr lang="en-GB" sz="1200" i="0" kern="1200" baseline="0" dirty="0" smtClean="0">
                <a:solidFill>
                  <a:schemeClr val="tx1"/>
                </a:solidFill>
                <a:latin typeface="+mn-lt"/>
                <a:ea typeface="+mn-ea"/>
                <a:cs typeface="+mn-cs"/>
              </a:rPr>
              <a:t> are sympatric in the southern States.</a:t>
            </a:r>
            <a:r>
              <a:rPr lang="en-GB" sz="1200" kern="1200" dirty="0" smtClean="0">
                <a:solidFill>
                  <a:schemeClr val="tx1"/>
                </a:solidFill>
                <a:latin typeface="+mn-lt"/>
                <a:ea typeface="+mn-ea"/>
                <a:cs typeface="+mn-cs"/>
              </a:rPr>
              <a:t> </a:t>
            </a:r>
            <a:r>
              <a:rPr lang="en-GB" sz="1200" i="1" kern="1200" dirty="0" smtClean="0">
                <a:solidFill>
                  <a:schemeClr val="tx1"/>
                </a:solidFill>
                <a:latin typeface="+mn-lt"/>
                <a:ea typeface="+mn-ea"/>
                <a:cs typeface="+mn-cs"/>
              </a:rPr>
              <a:t>An. funestus </a:t>
            </a:r>
            <a:r>
              <a:rPr lang="en-GB" sz="1200" i="0" kern="1200" dirty="0" smtClean="0">
                <a:solidFill>
                  <a:schemeClr val="tx1"/>
                </a:solidFill>
                <a:latin typeface="+mn-lt"/>
                <a:ea typeface="+mn-ea"/>
                <a:cs typeface="+mn-cs"/>
              </a:rPr>
              <a:t>has not been described in Khartoum. There is an unpublished report of </a:t>
            </a:r>
            <a:r>
              <a:rPr lang="en-GB" sz="1200" i="1" kern="1200" dirty="0" smtClean="0">
                <a:solidFill>
                  <a:schemeClr val="tx1"/>
                </a:solidFill>
                <a:latin typeface="+mn-lt"/>
                <a:ea typeface="+mn-ea"/>
                <a:cs typeface="+mn-cs"/>
              </a:rPr>
              <a:t>An </a:t>
            </a:r>
            <a:r>
              <a:rPr lang="en-GB" sz="1200" i="1" kern="1200" dirty="0" err="1" smtClean="0">
                <a:solidFill>
                  <a:schemeClr val="tx1"/>
                </a:solidFill>
                <a:latin typeface="+mn-lt"/>
                <a:ea typeface="+mn-ea"/>
                <a:cs typeface="+mn-cs"/>
              </a:rPr>
              <a:t>funestus</a:t>
            </a:r>
            <a:r>
              <a:rPr lang="en-GB" sz="1200" i="1" kern="1200" dirty="0" smtClean="0">
                <a:solidFill>
                  <a:schemeClr val="tx1"/>
                </a:solidFill>
                <a:latin typeface="+mn-lt"/>
                <a:ea typeface="+mn-ea"/>
                <a:cs typeface="+mn-cs"/>
              </a:rPr>
              <a:t> </a:t>
            </a:r>
            <a:r>
              <a:rPr lang="en-GB" sz="1200" i="0" kern="1200" dirty="0" smtClean="0">
                <a:solidFill>
                  <a:schemeClr val="tx1"/>
                </a:solidFill>
                <a:latin typeface="+mn-lt"/>
                <a:ea typeface="+mn-ea"/>
                <a:cs typeface="+mn-cs"/>
              </a:rPr>
              <a:t>larvae</a:t>
            </a:r>
            <a:r>
              <a:rPr lang="en-GB" sz="1200" i="0" kern="1200" baseline="0" dirty="0" smtClean="0">
                <a:solidFill>
                  <a:schemeClr val="tx1"/>
                </a:solidFill>
                <a:latin typeface="+mn-lt"/>
                <a:ea typeface="+mn-ea"/>
                <a:cs typeface="+mn-cs"/>
              </a:rPr>
              <a:t> in Port Sudan [Huda, 2011], and this is the furthest north tis vector has been described (see next slide)</a:t>
            </a:r>
            <a:r>
              <a:rPr lang="en-GB" sz="1200" kern="120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Among the </a:t>
            </a:r>
            <a:r>
              <a:rPr lang="en-GB" sz="1200" i="1" kern="1200" dirty="0" smtClean="0">
                <a:solidFill>
                  <a:schemeClr val="tx1"/>
                </a:solidFill>
                <a:latin typeface="+mn-lt"/>
                <a:ea typeface="+mn-ea"/>
                <a:cs typeface="+mn-cs"/>
              </a:rPr>
              <a:t>An. gambiae</a:t>
            </a:r>
            <a:r>
              <a:rPr lang="en-GB" sz="1200" kern="1200" dirty="0" smtClean="0">
                <a:solidFill>
                  <a:schemeClr val="tx1"/>
                </a:solidFill>
                <a:latin typeface="+mn-lt"/>
                <a:ea typeface="+mn-ea"/>
                <a:cs typeface="+mn-cs"/>
              </a:rPr>
              <a:t> complex, </a:t>
            </a:r>
            <a:r>
              <a:rPr lang="en-GB" sz="1200" i="1" kern="1200" dirty="0" smtClean="0">
                <a:solidFill>
                  <a:schemeClr val="tx1"/>
                </a:solidFill>
                <a:latin typeface="+mn-lt"/>
                <a:ea typeface="+mn-ea"/>
                <a:cs typeface="+mn-cs"/>
              </a:rPr>
              <a:t>An. arabiensis </a:t>
            </a:r>
            <a:r>
              <a:rPr lang="en-GB" sz="1200" kern="1200" dirty="0" smtClean="0">
                <a:solidFill>
                  <a:schemeClr val="tx1"/>
                </a:solidFill>
                <a:latin typeface="+mn-lt"/>
                <a:ea typeface="+mn-ea"/>
                <a:cs typeface="+mn-cs"/>
              </a:rPr>
              <a:t>has been described</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in all the States</a:t>
            </a:r>
            <a:r>
              <a:rPr lang="en-GB" sz="1200" kern="1200" baseline="0" dirty="0" smtClean="0">
                <a:solidFill>
                  <a:schemeClr val="tx1"/>
                </a:solidFill>
                <a:latin typeface="+mn-lt"/>
                <a:ea typeface="+mn-ea"/>
                <a:cs typeface="+mn-cs"/>
              </a:rPr>
              <a:t>, while </a:t>
            </a:r>
            <a:r>
              <a:rPr lang="en-GB" sz="1200" i="1" kern="1200" dirty="0" smtClean="0">
                <a:solidFill>
                  <a:schemeClr val="tx1"/>
                </a:solidFill>
                <a:latin typeface="+mn-lt"/>
                <a:ea typeface="+mn-ea"/>
                <a:cs typeface="+mn-cs"/>
              </a:rPr>
              <a:t>An. gambiae </a:t>
            </a:r>
            <a:r>
              <a:rPr lang="en-GB" sz="1200" i="1" kern="1200" dirty="0" err="1" smtClean="0">
                <a:solidFill>
                  <a:schemeClr val="tx1"/>
                </a:solidFill>
                <a:latin typeface="+mn-lt"/>
                <a:ea typeface="+mn-ea"/>
                <a:cs typeface="+mn-cs"/>
              </a:rPr>
              <a:t>ss</a:t>
            </a:r>
            <a:r>
              <a:rPr lang="en-GB" sz="1200" kern="1200" dirty="0" smtClean="0">
                <a:solidFill>
                  <a:schemeClr val="tx1"/>
                </a:solidFill>
                <a:latin typeface="+mn-lt"/>
                <a:ea typeface="+mn-ea"/>
                <a:cs typeface="+mn-cs"/>
              </a:rPr>
              <a:t> has been recorded in only one locality</a:t>
            </a:r>
            <a:r>
              <a:rPr lang="en-GB" sz="1200" kern="1200" baseline="0" dirty="0" smtClean="0">
                <a:solidFill>
                  <a:schemeClr val="tx1"/>
                </a:solidFill>
                <a:latin typeface="+mn-lt"/>
                <a:ea typeface="+mn-ea"/>
                <a:cs typeface="+mn-cs"/>
              </a:rPr>
              <a:t> in </a:t>
            </a:r>
            <a:r>
              <a:rPr lang="en-GB" sz="1200" kern="1200" baseline="0" dirty="0" err="1" smtClean="0">
                <a:solidFill>
                  <a:schemeClr val="tx1"/>
                </a:solidFill>
                <a:latin typeface="+mn-lt"/>
                <a:ea typeface="+mn-ea"/>
                <a:cs typeface="+mn-cs"/>
              </a:rPr>
              <a:t>Sennar</a:t>
            </a:r>
            <a:r>
              <a:rPr lang="en-GB" sz="1200" kern="1200" baseline="0" dirty="0" smtClean="0">
                <a:solidFill>
                  <a:schemeClr val="tx1"/>
                </a:solidFill>
                <a:latin typeface="+mn-lt"/>
                <a:ea typeface="+mn-ea"/>
                <a:cs typeface="+mn-cs"/>
              </a:rPr>
              <a:t> town [</a:t>
            </a:r>
            <a:r>
              <a:rPr lang="en-US" sz="1200" b="0" i="0" kern="1200" baseline="0" dirty="0" err="1" smtClean="0">
                <a:solidFill>
                  <a:schemeClr val="tx1"/>
                </a:solidFill>
                <a:latin typeface="+mn-lt"/>
                <a:ea typeface="+mn-ea"/>
                <a:cs typeface="+mn-cs"/>
              </a:rPr>
              <a:t>Petrarca</a:t>
            </a:r>
            <a:r>
              <a:rPr lang="en-US" sz="1200" b="0" i="0" kern="1200" baseline="0" dirty="0" smtClean="0">
                <a:solidFill>
                  <a:schemeClr val="tx1"/>
                </a:solidFill>
                <a:latin typeface="+mn-lt"/>
                <a:ea typeface="+mn-ea"/>
                <a:cs typeface="+mn-cs"/>
              </a:rPr>
              <a:t> et al., 2000</a:t>
            </a:r>
            <a:r>
              <a:rPr lang="en-GB" sz="1200" kern="1200" baseline="0" dirty="0" smtClean="0">
                <a:solidFill>
                  <a:schemeClr val="tx1"/>
                </a:solidFill>
                <a:latin typeface="+mn-lt"/>
                <a:ea typeface="+mn-ea"/>
                <a:cs typeface="+mn-cs"/>
              </a:rPr>
              <a:t>]</a:t>
            </a:r>
            <a:r>
              <a:rPr lang="en-GB" sz="1200" kern="1200" dirty="0" smtClean="0">
                <a:solidFill>
                  <a:schemeClr val="tx1"/>
                </a:solidFill>
                <a:latin typeface="+mn-lt"/>
                <a:ea typeface="+mn-ea"/>
                <a:cs typeface="+mn-cs"/>
              </a:rPr>
              <a:t>. </a:t>
            </a:r>
            <a:r>
              <a:rPr lang="en-GB" sz="1200" i="0" kern="1200" baseline="0" dirty="0" smtClean="0">
                <a:solidFill>
                  <a:schemeClr val="tx1"/>
                </a:solidFill>
                <a:latin typeface="+mn-lt"/>
                <a:ea typeface="+mn-ea"/>
                <a:cs typeface="+mn-cs"/>
              </a:rPr>
              <a:t>As expected </a:t>
            </a:r>
            <a:r>
              <a:rPr lang="en-GB" sz="1200" kern="1200" baseline="0" dirty="0" smtClean="0">
                <a:solidFill>
                  <a:schemeClr val="tx1"/>
                </a:solidFill>
                <a:latin typeface="+mn-lt"/>
                <a:ea typeface="+mn-ea"/>
                <a:cs typeface="+mn-cs"/>
              </a:rPr>
              <a:t>the s</a:t>
            </a:r>
            <a:r>
              <a:rPr lang="en-GB" sz="1200" kern="1200" dirty="0" smtClean="0">
                <a:solidFill>
                  <a:schemeClr val="tx1"/>
                </a:solidFill>
                <a:latin typeface="+mn-lt"/>
                <a:ea typeface="+mn-ea"/>
                <a:cs typeface="+mn-cs"/>
              </a:rPr>
              <a:t>alt water breeding members of the </a:t>
            </a:r>
            <a:r>
              <a:rPr lang="en-GB" sz="1200" i="1" kern="1200" dirty="0" smtClean="0">
                <a:solidFill>
                  <a:schemeClr val="tx1"/>
                </a:solidFill>
                <a:latin typeface="+mn-lt"/>
                <a:ea typeface="+mn-ea"/>
                <a:cs typeface="+mn-cs"/>
              </a:rPr>
              <a:t>An. gambiae </a:t>
            </a:r>
            <a:r>
              <a:rPr lang="en-GB" sz="1200" kern="1200" dirty="0" smtClean="0">
                <a:solidFill>
                  <a:schemeClr val="tx1"/>
                </a:solidFill>
                <a:latin typeface="+mn-lt"/>
                <a:ea typeface="+mn-ea"/>
                <a:cs typeface="+mn-cs"/>
              </a:rPr>
              <a:t>complex have never been </a:t>
            </a:r>
            <a:r>
              <a:rPr lang="en-GB" sz="1200" kern="1200" baseline="0" dirty="0" smtClean="0">
                <a:solidFill>
                  <a:schemeClr val="tx1"/>
                </a:solidFill>
                <a:latin typeface="+mn-lt"/>
                <a:ea typeface="+mn-ea"/>
                <a:cs typeface="+mn-cs"/>
              </a:rPr>
              <a:t>described in</a:t>
            </a:r>
            <a:r>
              <a:rPr lang="en-GB" sz="1200" kern="1200" dirty="0" smtClean="0">
                <a:solidFill>
                  <a:schemeClr val="tx1"/>
                </a:solidFill>
                <a:latin typeface="+mn-lt"/>
                <a:ea typeface="+mn-ea"/>
                <a:cs typeface="+mn-cs"/>
              </a:rPr>
              <a:t> Sudan.</a:t>
            </a:r>
            <a:endParaRPr lang="en-US" sz="120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i="1"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dirty="0" smtClean="0">
                <a:solidFill>
                  <a:schemeClr val="tx1"/>
                </a:solidFill>
                <a:latin typeface="+mn-lt"/>
                <a:ea typeface="+mn-ea"/>
                <a:cs typeface="+mn-cs"/>
              </a:rPr>
              <a:t>An.</a:t>
            </a:r>
            <a:r>
              <a:rPr lang="en-GB" sz="1200" i="1" kern="1200" baseline="0" dirty="0" smtClean="0">
                <a:solidFill>
                  <a:schemeClr val="tx1"/>
                </a:solidFill>
                <a:latin typeface="+mn-lt"/>
                <a:ea typeface="+mn-ea"/>
                <a:cs typeface="+mn-cs"/>
              </a:rPr>
              <a:t> </a:t>
            </a:r>
            <a:r>
              <a:rPr lang="en-GB" sz="1200" i="1" kern="1200" baseline="0" dirty="0" err="1" smtClean="0">
                <a:solidFill>
                  <a:schemeClr val="tx1"/>
                </a:solidFill>
                <a:latin typeface="+mn-lt"/>
                <a:ea typeface="+mn-ea"/>
                <a:cs typeface="+mn-cs"/>
              </a:rPr>
              <a:t>rivulorum</a:t>
            </a:r>
            <a:r>
              <a:rPr lang="en-GB" sz="1200" kern="1200" baseline="0" dirty="0" smtClean="0">
                <a:solidFill>
                  <a:schemeClr val="tx1"/>
                </a:solidFill>
                <a:latin typeface="+mn-lt"/>
                <a:ea typeface="+mn-ea"/>
                <a:cs typeface="+mn-cs"/>
              </a:rPr>
              <a:t>, a member of </a:t>
            </a:r>
            <a:r>
              <a:rPr lang="en-GB" sz="1200" i="1" kern="1200" baseline="0" dirty="0" smtClean="0">
                <a:solidFill>
                  <a:schemeClr val="tx1"/>
                </a:solidFill>
                <a:latin typeface="+mn-lt"/>
                <a:ea typeface="+mn-ea"/>
                <a:cs typeface="+mn-cs"/>
              </a:rPr>
              <a:t>An. funestus</a:t>
            </a:r>
            <a:r>
              <a:rPr lang="en-GB" sz="1200" b="0" i="0" kern="1200" baseline="0" dirty="0" smtClean="0">
                <a:solidFill>
                  <a:schemeClr val="tx1"/>
                </a:solidFill>
                <a:latin typeface="+mn-lt"/>
                <a:ea typeface="+mn-ea"/>
                <a:cs typeface="+mn-cs"/>
              </a:rPr>
              <a:t> group, has been described in the south-eastern regions and the northern parts of the country, though sparsely. In Sudan, “</a:t>
            </a:r>
            <a:r>
              <a:rPr lang="en-US" sz="1200" b="0" i="1" kern="1200" baseline="0" dirty="0" smtClean="0">
                <a:solidFill>
                  <a:schemeClr val="tx1"/>
                </a:solidFill>
                <a:latin typeface="+mn-lt"/>
                <a:ea typeface="+mn-ea"/>
                <a:cs typeface="+mn-cs"/>
              </a:rPr>
              <a:t>An. funestus </a:t>
            </a:r>
            <a:r>
              <a:rPr lang="en-US" sz="1200" b="0" i="1" kern="1200" baseline="0" dirty="0" err="1" smtClean="0">
                <a:solidFill>
                  <a:schemeClr val="tx1"/>
                </a:solidFill>
                <a:latin typeface="+mn-lt"/>
                <a:ea typeface="+mn-ea"/>
                <a:cs typeface="+mn-cs"/>
              </a:rPr>
              <a:t>ss</a:t>
            </a:r>
            <a:r>
              <a:rPr lang="en-US" sz="1200" b="0" i="1" kern="1200" baseline="0" dirty="0" smtClean="0">
                <a:solidFill>
                  <a:schemeClr val="tx1"/>
                </a:solidFill>
                <a:latin typeface="+mn-lt"/>
                <a:ea typeface="+mn-ea"/>
                <a:cs typeface="+mn-cs"/>
              </a:rPr>
              <a:t> and An. </a:t>
            </a:r>
            <a:r>
              <a:rPr lang="en-US" sz="1200" b="0" i="1" kern="1200" baseline="0" dirty="0" err="1" smtClean="0">
                <a:solidFill>
                  <a:schemeClr val="tx1"/>
                </a:solidFill>
                <a:latin typeface="+mn-lt"/>
                <a:ea typeface="+mn-ea"/>
                <a:cs typeface="+mn-cs"/>
              </a:rPr>
              <a:t>rivulorum</a:t>
            </a:r>
            <a:r>
              <a:rPr lang="en-US" sz="1200" b="0" i="1" kern="1200" baseline="0" dirty="0" smtClean="0">
                <a:solidFill>
                  <a:schemeClr val="tx1"/>
                </a:solidFill>
                <a:latin typeface="+mn-lt"/>
                <a:ea typeface="+mn-ea"/>
                <a:cs typeface="+mn-cs"/>
              </a:rPr>
              <a:t> are suspected to play role in malaria transmission</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Makhawi</a:t>
            </a:r>
            <a:r>
              <a:rPr lang="en-US" sz="1200" b="0" i="0" kern="1200" baseline="0" dirty="0" smtClean="0">
                <a:solidFill>
                  <a:schemeClr val="tx1"/>
                </a:solidFill>
                <a:latin typeface="+mn-lt"/>
                <a:ea typeface="+mn-ea"/>
                <a:cs typeface="+mn-cs"/>
              </a:rPr>
              <a:t> et al., 2015]</a:t>
            </a:r>
            <a:endParaRPr lang="en-GB" sz="1200" b="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i="1"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baseline="0" dirty="0" smtClean="0">
                <a:solidFill>
                  <a:schemeClr val="tx1"/>
                </a:solidFill>
                <a:latin typeface="+mn-lt"/>
                <a:ea typeface="+mn-ea"/>
                <a:cs typeface="+mn-cs"/>
              </a:rPr>
              <a:t>An. pharoensis </a:t>
            </a:r>
            <a:r>
              <a:rPr lang="en-GB" sz="1200" i="0" kern="1200" baseline="0" dirty="0" smtClean="0">
                <a:solidFill>
                  <a:schemeClr val="tx1"/>
                </a:solidFill>
                <a:latin typeface="+mn-lt"/>
                <a:ea typeface="+mn-ea"/>
                <a:cs typeface="+mn-cs"/>
              </a:rPr>
              <a:t>has been recorded in all the states except Central and South Darfur, while an important vector in Egypt, it is not clear whether this vector plays a role in malaria transmission in Sudan. </a:t>
            </a:r>
            <a:r>
              <a:rPr lang="en-GB" sz="1200" i="1" kern="1200" baseline="0" dirty="0" smtClean="0">
                <a:solidFill>
                  <a:schemeClr val="tx1"/>
                </a:solidFill>
                <a:latin typeface="+mn-lt"/>
                <a:ea typeface="+mn-ea"/>
                <a:cs typeface="+mn-cs"/>
              </a:rPr>
              <a:t>An. nili</a:t>
            </a:r>
            <a:r>
              <a:rPr lang="en-GB" sz="1200" i="0" kern="1200" baseline="0" dirty="0" smtClean="0">
                <a:solidFill>
                  <a:schemeClr val="tx1"/>
                </a:solidFill>
                <a:latin typeface="+mn-lt"/>
                <a:ea typeface="+mn-ea"/>
                <a:cs typeface="+mn-cs"/>
              </a:rPr>
              <a:t> is found mostly in the southern States especially the White Nile State but probably not considered to play any role in malaria transmission in Sudan.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baseline="0" dirty="0" smtClean="0">
                <a:solidFill>
                  <a:schemeClr val="tx1"/>
                </a:solidFill>
                <a:latin typeface="+mn-lt"/>
                <a:ea typeface="+mn-ea"/>
                <a:cs typeface="+mn-cs"/>
              </a:rPr>
              <a:t>An. multicolor </a:t>
            </a:r>
            <a:r>
              <a:rPr lang="en-US" sz="1200" i="0" kern="1200" baseline="0" dirty="0" smtClean="0">
                <a:solidFill>
                  <a:schemeClr val="tx1"/>
                </a:solidFill>
                <a:latin typeface="+mn-lt"/>
                <a:ea typeface="+mn-ea"/>
                <a:cs typeface="+mn-cs"/>
              </a:rPr>
              <a:t>has been recorded in only three localities: in </a:t>
            </a:r>
            <a:r>
              <a:rPr lang="en-US" sz="1200" i="0" kern="1200" baseline="0" dirty="0" err="1" smtClean="0">
                <a:solidFill>
                  <a:schemeClr val="tx1"/>
                </a:solidFill>
                <a:latin typeface="+mn-lt"/>
                <a:ea typeface="+mn-ea"/>
                <a:cs typeface="+mn-cs"/>
              </a:rPr>
              <a:t>Kassala</a:t>
            </a:r>
            <a:r>
              <a:rPr lang="en-US" sz="1200" i="0" kern="1200" baseline="0" dirty="0" smtClean="0">
                <a:solidFill>
                  <a:schemeClr val="tx1"/>
                </a:solidFill>
                <a:latin typeface="+mn-lt"/>
                <a:ea typeface="+mn-ea"/>
                <a:cs typeface="+mn-cs"/>
              </a:rPr>
              <a:t> near Eritrea border, in Port Sudan along the Red </a:t>
            </a:r>
            <a:r>
              <a:rPr lang="en-US" sz="1200" i="0" kern="1200" baseline="0" dirty="0" err="1" smtClean="0">
                <a:solidFill>
                  <a:schemeClr val="tx1"/>
                </a:solidFill>
                <a:latin typeface="+mn-lt"/>
                <a:ea typeface="+mn-ea"/>
                <a:cs typeface="+mn-cs"/>
              </a:rPr>
              <a:t>Sed</a:t>
            </a:r>
            <a:r>
              <a:rPr lang="en-US" sz="1200" i="0" kern="1200" baseline="0" dirty="0" smtClean="0">
                <a:solidFill>
                  <a:schemeClr val="tx1"/>
                </a:solidFill>
                <a:latin typeface="+mn-lt"/>
                <a:ea typeface="+mn-ea"/>
                <a:cs typeface="+mn-cs"/>
              </a:rPr>
              <a:t> and in </a:t>
            </a:r>
            <a:r>
              <a:rPr lang="en-US" sz="1200" i="0" kern="1200" baseline="0" dirty="0" err="1" smtClean="0">
                <a:solidFill>
                  <a:schemeClr val="tx1"/>
                </a:solidFill>
                <a:latin typeface="+mn-lt"/>
                <a:ea typeface="+mn-ea"/>
                <a:cs typeface="+mn-cs"/>
              </a:rPr>
              <a:t>Wadi</a:t>
            </a:r>
            <a:r>
              <a:rPr lang="en-US" sz="1200" i="0" kern="1200" baseline="0" dirty="0" smtClean="0">
                <a:solidFill>
                  <a:schemeClr val="tx1"/>
                </a:solidFill>
                <a:latin typeface="+mn-lt"/>
                <a:ea typeface="+mn-ea"/>
                <a:cs typeface="+mn-cs"/>
              </a:rPr>
              <a:t> </a:t>
            </a:r>
            <a:r>
              <a:rPr lang="en-US" sz="1200" i="0" kern="1200" baseline="0" dirty="0" err="1" smtClean="0">
                <a:solidFill>
                  <a:schemeClr val="tx1"/>
                </a:solidFill>
                <a:latin typeface="+mn-lt"/>
                <a:ea typeface="+mn-ea"/>
                <a:cs typeface="+mn-cs"/>
              </a:rPr>
              <a:t>Halfa</a:t>
            </a:r>
            <a:r>
              <a:rPr lang="en-US" sz="1200" i="0" kern="1200" baseline="0" dirty="0" smtClean="0">
                <a:solidFill>
                  <a:schemeClr val="tx1"/>
                </a:solidFill>
                <a:latin typeface="+mn-lt"/>
                <a:ea typeface="+mn-ea"/>
                <a:cs typeface="+mn-cs"/>
              </a:rPr>
              <a:t> near Lake Nasser on the border with Egypt. It has not been implicated in transmission of malaria in the Sudan.</a:t>
            </a:r>
            <a:endParaRPr lang="en-GB" sz="120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baseline="0" dirty="0" smtClean="0">
                <a:solidFill>
                  <a:schemeClr val="tx1"/>
                </a:solidFill>
                <a:latin typeface="+mn-lt"/>
                <a:ea typeface="+mn-ea"/>
                <a:cs typeface="+mn-cs"/>
              </a:rPr>
              <a:t>An. </a:t>
            </a:r>
            <a:r>
              <a:rPr lang="en-GB" sz="1200" i="1" kern="1200" baseline="0" dirty="0" err="1" smtClean="0">
                <a:solidFill>
                  <a:schemeClr val="tx1"/>
                </a:solidFill>
                <a:latin typeface="+mn-lt"/>
                <a:ea typeface="+mn-ea"/>
                <a:cs typeface="+mn-cs"/>
              </a:rPr>
              <a:t>moucheti</a:t>
            </a:r>
            <a:r>
              <a:rPr lang="en-GB" sz="1200" i="1" kern="1200" baseline="0" dirty="0" smtClean="0">
                <a:solidFill>
                  <a:schemeClr val="tx1"/>
                </a:solidFill>
                <a:latin typeface="+mn-lt"/>
                <a:ea typeface="+mn-ea"/>
                <a:cs typeface="+mn-cs"/>
              </a:rPr>
              <a:t> </a:t>
            </a:r>
            <a:r>
              <a:rPr lang="en-GB" sz="1200" i="0" kern="1200" baseline="0" dirty="0" smtClean="0">
                <a:solidFill>
                  <a:schemeClr val="tx1"/>
                </a:solidFill>
                <a:latin typeface="+mn-lt"/>
                <a:ea typeface="+mn-ea"/>
                <a:cs typeface="+mn-cs"/>
              </a:rPr>
              <a:t>and </a:t>
            </a:r>
            <a:r>
              <a:rPr lang="en-GB" sz="1200" i="1" kern="1200" baseline="0" dirty="0" smtClean="0">
                <a:solidFill>
                  <a:schemeClr val="tx1"/>
                </a:solidFill>
                <a:latin typeface="+mn-lt"/>
                <a:ea typeface="+mn-ea"/>
                <a:cs typeface="+mn-cs"/>
              </a:rPr>
              <a:t>An. </a:t>
            </a:r>
            <a:r>
              <a:rPr lang="en-GB" sz="1200" i="1" kern="1200" baseline="0" dirty="0" err="1" smtClean="0">
                <a:solidFill>
                  <a:schemeClr val="tx1"/>
                </a:solidFill>
                <a:latin typeface="+mn-lt"/>
                <a:ea typeface="+mn-ea"/>
                <a:cs typeface="+mn-cs"/>
              </a:rPr>
              <a:t>hancocki</a:t>
            </a:r>
            <a:r>
              <a:rPr lang="en-GB" sz="1200" i="0" kern="1200" baseline="0" dirty="0" smtClean="0">
                <a:solidFill>
                  <a:schemeClr val="tx1"/>
                </a:solidFill>
                <a:latin typeface="+mn-lt"/>
                <a:ea typeface="+mn-ea"/>
                <a:cs typeface="+mn-cs"/>
              </a:rPr>
              <a:t> have never been described in Sudan.</a:t>
            </a: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latin typeface="+mn-lt"/>
              <a:ea typeface="+mn-ea"/>
              <a:cs typeface="+mn-cs"/>
            </a:endParaRPr>
          </a:p>
          <a:p>
            <a:r>
              <a:rPr lang="en-GB" b="1"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Huda JE (2011). </a:t>
            </a:r>
            <a:r>
              <a:rPr lang="en-US" sz="1200" b="0" i="1" kern="1200" baseline="0" dirty="0" smtClean="0">
                <a:solidFill>
                  <a:schemeClr val="tx1"/>
                </a:solidFill>
                <a:effectLst/>
                <a:latin typeface="+mn-lt"/>
                <a:ea typeface="+mn-ea"/>
                <a:cs typeface="+mn-cs"/>
              </a:rPr>
              <a:t>Identification and distribution of mosquitoes species in </a:t>
            </a:r>
            <a:r>
              <a:rPr lang="en-US" sz="1200" b="0" i="1" kern="1200" baseline="0" dirty="0" err="1" smtClean="0">
                <a:solidFill>
                  <a:schemeClr val="tx1"/>
                </a:solidFill>
                <a:effectLst/>
                <a:latin typeface="+mn-lt"/>
                <a:ea typeface="+mn-ea"/>
                <a:cs typeface="+mn-cs"/>
              </a:rPr>
              <a:t>Portsudan</a:t>
            </a:r>
            <a:r>
              <a:rPr lang="en-US" sz="1200" b="0" i="1" kern="1200" baseline="0" dirty="0" smtClean="0">
                <a:solidFill>
                  <a:schemeClr val="tx1"/>
                </a:solidFill>
                <a:effectLst/>
                <a:latin typeface="+mn-lt"/>
                <a:ea typeface="+mn-ea"/>
                <a:cs typeface="+mn-cs"/>
              </a:rPr>
              <a:t> city, Eastern Sudan</a:t>
            </a:r>
            <a:r>
              <a:rPr lang="en-US" sz="1200" kern="1200" dirty="0" smtClean="0">
                <a:solidFill>
                  <a:schemeClr val="tx1"/>
                </a:solidFill>
                <a:effectLst/>
                <a:latin typeface="+mn-lt"/>
                <a:ea typeface="+mn-ea"/>
                <a:cs typeface="+mn-cs"/>
              </a:rPr>
              <a:t>. A thesis submitted for the degree of Master in Medical Laboratory Sciences, faculty of Medical laboratory, University of Sudan, Sudan</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err="1" smtClean="0">
                <a:solidFill>
                  <a:schemeClr val="tx1"/>
                </a:solidFill>
                <a:latin typeface="+mn-lt"/>
                <a:ea typeface="+mn-ea"/>
                <a:cs typeface="+mn-cs"/>
              </a:rPr>
              <a:t>Petrarca</a:t>
            </a:r>
            <a:r>
              <a:rPr lang="en-US" sz="1200" b="0" i="0" kern="1200" baseline="0" dirty="0" smtClean="0">
                <a:solidFill>
                  <a:schemeClr val="tx1"/>
                </a:solidFill>
                <a:latin typeface="+mn-lt"/>
                <a:ea typeface="+mn-ea"/>
                <a:cs typeface="+mn-cs"/>
              </a:rPr>
              <a:t> V, </a:t>
            </a:r>
            <a:r>
              <a:rPr lang="en-US" sz="1200" b="0" i="0" kern="1200" baseline="0" dirty="0" err="1" smtClean="0">
                <a:solidFill>
                  <a:schemeClr val="tx1"/>
                </a:solidFill>
                <a:latin typeface="+mn-lt"/>
                <a:ea typeface="+mn-ea"/>
                <a:cs typeface="+mn-cs"/>
              </a:rPr>
              <a:t>Nugud</a:t>
            </a:r>
            <a:r>
              <a:rPr lang="en-US" sz="1200" b="0" i="0" kern="1200" baseline="0" dirty="0" smtClean="0">
                <a:solidFill>
                  <a:schemeClr val="tx1"/>
                </a:solidFill>
                <a:latin typeface="+mn-lt"/>
                <a:ea typeface="+mn-ea"/>
                <a:cs typeface="+mn-cs"/>
              </a:rPr>
              <a:t> AD, Ahmed MA, </a:t>
            </a:r>
            <a:r>
              <a:rPr lang="en-US" sz="1200" b="0" i="0" kern="1200" baseline="0" dirty="0" err="1" smtClean="0">
                <a:solidFill>
                  <a:schemeClr val="tx1"/>
                </a:solidFill>
                <a:latin typeface="+mn-lt"/>
                <a:ea typeface="+mn-ea"/>
                <a:cs typeface="+mn-cs"/>
              </a:rPr>
              <a:t>Haridi</a:t>
            </a:r>
            <a:r>
              <a:rPr lang="en-US" sz="1200" b="0" i="0" kern="1200" baseline="0" dirty="0" smtClean="0">
                <a:solidFill>
                  <a:schemeClr val="tx1"/>
                </a:solidFill>
                <a:latin typeface="+mn-lt"/>
                <a:ea typeface="+mn-ea"/>
                <a:cs typeface="+mn-cs"/>
              </a:rPr>
              <a:t> AM, Di Deco MA, </a:t>
            </a:r>
            <a:r>
              <a:rPr lang="en-US" sz="1200" b="0" i="0" kern="1200" baseline="0" dirty="0" err="1" smtClean="0">
                <a:solidFill>
                  <a:schemeClr val="tx1"/>
                </a:solidFill>
                <a:latin typeface="+mn-lt"/>
                <a:ea typeface="+mn-ea"/>
                <a:cs typeface="+mn-cs"/>
              </a:rPr>
              <a:t>Coluzzi</a:t>
            </a:r>
            <a:r>
              <a:rPr lang="en-US" sz="1200" b="0" i="0" kern="1200" baseline="0" dirty="0" smtClean="0">
                <a:solidFill>
                  <a:schemeClr val="tx1"/>
                </a:solidFill>
                <a:latin typeface="+mn-lt"/>
                <a:ea typeface="+mn-ea"/>
                <a:cs typeface="+mn-cs"/>
              </a:rPr>
              <a:t> M (2000). Cytogenetics of the Anopheles gambiae complex in Sudan, with special reference to An. arabiensis: relationships with East and West African populations. </a:t>
            </a:r>
            <a:r>
              <a:rPr lang="en-US" sz="1200" b="0" i="1" kern="1200" baseline="0" dirty="0" smtClean="0">
                <a:solidFill>
                  <a:schemeClr val="tx1"/>
                </a:solidFill>
                <a:latin typeface="+mn-lt"/>
                <a:ea typeface="+mn-ea"/>
                <a:cs typeface="+mn-cs"/>
              </a:rPr>
              <a:t>Medical &amp; Veterinary Entomology</a:t>
            </a:r>
            <a:r>
              <a:rPr lang="en-US" sz="1200" b="0" i="0" kern="1200" baseline="0" dirty="0" smtClean="0">
                <a:solidFill>
                  <a:schemeClr val="tx1"/>
                </a:solidFill>
                <a:latin typeface="+mn-lt"/>
                <a:ea typeface="+mn-ea"/>
                <a:cs typeface="+mn-cs"/>
              </a:rPr>
              <a:t>, </a:t>
            </a:r>
            <a:r>
              <a:rPr lang="en-US" sz="1200" b="1" i="0" kern="1200" baseline="0" dirty="0" smtClean="0">
                <a:solidFill>
                  <a:schemeClr val="tx1"/>
                </a:solidFill>
                <a:latin typeface="+mn-lt"/>
                <a:ea typeface="+mn-ea"/>
                <a:cs typeface="+mn-cs"/>
              </a:rPr>
              <a:t>14</a:t>
            </a:r>
            <a:r>
              <a:rPr lang="en-US" sz="1200" b="0" i="0" kern="1200" baseline="0" dirty="0" smtClean="0">
                <a:solidFill>
                  <a:schemeClr val="tx1"/>
                </a:solidFill>
                <a:latin typeface="+mn-lt"/>
                <a:ea typeface="+mn-ea"/>
                <a:cs typeface="+mn-cs"/>
              </a:rPr>
              <a:t>: 149-164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err="1" smtClean="0">
                <a:solidFill>
                  <a:schemeClr val="tx1"/>
                </a:solidFill>
                <a:latin typeface="+mn-lt"/>
                <a:ea typeface="+mn-ea"/>
                <a:cs typeface="+mn-cs"/>
              </a:rPr>
              <a:t>Makhawi</a:t>
            </a:r>
            <a:r>
              <a:rPr lang="en-US" sz="1200" b="0" i="0" kern="1200" baseline="0" dirty="0" smtClean="0">
                <a:solidFill>
                  <a:schemeClr val="tx1"/>
                </a:solidFill>
                <a:latin typeface="+mn-lt"/>
                <a:ea typeface="+mn-ea"/>
                <a:cs typeface="+mn-cs"/>
              </a:rPr>
              <a:t> AM, </a:t>
            </a:r>
            <a:r>
              <a:rPr lang="en-US" sz="1200" b="0" i="0" kern="1200" baseline="0" dirty="0" err="1" smtClean="0">
                <a:solidFill>
                  <a:schemeClr val="tx1"/>
                </a:solidFill>
                <a:latin typeface="+mn-lt"/>
                <a:ea typeface="+mn-ea"/>
                <a:cs typeface="+mn-cs"/>
              </a:rPr>
              <a:t>Aboud</a:t>
            </a:r>
            <a:r>
              <a:rPr lang="en-US" sz="1200" b="0" i="0" kern="1200" baseline="0" dirty="0" smtClean="0">
                <a:solidFill>
                  <a:schemeClr val="tx1"/>
                </a:solidFill>
                <a:latin typeface="+mn-lt"/>
                <a:ea typeface="+mn-ea"/>
                <a:cs typeface="+mn-cs"/>
              </a:rPr>
              <a:t> MA, El </a:t>
            </a:r>
            <a:r>
              <a:rPr lang="en-US" sz="1200" b="0" i="0" kern="1200" baseline="0" dirty="0" err="1" smtClean="0">
                <a:solidFill>
                  <a:schemeClr val="tx1"/>
                </a:solidFill>
                <a:latin typeface="+mn-lt"/>
                <a:ea typeface="+mn-ea"/>
                <a:cs typeface="+mn-cs"/>
              </a:rPr>
              <a:t>Raba’a</a:t>
            </a:r>
            <a:r>
              <a:rPr lang="en-US" sz="1200" b="0" i="0" kern="1200" baseline="0" dirty="0" smtClean="0">
                <a:solidFill>
                  <a:schemeClr val="tx1"/>
                </a:solidFill>
                <a:latin typeface="+mn-lt"/>
                <a:ea typeface="+mn-ea"/>
                <a:cs typeface="+mn-cs"/>
              </a:rPr>
              <a:t> FM, Osman OF, </a:t>
            </a:r>
            <a:r>
              <a:rPr lang="en-US" sz="1200" b="0" i="0" kern="1200" baseline="0" dirty="0" err="1" smtClean="0">
                <a:solidFill>
                  <a:schemeClr val="tx1"/>
                </a:solidFill>
                <a:latin typeface="+mn-lt"/>
                <a:ea typeface="+mn-ea"/>
                <a:cs typeface="+mn-cs"/>
              </a:rPr>
              <a:t>Elnaiem</a:t>
            </a:r>
            <a:r>
              <a:rPr lang="en-US" sz="1200" b="0" i="0" kern="1200" baseline="0" dirty="0" smtClean="0">
                <a:solidFill>
                  <a:schemeClr val="tx1"/>
                </a:solidFill>
                <a:latin typeface="+mn-lt"/>
                <a:ea typeface="+mn-ea"/>
                <a:cs typeface="+mn-cs"/>
              </a:rPr>
              <a:t> D-EA (2015). Identification of Anopheles species of the funestus Group and their role in malaria transmission in Sudan. </a:t>
            </a:r>
            <a:r>
              <a:rPr lang="en-US" sz="1200" b="0" i="1" kern="1200" baseline="0" dirty="0" smtClean="0">
                <a:solidFill>
                  <a:schemeClr val="tx1"/>
                </a:solidFill>
                <a:latin typeface="+mn-lt"/>
                <a:ea typeface="+mn-ea"/>
                <a:cs typeface="+mn-cs"/>
              </a:rPr>
              <a:t>Journal of Applied &amp; Industrial Sciences</a:t>
            </a:r>
            <a:r>
              <a:rPr lang="en-US" sz="1200" b="0" i="0" kern="1200" baseline="0" dirty="0" smtClean="0">
                <a:solidFill>
                  <a:schemeClr val="tx1"/>
                </a:solidFill>
                <a:latin typeface="+mn-lt"/>
                <a:ea typeface="+mn-ea"/>
                <a:cs typeface="+mn-cs"/>
              </a:rPr>
              <a:t>, </a:t>
            </a:r>
            <a:r>
              <a:rPr lang="en-US" sz="1200" b="1" i="0" kern="1200" baseline="0" dirty="0" smtClean="0">
                <a:solidFill>
                  <a:schemeClr val="tx1"/>
                </a:solidFill>
                <a:latin typeface="+mn-lt"/>
                <a:ea typeface="+mn-ea"/>
                <a:cs typeface="+mn-cs"/>
              </a:rPr>
              <a:t>3</a:t>
            </a:r>
            <a:r>
              <a:rPr lang="en-US" sz="1200" b="0" i="0" kern="1200" baseline="0" dirty="0" smtClean="0">
                <a:solidFill>
                  <a:schemeClr val="tx1"/>
                </a:solidFill>
                <a:latin typeface="+mn-lt"/>
                <a:ea typeface="+mn-ea"/>
                <a:cs typeface="+mn-cs"/>
              </a:rPr>
              <a:t>: 58-62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76AEBF9-8FC1-4D05-A885-9BB565A28888}" type="slidenum">
              <a:rPr lang="en-US" smtClean="0"/>
              <a:pPr/>
              <a:t>38</a:t>
            </a:fld>
            <a:endParaRPr lang="en-US"/>
          </a:p>
        </p:txBody>
      </p:sp>
    </p:spTree>
    <p:extLst>
      <p:ext uri="{BB962C8B-B14F-4D97-AF65-F5344CB8AC3E}">
        <p14:creationId xmlns:p14="http://schemas.microsoft.com/office/powerpoint/2010/main" val="14020738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6D714F-E2A8-4DB0-92B2-7446130A6F15}" type="slidenum">
              <a:rPr lang="en-GB" smtClean="0"/>
              <a:t>39</a:t>
            </a:fld>
            <a:endParaRPr lang="en-GB"/>
          </a:p>
        </p:txBody>
      </p:sp>
    </p:spTree>
    <p:extLst>
      <p:ext uri="{BB962C8B-B14F-4D97-AF65-F5344CB8AC3E}">
        <p14:creationId xmlns:p14="http://schemas.microsoft.com/office/powerpoint/2010/main" val="14496799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AEBF9-8FC1-4D05-A885-9BB565A28888}" type="slidenum">
              <a:rPr lang="en-US" smtClean="0"/>
              <a:pPr/>
              <a:t>40</a:t>
            </a:fld>
            <a:endParaRPr lang="en-US"/>
          </a:p>
        </p:txBody>
      </p:sp>
    </p:spTree>
    <p:extLst>
      <p:ext uri="{BB962C8B-B14F-4D97-AF65-F5344CB8AC3E}">
        <p14:creationId xmlns:p14="http://schemas.microsoft.com/office/powerpoint/2010/main" val="2069139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Context</a:t>
            </a:r>
          </a:p>
          <a:p>
            <a:endParaRPr lang="en-US" dirty="0" smtClean="0"/>
          </a:p>
          <a:p>
            <a:r>
              <a:rPr lang="en-US" dirty="0" smtClean="0"/>
              <a:t>History of IRS in Sudan goes back to its first reported use in Khartoum, in 1946.  During</a:t>
            </a:r>
            <a:r>
              <a:rPr lang="en-US" baseline="0" dirty="0" smtClean="0"/>
              <a:t> the </a:t>
            </a:r>
            <a:r>
              <a:rPr lang="en-US" dirty="0" smtClean="0"/>
              <a:t>1950s DDT was used throughout urban settlements of</a:t>
            </a:r>
            <a:r>
              <a:rPr lang="en-US" baseline="0" dirty="0" smtClean="0"/>
              <a:t> the </a:t>
            </a:r>
            <a:r>
              <a:rPr lang="en-US" dirty="0" smtClean="0"/>
              <a:t>country. From 1951, </a:t>
            </a:r>
            <a:r>
              <a:rPr lang="en-US" dirty="0" err="1" smtClean="0"/>
              <a:t>Dieldrin</a:t>
            </a:r>
            <a:r>
              <a:rPr lang="en-US" dirty="0" smtClean="0"/>
              <a:t> IRS was introduced into Fung District (Blue Nile Province), </a:t>
            </a:r>
            <a:r>
              <a:rPr lang="en-US" dirty="0" err="1" smtClean="0"/>
              <a:t>Kordofan</a:t>
            </a:r>
            <a:r>
              <a:rPr lang="en-US" dirty="0" smtClean="0"/>
              <a:t>, and Darfur Provinces and the </a:t>
            </a:r>
            <a:r>
              <a:rPr lang="en-US" dirty="0" err="1" smtClean="0"/>
              <a:t>Giezera</a:t>
            </a:r>
            <a:r>
              <a:rPr lang="en-US" dirty="0" smtClean="0"/>
              <a:t> Irrigation Scheme</a:t>
            </a:r>
            <a:r>
              <a:rPr lang="en-US" baseline="0" dirty="0" smtClean="0"/>
              <a:t>. Overtime </a:t>
            </a:r>
            <a:r>
              <a:rPr lang="en-US" baseline="0" dirty="0" err="1" smtClean="0"/>
              <a:t>Dieldrin</a:t>
            </a:r>
            <a:r>
              <a:rPr lang="en-US" baseline="0" dirty="0" smtClean="0"/>
              <a:t> was replaced by </a:t>
            </a:r>
            <a:r>
              <a:rPr lang="en-US" sz="1200" kern="1200" dirty="0" err="1" smtClean="0">
                <a:solidFill>
                  <a:schemeClr val="tx1"/>
                </a:solidFill>
                <a:effectLst/>
                <a:latin typeface="+mn-lt"/>
                <a:ea typeface="+mn-ea"/>
                <a:cs typeface="+mn-cs"/>
              </a:rPr>
              <a:t>Gammaxene</a:t>
            </a:r>
            <a:r>
              <a:rPr lang="en-US" sz="1200" kern="1200" dirty="0" smtClean="0">
                <a:solidFill>
                  <a:schemeClr val="tx1"/>
                </a:solidFill>
                <a:effectLst/>
                <a:latin typeface="+mn-lt"/>
                <a:ea typeface="+mn-ea"/>
                <a:cs typeface="+mn-cs"/>
              </a:rPr>
              <a:t>. However,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Dieldrin</a:t>
            </a:r>
            <a:r>
              <a:rPr lang="en-US" sz="1200" kern="1200" baseline="0" dirty="0" smtClean="0">
                <a:solidFill>
                  <a:schemeClr val="tx1"/>
                </a:solidFill>
                <a:effectLst/>
                <a:latin typeface="+mn-lt"/>
                <a:ea typeface="+mn-ea"/>
                <a:cs typeface="+mn-cs"/>
              </a:rPr>
              <a:t> was used in the WHO pilot eradication project of Blue Nile and </a:t>
            </a:r>
            <a:r>
              <a:rPr lang="en-US" sz="1200" kern="1200" baseline="0" dirty="0" err="1" smtClean="0">
                <a:solidFill>
                  <a:schemeClr val="tx1"/>
                </a:solidFill>
                <a:effectLst/>
                <a:latin typeface="+mn-lt"/>
                <a:ea typeface="+mn-ea"/>
                <a:cs typeface="+mn-cs"/>
              </a:rPr>
              <a:t>Sennar</a:t>
            </a:r>
            <a:r>
              <a:rPr lang="en-US" sz="1200" kern="1200" baseline="0" dirty="0" smtClean="0">
                <a:solidFill>
                  <a:schemeClr val="tx1"/>
                </a:solidFill>
                <a:effectLst/>
                <a:latin typeface="+mn-lt"/>
                <a:ea typeface="+mn-ea"/>
                <a:cs typeface="+mn-cs"/>
              </a:rPr>
              <a:t> though to early 1960s. A return to DDT occurred in 1968, following the detection of </a:t>
            </a:r>
            <a:r>
              <a:rPr lang="en-US" sz="1200" kern="1200" baseline="0" dirty="0" err="1" smtClean="0">
                <a:solidFill>
                  <a:schemeClr val="tx1"/>
                </a:solidFill>
                <a:effectLst/>
                <a:latin typeface="+mn-lt"/>
                <a:ea typeface="+mn-ea"/>
                <a:cs typeface="+mn-cs"/>
              </a:rPr>
              <a:t>Dieldrin</a:t>
            </a:r>
            <a:r>
              <a:rPr lang="en-US" sz="1200" kern="1200" baseline="0" dirty="0" smtClean="0">
                <a:solidFill>
                  <a:schemeClr val="tx1"/>
                </a:solidFill>
                <a:effectLst/>
                <a:latin typeface="+mn-lt"/>
                <a:ea typeface="+mn-ea"/>
                <a:cs typeface="+mn-cs"/>
              </a:rPr>
              <a:t> resistance. DDT was used throughout the </a:t>
            </a:r>
            <a:r>
              <a:rPr lang="en-US" sz="1200" kern="1200" baseline="0" dirty="0" err="1" smtClean="0">
                <a:solidFill>
                  <a:schemeClr val="tx1"/>
                </a:solidFill>
                <a:effectLst/>
                <a:latin typeface="+mn-lt"/>
                <a:ea typeface="+mn-ea"/>
                <a:cs typeface="+mn-cs"/>
              </a:rPr>
              <a:t>Gambiae</a:t>
            </a:r>
            <a:r>
              <a:rPr lang="en-US" sz="1200" kern="1200" baseline="0" dirty="0" smtClean="0">
                <a:solidFill>
                  <a:schemeClr val="tx1"/>
                </a:solidFill>
                <a:effectLst/>
                <a:latin typeface="+mn-lt"/>
                <a:ea typeface="+mn-ea"/>
                <a:cs typeface="+mn-cs"/>
              </a:rPr>
              <a:t> Control </a:t>
            </a:r>
            <a:r>
              <a:rPr lang="en-US" sz="1200" kern="1200" baseline="0" dirty="0" err="1" smtClean="0">
                <a:solidFill>
                  <a:schemeClr val="tx1"/>
                </a:solidFill>
                <a:effectLst/>
                <a:latin typeface="+mn-lt"/>
                <a:ea typeface="+mn-ea"/>
                <a:cs typeface="+mn-cs"/>
              </a:rPr>
              <a:t>programme</a:t>
            </a:r>
            <a:r>
              <a:rPr lang="en-US" sz="1200" kern="1200" baseline="0" dirty="0" smtClean="0">
                <a:solidFill>
                  <a:schemeClr val="tx1"/>
                </a:solidFill>
                <a:effectLst/>
                <a:latin typeface="+mn-lt"/>
                <a:ea typeface="+mn-ea"/>
                <a:cs typeface="+mn-cs"/>
              </a:rPr>
              <a:t> in the North. In the </a:t>
            </a:r>
            <a:r>
              <a:rPr lang="en-US" sz="1200" kern="1200" baseline="0" dirty="0" err="1" smtClean="0">
                <a:solidFill>
                  <a:schemeClr val="tx1"/>
                </a:solidFill>
                <a:effectLst/>
                <a:latin typeface="+mn-lt"/>
                <a:ea typeface="+mn-ea"/>
                <a:cs typeface="+mn-cs"/>
              </a:rPr>
              <a:t>Giezera</a:t>
            </a:r>
            <a:r>
              <a:rPr lang="en-US" sz="1200" kern="1200" baseline="0" dirty="0" smtClean="0">
                <a:solidFill>
                  <a:schemeClr val="tx1"/>
                </a:solidFill>
                <a:effectLst/>
                <a:latin typeface="+mn-lt"/>
                <a:ea typeface="+mn-ea"/>
                <a:cs typeface="+mn-cs"/>
              </a:rPr>
              <a:t> area Malathion was used until resistance emerged and then replaced with </a:t>
            </a:r>
            <a:r>
              <a:rPr lang="en-US" sz="1200" kern="1200" dirty="0" err="1" smtClean="0">
                <a:solidFill>
                  <a:schemeClr val="tx1"/>
                </a:solidFill>
                <a:effectLst/>
                <a:latin typeface="+mn-lt"/>
                <a:ea typeface="+mn-ea"/>
                <a:cs typeface="+mn-cs"/>
              </a:rPr>
              <a:t>Fenitrothion</a:t>
            </a:r>
            <a:r>
              <a:rPr lang="en-US" sz="1200" kern="1200" dirty="0" smtClean="0">
                <a:solidFill>
                  <a:schemeClr val="tx1"/>
                </a:solidFill>
                <a:effectLst/>
                <a:latin typeface="+mn-lt"/>
                <a:ea typeface="+mn-ea"/>
                <a:cs typeface="+mn-cs"/>
              </a:rPr>
              <a:t> in 1977 until 1989 when IRS stopped.</a:t>
            </a:r>
            <a:r>
              <a:rPr lang="en-US" sz="1200" kern="1200" baseline="0" dirty="0" smtClean="0">
                <a:solidFill>
                  <a:schemeClr val="tx1"/>
                </a:solidFill>
                <a:effectLst/>
                <a:latin typeface="+mn-lt"/>
                <a:ea typeface="+mn-ea"/>
                <a:cs typeface="+mn-cs"/>
              </a:rPr>
              <a:t> During the early 2000s IRS was re-introduced into agricultural schemes including </a:t>
            </a:r>
            <a:r>
              <a:rPr lang="en-US" dirty="0" smtClean="0"/>
              <a:t>Gezira, </a:t>
            </a:r>
            <a:r>
              <a:rPr lang="en-US" dirty="0" err="1" smtClean="0"/>
              <a:t>Elrahad</a:t>
            </a:r>
            <a:r>
              <a:rPr lang="en-US" dirty="0" smtClean="0"/>
              <a:t>, New </a:t>
            </a:r>
            <a:r>
              <a:rPr lang="en-US" dirty="0" err="1" smtClean="0"/>
              <a:t>Halfa</a:t>
            </a:r>
            <a:r>
              <a:rPr lang="en-US" dirty="0" smtClean="0"/>
              <a:t>, </a:t>
            </a:r>
            <a:r>
              <a:rPr lang="en-US" dirty="0" err="1" smtClean="0"/>
              <a:t>Suki</a:t>
            </a:r>
            <a:r>
              <a:rPr lang="en-US" dirty="0" smtClean="0"/>
              <a:t>, </a:t>
            </a:r>
            <a:r>
              <a:rPr lang="en-US" dirty="0" err="1" smtClean="0"/>
              <a:t>Zeidab</a:t>
            </a:r>
            <a:r>
              <a:rPr lang="en-US" dirty="0" smtClean="0"/>
              <a:t>, </a:t>
            </a:r>
            <a:r>
              <a:rPr lang="en-US" dirty="0" err="1" smtClean="0"/>
              <a:t>Kenana</a:t>
            </a:r>
            <a:r>
              <a:rPr lang="en-US" dirty="0" smtClean="0"/>
              <a:t> and Sugar cane projects using </a:t>
            </a:r>
            <a:r>
              <a:rPr lang="en-US" dirty="0" err="1" smtClean="0"/>
              <a:t>carbamates</a:t>
            </a:r>
            <a:r>
              <a:rPr lang="en-US" dirty="0" smtClean="0"/>
              <a:t> and/or </a:t>
            </a:r>
            <a:r>
              <a:rPr lang="en-US" dirty="0" err="1" smtClean="0"/>
              <a:t>pyrethroids</a:t>
            </a:r>
            <a:r>
              <a:rPr lang="en-US" dirty="0" smtClean="0"/>
              <a:t>. From 2006 only </a:t>
            </a:r>
            <a:r>
              <a:rPr lang="en-US" dirty="0" err="1" smtClean="0"/>
              <a:t>Bendiocarb</a:t>
            </a:r>
            <a:r>
              <a:rPr lang="en-US" baseline="0" dirty="0" smtClean="0"/>
              <a:t> used for annual IRS in irrigation scheme areas [</a:t>
            </a:r>
            <a:r>
              <a:rPr lang="en-US" dirty="0" smtClean="0"/>
              <a:t>Noor et al., 2012; NMCP, </a:t>
            </a:r>
            <a:r>
              <a:rPr lang="en-US" dirty="0" err="1" smtClean="0"/>
              <a:t>FMoH</a:t>
            </a:r>
            <a:r>
              <a:rPr lang="en-US" dirty="0" smtClean="0"/>
              <a:t>, 2013]. </a:t>
            </a:r>
          </a:p>
          <a:p>
            <a:endParaRPr lang="en-US" dirty="0" smtClean="0"/>
          </a:p>
          <a:p>
            <a:r>
              <a:rPr lang="en-US" dirty="0" smtClean="0"/>
              <a:t>32 localities</a:t>
            </a:r>
            <a:r>
              <a:rPr lang="en-US" baseline="0" dirty="0" smtClean="0"/>
              <a:t> have reported IRS activities since 2012, these are shown in above map where localities have been constrained to only areas of malaria risk as per slide 21. These localities are </a:t>
            </a:r>
            <a:r>
              <a:rPr lang="en-US" baseline="0" dirty="0" err="1" smtClean="0"/>
              <a:t>Wadi</a:t>
            </a:r>
            <a:r>
              <a:rPr lang="en-US" baseline="0" dirty="0" smtClean="0"/>
              <a:t> </a:t>
            </a:r>
            <a:r>
              <a:rPr lang="en-US" baseline="0" dirty="0" err="1" smtClean="0"/>
              <a:t>Halfa</a:t>
            </a:r>
            <a:r>
              <a:rPr lang="en-US" baseline="0" dirty="0" smtClean="0"/>
              <a:t> [1], </a:t>
            </a:r>
            <a:r>
              <a:rPr lang="en-US" baseline="0" dirty="0" err="1" smtClean="0"/>
              <a:t>Dalgo</a:t>
            </a:r>
            <a:r>
              <a:rPr lang="en-US" baseline="0" dirty="0" smtClean="0"/>
              <a:t> [2], </a:t>
            </a:r>
            <a:r>
              <a:rPr lang="en-US" baseline="0" dirty="0" err="1" smtClean="0"/>
              <a:t>Elburgag</a:t>
            </a:r>
            <a:r>
              <a:rPr lang="en-US" baseline="0" dirty="0" smtClean="0"/>
              <a:t> [3], Abo Hamad [4], </a:t>
            </a:r>
            <a:r>
              <a:rPr lang="en-US" baseline="0" dirty="0" err="1" smtClean="0"/>
              <a:t>Barbar</a:t>
            </a:r>
            <a:r>
              <a:rPr lang="en-US" baseline="0" dirty="0" smtClean="0"/>
              <a:t> [5], Atbara [6], </a:t>
            </a:r>
            <a:r>
              <a:rPr lang="en-US" baseline="0" dirty="0" err="1" smtClean="0"/>
              <a:t>Elmtama</a:t>
            </a:r>
            <a:r>
              <a:rPr lang="en-US" baseline="0" dirty="0" smtClean="0"/>
              <a:t> [7], </a:t>
            </a:r>
            <a:r>
              <a:rPr lang="en-US" baseline="0" dirty="0" err="1" smtClean="0"/>
              <a:t>Eldamar</a:t>
            </a:r>
            <a:r>
              <a:rPr lang="en-US" baseline="0" dirty="0" smtClean="0"/>
              <a:t> [8], </a:t>
            </a:r>
            <a:r>
              <a:rPr lang="en-US" baseline="0" dirty="0" err="1" smtClean="0"/>
              <a:t>Shandi</a:t>
            </a:r>
            <a:r>
              <a:rPr lang="en-US" baseline="0" dirty="0" smtClean="0"/>
              <a:t> [9], </a:t>
            </a:r>
            <a:r>
              <a:rPr lang="en-US" baseline="0" dirty="0" err="1" smtClean="0"/>
              <a:t>Nahar</a:t>
            </a:r>
            <a:r>
              <a:rPr lang="en-US" baseline="0" dirty="0" smtClean="0"/>
              <a:t> Atbara [10], </a:t>
            </a:r>
            <a:r>
              <a:rPr lang="en-US" baseline="0" dirty="0" err="1" smtClean="0"/>
              <a:t>Aldelta</a:t>
            </a:r>
            <a:r>
              <a:rPr lang="en-US" baseline="0" dirty="0" smtClean="0"/>
              <a:t> North [11], </a:t>
            </a:r>
            <a:r>
              <a:rPr lang="en-US" baseline="0" dirty="0" err="1" smtClean="0"/>
              <a:t>Reifi</a:t>
            </a:r>
            <a:r>
              <a:rPr lang="en-US" baseline="0" dirty="0" smtClean="0"/>
              <a:t> Aroma [12], </a:t>
            </a:r>
            <a:r>
              <a:rPr lang="en-US" baseline="0" dirty="0" err="1" smtClean="0"/>
              <a:t>Halfa</a:t>
            </a:r>
            <a:r>
              <a:rPr lang="en-US" baseline="0" dirty="0" smtClean="0"/>
              <a:t> </a:t>
            </a:r>
            <a:r>
              <a:rPr lang="en-US" baseline="0" dirty="0" err="1" smtClean="0"/>
              <a:t>Elgidida</a:t>
            </a:r>
            <a:r>
              <a:rPr lang="en-US" baseline="0" dirty="0" smtClean="0"/>
              <a:t> [13], </a:t>
            </a:r>
            <a:r>
              <a:rPr lang="en-US" baseline="0" dirty="0" err="1" smtClean="0"/>
              <a:t>Reifi</a:t>
            </a:r>
            <a:r>
              <a:rPr lang="en-US" baseline="0" dirty="0" smtClean="0"/>
              <a:t> </a:t>
            </a:r>
            <a:r>
              <a:rPr lang="en-US" baseline="0" dirty="0" err="1" smtClean="0"/>
              <a:t>Egerba</a:t>
            </a:r>
            <a:r>
              <a:rPr lang="en-US" baseline="0" dirty="0" smtClean="0"/>
              <a:t> [14], East </a:t>
            </a:r>
            <a:r>
              <a:rPr lang="en-US" baseline="0" dirty="0" err="1" smtClean="0"/>
              <a:t>Elgezira</a:t>
            </a:r>
            <a:r>
              <a:rPr lang="en-US" baseline="0" dirty="0" smtClean="0"/>
              <a:t> [15], Um </a:t>
            </a:r>
            <a:r>
              <a:rPr lang="en-US" baseline="0" dirty="0" err="1" smtClean="0"/>
              <a:t>Elgora</a:t>
            </a:r>
            <a:r>
              <a:rPr lang="en-US" baseline="0" dirty="0" smtClean="0"/>
              <a:t> [16], </a:t>
            </a:r>
            <a:r>
              <a:rPr lang="en-US" baseline="0" dirty="0" err="1" smtClean="0"/>
              <a:t>Alfaw</a:t>
            </a:r>
            <a:r>
              <a:rPr lang="en-US" baseline="0" dirty="0" smtClean="0"/>
              <a:t> [17], Wad </a:t>
            </a:r>
            <a:r>
              <a:rPr lang="en-US" baseline="0" dirty="0" err="1" smtClean="0"/>
              <a:t>Madni</a:t>
            </a:r>
            <a:r>
              <a:rPr lang="en-US" baseline="0" dirty="0" smtClean="0"/>
              <a:t> [18], </a:t>
            </a:r>
            <a:r>
              <a:rPr lang="en-US" baseline="0" dirty="0" err="1" smtClean="0"/>
              <a:t>Elkamlin</a:t>
            </a:r>
            <a:r>
              <a:rPr lang="en-US" baseline="0" dirty="0" smtClean="0"/>
              <a:t> [19], </a:t>
            </a:r>
            <a:r>
              <a:rPr lang="en-US" baseline="0" dirty="0" err="1" smtClean="0"/>
              <a:t>Elheshesa</a:t>
            </a:r>
            <a:r>
              <a:rPr lang="en-US" baseline="0" dirty="0" smtClean="0"/>
              <a:t> [20], South </a:t>
            </a:r>
            <a:r>
              <a:rPr lang="en-US" baseline="0" dirty="0" err="1" smtClean="0"/>
              <a:t>Elgezira</a:t>
            </a:r>
            <a:r>
              <a:rPr lang="en-US" baseline="0" dirty="0" smtClean="0"/>
              <a:t> [21], East </a:t>
            </a:r>
            <a:r>
              <a:rPr lang="en-US" baseline="0" dirty="0" err="1" smtClean="0"/>
              <a:t>Sinnar</a:t>
            </a:r>
            <a:r>
              <a:rPr lang="en-US" baseline="0" dirty="0" smtClean="0"/>
              <a:t> [22], El </a:t>
            </a:r>
            <a:r>
              <a:rPr lang="en-US" baseline="0" dirty="0" err="1" smtClean="0"/>
              <a:t>dinder</a:t>
            </a:r>
            <a:r>
              <a:rPr lang="en-US" baseline="0" dirty="0" smtClean="0"/>
              <a:t> [23], El </a:t>
            </a:r>
            <a:r>
              <a:rPr lang="en-US" baseline="0" dirty="0" err="1" smtClean="0"/>
              <a:t>Gbleen</a:t>
            </a:r>
            <a:r>
              <a:rPr lang="en-US" baseline="0" dirty="0" smtClean="0"/>
              <a:t> [24], </a:t>
            </a:r>
            <a:r>
              <a:rPr lang="en-US" baseline="0" dirty="0" err="1" smtClean="0"/>
              <a:t>Elmnagil</a:t>
            </a:r>
            <a:r>
              <a:rPr lang="en-US" baseline="0" dirty="0" smtClean="0"/>
              <a:t> [25], </a:t>
            </a:r>
            <a:r>
              <a:rPr lang="en-US" baseline="0" dirty="0" err="1" smtClean="0"/>
              <a:t>Rabak</a:t>
            </a:r>
            <a:r>
              <a:rPr lang="en-US" baseline="0" dirty="0" smtClean="0"/>
              <a:t> [26], </a:t>
            </a:r>
            <a:r>
              <a:rPr lang="en-US" baseline="0" dirty="0" err="1" smtClean="0"/>
              <a:t>Sinnar</a:t>
            </a:r>
            <a:r>
              <a:rPr lang="en-US" baseline="0" dirty="0" smtClean="0"/>
              <a:t> [27], El </a:t>
            </a:r>
            <a:r>
              <a:rPr lang="en-US" baseline="0" dirty="0" err="1" smtClean="0"/>
              <a:t>Gbleen</a:t>
            </a:r>
            <a:r>
              <a:rPr lang="en-US" baseline="0" dirty="0" smtClean="0"/>
              <a:t> [28], </a:t>
            </a:r>
            <a:r>
              <a:rPr lang="en-US" baseline="0" dirty="0" err="1" smtClean="0"/>
              <a:t>Eldali</a:t>
            </a:r>
            <a:r>
              <a:rPr lang="en-US" baseline="0" dirty="0" smtClean="0"/>
              <a:t> and </a:t>
            </a:r>
            <a:r>
              <a:rPr lang="en-US" baseline="0" dirty="0" err="1" smtClean="0"/>
              <a:t>Elmzmoom</a:t>
            </a:r>
            <a:r>
              <a:rPr lang="en-US" baseline="0" dirty="0" smtClean="0"/>
              <a:t> [29], </a:t>
            </a:r>
            <a:r>
              <a:rPr lang="en-US" baseline="0" dirty="0" err="1" smtClean="0"/>
              <a:t>Singa</a:t>
            </a:r>
            <a:r>
              <a:rPr lang="en-US" baseline="0" dirty="0" smtClean="0"/>
              <a:t> [30], Abu </a:t>
            </a:r>
            <a:r>
              <a:rPr lang="en-US" baseline="0" dirty="0" err="1" smtClean="0"/>
              <a:t>Hogar</a:t>
            </a:r>
            <a:r>
              <a:rPr lang="en-US" baseline="0" dirty="0" smtClean="0"/>
              <a:t> [31] and El </a:t>
            </a:r>
            <a:r>
              <a:rPr lang="en-US" baseline="0" dirty="0" err="1" smtClean="0"/>
              <a:t>Soki</a:t>
            </a:r>
            <a:r>
              <a:rPr lang="en-US" baseline="0" dirty="0" smtClean="0"/>
              <a:t> [32].</a:t>
            </a:r>
          </a:p>
          <a:p>
            <a:endParaRPr lang="en-US" baseline="0" dirty="0" smtClean="0"/>
          </a:p>
          <a:p>
            <a:r>
              <a:rPr lang="en-US" b="1" baseline="0" dirty="0" smtClean="0"/>
              <a:t>Action Points</a:t>
            </a:r>
          </a:p>
          <a:p>
            <a:endParaRPr lang="en-US" baseline="0" dirty="0" smtClean="0"/>
          </a:p>
          <a:p>
            <a:r>
              <a:rPr lang="en-US" baseline="0" dirty="0" smtClean="0"/>
              <a:t>Localities are too large for representation of spatial areas covered by IRS, if more detail provided could use Google Earth to delineate the exact extents of each IRS community, based on irrigated areas etc.</a:t>
            </a:r>
          </a:p>
          <a:p>
            <a:endParaRPr lang="en-US" baseline="0" dirty="0" smtClean="0"/>
          </a:p>
          <a:p>
            <a:r>
              <a:rPr lang="en-US" baseline="0" dirty="0" smtClean="0"/>
              <a:t>More detail is required of villages with localities targeted, rounds of spraying with which insecticides and how many people and households protected. These process data can be mapped and are all should be available within the </a:t>
            </a:r>
            <a:r>
              <a:rPr lang="en-US" baseline="0" dirty="0" err="1" smtClean="0"/>
              <a:t>FMoH</a:t>
            </a:r>
            <a:r>
              <a:rPr lang="en-US" baseline="0" dirty="0" smtClean="0"/>
              <a:t>. As has proven to be the case in so many MIS’s across Africa, household reports of IRS are often poor and do not capture the level of detail necessary and only available from process data.  </a:t>
            </a:r>
          </a:p>
          <a:p>
            <a:endParaRPr lang="en-US" baseline="0" dirty="0" smtClean="0"/>
          </a:p>
          <a:p>
            <a:r>
              <a:rPr lang="en-US" b="1" baseline="0" dirty="0" smtClean="0"/>
              <a:t>References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National Malaria Control Programme, Federal Ministry</a:t>
            </a:r>
            <a:r>
              <a:rPr lang="en-GB" baseline="0" dirty="0" smtClean="0"/>
              <a:t> of Health (2013). </a:t>
            </a:r>
            <a:r>
              <a:rPr lang="en-GB" i="1" baseline="0" dirty="0" smtClean="0"/>
              <a:t>Malaria Programme Review 2001-2012</a:t>
            </a:r>
            <a:r>
              <a:rPr lang="en-GB" baseline="0" dirty="0" smtClean="0"/>
              <a:t>. </a:t>
            </a:r>
            <a:r>
              <a:rPr lang="en-GB" dirty="0" smtClean="0"/>
              <a:t>Federal Ministry</a:t>
            </a:r>
            <a:r>
              <a:rPr lang="en-GB" baseline="0" dirty="0" smtClean="0"/>
              <a:t> of Health, Republic of Sudan, Khartoum, December 2013.</a:t>
            </a:r>
          </a:p>
          <a:p>
            <a:endParaRPr lang="en-US" b="1" baseline="0" dirty="0" smtClean="0"/>
          </a:p>
          <a:p>
            <a:r>
              <a:rPr lang="en-US" dirty="0" smtClean="0"/>
              <a:t>Noor AM, </a:t>
            </a:r>
            <a:r>
              <a:rPr lang="en-US" dirty="0" err="1" smtClean="0"/>
              <a:t>ElMardi</a:t>
            </a:r>
            <a:r>
              <a:rPr lang="en-US" dirty="0" smtClean="0"/>
              <a:t> KA, </a:t>
            </a:r>
            <a:r>
              <a:rPr lang="en-US" dirty="0" err="1" smtClean="0"/>
              <a:t>Abdelgader</a:t>
            </a:r>
            <a:r>
              <a:rPr lang="en-US" dirty="0" smtClean="0"/>
              <a:t> TM, </a:t>
            </a:r>
            <a:r>
              <a:rPr lang="en-US" dirty="0" err="1" smtClean="0"/>
              <a:t>Patil</a:t>
            </a:r>
            <a:r>
              <a:rPr lang="en-US" dirty="0" smtClean="0"/>
              <a:t> AP, Amine AAA, </a:t>
            </a:r>
            <a:r>
              <a:rPr lang="en-US" dirty="0" err="1" smtClean="0"/>
              <a:t>Bakhiet</a:t>
            </a:r>
            <a:r>
              <a:rPr lang="en-US" dirty="0" smtClean="0"/>
              <a:t> S, </a:t>
            </a:r>
            <a:r>
              <a:rPr lang="en-US" dirty="0" err="1" smtClean="0"/>
              <a:t>Mukhtar</a:t>
            </a:r>
            <a:r>
              <a:rPr lang="en-US" dirty="0" smtClean="0"/>
              <a:t> MM, Snow RW (2012). Malaria Risk Mapping for Control in the Republic of Sudan. </a:t>
            </a:r>
            <a:r>
              <a:rPr lang="en-US" i="1" dirty="0" smtClean="0"/>
              <a:t>The American Society of Tropical Medicine and Hygiene, </a:t>
            </a:r>
            <a:r>
              <a:rPr lang="en-US" sz="800" b="1" i="0" u="none" strike="noStrike" baseline="0" dirty="0" smtClean="0">
                <a:latin typeface="AdvP4B6849"/>
              </a:rPr>
              <a:t>87</a:t>
            </a:r>
            <a:r>
              <a:rPr lang="en-US" sz="800" b="0" i="0" u="none" strike="noStrike" baseline="0" dirty="0" smtClean="0">
                <a:latin typeface="AdvP4B6849"/>
              </a:rPr>
              <a:t>: 1012</a:t>
            </a:r>
            <a:r>
              <a:rPr lang="en-US" sz="800" b="0" i="0" u="none" strike="noStrike" baseline="0" dirty="0" smtClean="0">
                <a:latin typeface="AdvTT94666391+20"/>
              </a:rPr>
              <a:t>–</a:t>
            </a:r>
            <a:r>
              <a:rPr lang="en-US" sz="800" b="0" i="0" u="none" strike="noStrike" baseline="0" dirty="0" smtClean="0">
                <a:latin typeface="AdvP4B6849"/>
              </a:rPr>
              <a:t>1021</a:t>
            </a:r>
            <a:endParaRPr lang="en-US" i="1" dirty="0" smtClean="0"/>
          </a:p>
        </p:txBody>
      </p:sp>
      <p:sp>
        <p:nvSpPr>
          <p:cNvPr id="4" name="Slide Number Placeholder 3"/>
          <p:cNvSpPr>
            <a:spLocks noGrp="1"/>
          </p:cNvSpPr>
          <p:nvPr>
            <p:ph type="sldNum" sz="quarter" idx="10"/>
          </p:nvPr>
        </p:nvSpPr>
        <p:spPr/>
        <p:txBody>
          <a:bodyPr/>
          <a:lstStyle/>
          <a:p>
            <a:fld id="{85F924DA-235E-430E-80A8-A5723C1AAB8F}" type="slidenum">
              <a:rPr lang="en-GB" smtClean="0"/>
              <a:t>42</a:t>
            </a:fld>
            <a:endParaRPr lang="en-GB"/>
          </a:p>
        </p:txBody>
      </p:sp>
    </p:spTree>
    <p:extLst>
      <p:ext uri="{BB962C8B-B14F-4D97-AF65-F5344CB8AC3E}">
        <p14:creationId xmlns:p14="http://schemas.microsoft.com/office/powerpoint/2010/main" val="22603648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Typically, national household surveys are designed to be precise at national and regional levels and rarely at lower levels such as districts. Therefore, simply aggregating survey data to provide district level estimates of an outcome of interest will lead to values of low precision. SAE methods </a:t>
            </a:r>
            <a:r>
              <a:rPr lang="en-US" sz="1200" kern="1200" dirty="0" smtClean="0">
                <a:solidFill>
                  <a:schemeClr val="tx1"/>
                </a:solidFill>
                <a:effectLst/>
                <a:latin typeface="+mn-lt"/>
                <a:ea typeface="+mn-ea"/>
                <a:cs typeface="+mn-cs"/>
              </a:rPr>
              <a:t>handle the problem of making reliable estimates of a variable at these areal units under conditions where the information available for the variable, on its own, is not sufficient to make valid estimates [</a:t>
            </a:r>
            <a:r>
              <a:rPr lang="en-GB" sz="1200" kern="1200" dirty="0" smtClean="0">
                <a:solidFill>
                  <a:schemeClr val="tx1"/>
                </a:solidFill>
                <a:effectLst/>
                <a:latin typeface="+mn-lt"/>
                <a:ea typeface="+mn-ea"/>
                <a:cs typeface="+mn-cs"/>
              </a:rPr>
              <a:t>Rao </a:t>
            </a:r>
            <a:r>
              <a:rPr lang="en-GB" sz="1200" i="0" kern="1200" dirty="0" smtClean="0">
                <a:solidFill>
                  <a:schemeClr val="tx1"/>
                </a:solidFill>
                <a:effectLst/>
                <a:latin typeface="+mn-lt"/>
                <a:ea typeface="+mn-ea"/>
                <a:cs typeface="+mn-cs"/>
              </a:rPr>
              <a:t>et al., </a:t>
            </a:r>
            <a:r>
              <a:rPr lang="en-GB" sz="1200" kern="1200" dirty="0" smtClean="0">
                <a:solidFill>
                  <a:schemeClr val="tx1"/>
                </a:solidFill>
                <a:effectLst/>
                <a:latin typeface="+mn-lt"/>
                <a:ea typeface="+mn-ea"/>
                <a:cs typeface="+mn-cs"/>
              </a:rPr>
              <a:t>2003; BIAS 2007</a:t>
            </a:r>
            <a:r>
              <a:rPr lang="en-US" sz="1200" kern="1200" dirty="0" smtClean="0">
                <a:solidFill>
                  <a:schemeClr val="tx1"/>
                </a:solidFill>
                <a:effectLst/>
                <a:latin typeface="+mn-lt"/>
                <a:ea typeface="+mn-ea"/>
                <a:cs typeface="+mn-cs"/>
              </a:rPr>
              <a:t>]. </a:t>
            </a:r>
            <a:r>
              <a:rPr lang="en-US" sz="1200" kern="1200" dirty="0" smtClean="0">
                <a:solidFill>
                  <a:schemeClr val="tx1"/>
                </a:solidFill>
                <a:latin typeface="+mn-lt"/>
                <a:ea typeface="+mn-ea"/>
                <a:cs typeface="+mn-cs"/>
              </a:rPr>
              <a:t>We have used the geo-coded household data from the 2009</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2012 national MIS sample surveys to provide information coverage and reported LLIN use for each of the 189 localities using Small Area Estimation (SAE) methods. </a:t>
            </a:r>
            <a:r>
              <a:rPr lang="en-GB" sz="1200" kern="1200" dirty="0" smtClean="0">
                <a:solidFill>
                  <a:schemeClr val="tx1"/>
                </a:solidFill>
                <a:latin typeface="+mn-lt"/>
                <a:ea typeface="+mn-ea"/>
                <a:cs typeface="+mn-cs"/>
              </a:rPr>
              <a:t>Here we </a:t>
            </a:r>
            <a:r>
              <a:rPr lang="en-US" sz="1200" kern="1200" dirty="0" smtClean="0">
                <a:solidFill>
                  <a:schemeClr val="tx1"/>
                </a:solidFill>
                <a:effectLst/>
                <a:latin typeface="+mn-lt"/>
                <a:ea typeface="+mn-ea"/>
                <a:cs typeface="+mn-cs"/>
              </a:rPr>
              <a:t>have used </a:t>
            </a:r>
            <a:r>
              <a:rPr lang="en-GB" sz="1200" kern="1200" dirty="0" smtClean="0">
                <a:solidFill>
                  <a:schemeClr val="tx1"/>
                </a:solidFill>
                <a:effectLst/>
                <a:latin typeface="+mn-lt"/>
                <a:ea typeface="+mn-ea"/>
                <a:cs typeface="+mn-cs"/>
              </a:rPr>
              <a:t>hierarchical Bayesian spatial and temporal SAE techniques using a geo-additive regression approach [Banerjee </a:t>
            </a:r>
            <a:r>
              <a:rPr lang="en-GB" sz="1200" i="0" kern="1200" dirty="0" smtClean="0">
                <a:solidFill>
                  <a:schemeClr val="tx1"/>
                </a:solidFill>
                <a:effectLst/>
                <a:latin typeface="+mn-lt"/>
                <a:ea typeface="+mn-ea"/>
                <a:cs typeface="+mn-cs"/>
              </a:rPr>
              <a:t>et al.,</a:t>
            </a:r>
            <a:r>
              <a:rPr lang="en-GB" sz="1200" kern="1200" dirty="0" smtClean="0">
                <a:solidFill>
                  <a:schemeClr val="tx1"/>
                </a:solidFill>
                <a:effectLst/>
                <a:latin typeface="+mn-lt"/>
                <a:ea typeface="+mn-ea"/>
                <a:cs typeface="+mn-cs"/>
              </a:rPr>
              <a:t> 2004; Best </a:t>
            </a:r>
            <a:r>
              <a:rPr lang="en-GB" sz="1200" i="0" kern="1200" dirty="0" smtClean="0">
                <a:solidFill>
                  <a:schemeClr val="tx1"/>
                </a:solidFill>
                <a:effectLst/>
                <a:latin typeface="+mn-lt"/>
                <a:ea typeface="+mn-ea"/>
                <a:cs typeface="+mn-cs"/>
              </a:rPr>
              <a:t>et al.</a:t>
            </a:r>
            <a:r>
              <a:rPr lang="en-GB" sz="1200" kern="1200" dirty="0" smtClean="0">
                <a:solidFill>
                  <a:schemeClr val="tx1"/>
                </a:solidFill>
                <a:effectLst/>
                <a:latin typeface="+mn-lt"/>
                <a:ea typeface="+mn-ea"/>
                <a:cs typeface="+mn-cs"/>
              </a:rPr>
              <a:t>, 2005].</a:t>
            </a:r>
            <a:r>
              <a:rPr lang="en-GB" sz="1200" kern="1200" baseline="0" dirty="0" smtClean="0">
                <a:solidFill>
                  <a:schemeClr val="tx1"/>
                </a:solidFill>
                <a:effectLst/>
                <a:latin typeface="+mn-lt"/>
                <a:ea typeface="+mn-ea"/>
                <a:cs typeface="+mn-cs"/>
              </a:rPr>
              <a:t> </a:t>
            </a:r>
            <a:r>
              <a:rPr lang="en-US" baseline="0" dirty="0" smtClean="0"/>
              <a:t>This method uses survey data from a locality and neighborhood information from adjacent localities to smooth values at the locality. </a:t>
            </a:r>
            <a:r>
              <a:rPr lang="en-US" sz="1200" kern="1200" dirty="0" smtClean="0">
                <a:solidFill>
                  <a:schemeClr val="tx1"/>
                </a:solidFill>
                <a:latin typeface="+mn-lt"/>
                <a:ea typeface="+mn-ea"/>
                <a:cs typeface="+mn-cs"/>
              </a:rPr>
              <a:t>Importantly we have elected to predict quantities among all age groups, as this now represents the important indicator for universal coverage and necessary when computing likely impacts on malaria transmission [Smith et al., 2009; Griffin et al. 2010]. In addition, WHO recommended targets for universal coverage have been defined as at least 2 people per LLIN per household and shown for the 2009 survey</a:t>
            </a:r>
            <a:r>
              <a:rPr lang="en-US" sz="1200" kern="1200" baseline="0" dirty="0" smtClean="0">
                <a:solidFill>
                  <a:schemeClr val="tx1"/>
                </a:solidFill>
                <a:latin typeface="+mn-lt"/>
                <a:ea typeface="+mn-ea"/>
                <a:cs typeface="+mn-cs"/>
              </a:rPr>
              <a:t> year (above) </a:t>
            </a:r>
            <a:r>
              <a:rPr lang="en-US" sz="1200" kern="1200" dirty="0" smtClean="0">
                <a:solidFill>
                  <a:schemeClr val="tx1"/>
                </a:solidFill>
                <a:latin typeface="+mn-lt"/>
                <a:ea typeface="+mn-ea"/>
                <a:cs typeface="+mn-cs"/>
              </a:rPr>
              <a:t>and 2012 (following slide).</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Note modelling for 2009</a:t>
            </a:r>
            <a:r>
              <a:rPr lang="en-GB" sz="1200" kern="1200" baseline="0" dirty="0" smtClean="0">
                <a:solidFill>
                  <a:schemeClr val="tx1"/>
                </a:solidFill>
                <a:latin typeface="+mn-lt"/>
                <a:ea typeface="+mn-ea"/>
                <a:cs typeface="+mn-cs"/>
              </a:rPr>
              <a:t> MIS </a:t>
            </a:r>
            <a:r>
              <a:rPr lang="en-GB" sz="1200" kern="1200" dirty="0" smtClean="0">
                <a:solidFill>
                  <a:schemeClr val="tx1"/>
                </a:solidFill>
                <a:latin typeface="+mn-lt"/>
                <a:ea typeface="+mn-ea"/>
                <a:cs typeface="+mn-cs"/>
              </a:rPr>
              <a:t>based on</a:t>
            </a:r>
            <a:r>
              <a:rPr lang="en-GB" sz="1200" kern="1200" baseline="0" dirty="0" smtClean="0">
                <a:solidFill>
                  <a:schemeClr val="tx1"/>
                </a:solidFill>
                <a:latin typeface="+mn-lt"/>
                <a:ea typeface="+mn-ea"/>
                <a:cs typeface="+mn-cs"/>
              </a:rPr>
              <a:t> 3</a:t>
            </a:r>
            <a:r>
              <a:rPr lang="en-GB" sz="1200" kern="1200" dirty="0" smtClean="0">
                <a:solidFill>
                  <a:schemeClr val="tx1"/>
                </a:solidFill>
                <a:latin typeface="+mn-lt"/>
                <a:ea typeface="+mn-ea"/>
                <a:cs typeface="+mn-cs"/>
              </a:rPr>
              <a:t>00 clusters, 5,979 households and 30,504 respondents.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r>
              <a:rPr lang="en-GB" sz="1200" b="1" kern="1200" dirty="0" smtClean="0">
                <a:solidFill>
                  <a:schemeClr val="tx1"/>
                </a:solidFill>
                <a:latin typeface="+mn-lt"/>
                <a:ea typeface="+mn-ea"/>
                <a:cs typeface="+mn-cs"/>
              </a:rPr>
              <a:t>References</a:t>
            </a:r>
          </a:p>
          <a:p>
            <a:endParaRPr lang="en-GB" sz="1200" kern="1200" dirty="0" smtClean="0">
              <a:solidFill>
                <a:schemeClr val="tx1"/>
              </a:solidFill>
              <a:latin typeface="+mn-lt"/>
              <a:ea typeface="+mn-ea"/>
              <a:cs typeface="+mn-cs"/>
            </a:endParaRPr>
          </a:p>
          <a:p>
            <a:r>
              <a:rPr lang="fr-FR" sz="1200" kern="1200" dirty="0" err="1" smtClean="0">
                <a:solidFill>
                  <a:schemeClr val="tx1"/>
                </a:solidFill>
                <a:latin typeface="+mn-lt"/>
                <a:ea typeface="+mn-ea"/>
                <a:cs typeface="+mn-cs"/>
              </a:rPr>
              <a:t>Banerjee</a:t>
            </a:r>
            <a:r>
              <a:rPr lang="fr-FR" sz="1200" kern="1200" dirty="0" smtClean="0">
                <a:solidFill>
                  <a:schemeClr val="tx1"/>
                </a:solidFill>
                <a:latin typeface="+mn-lt"/>
                <a:ea typeface="+mn-ea"/>
                <a:cs typeface="+mn-cs"/>
              </a:rPr>
              <a:t> S, Carlin BP, </a:t>
            </a:r>
            <a:r>
              <a:rPr lang="fr-FR" sz="1200" kern="1200" dirty="0" err="1" smtClean="0">
                <a:solidFill>
                  <a:schemeClr val="tx1"/>
                </a:solidFill>
                <a:latin typeface="+mn-lt"/>
                <a:ea typeface="+mn-ea"/>
                <a:cs typeface="+mn-cs"/>
              </a:rPr>
              <a:t>Gelfand</a:t>
            </a:r>
            <a:r>
              <a:rPr lang="fr-FR" sz="1200" kern="1200" dirty="0" smtClean="0">
                <a:solidFill>
                  <a:schemeClr val="tx1"/>
                </a:solidFill>
                <a:latin typeface="+mn-lt"/>
                <a:ea typeface="+mn-ea"/>
                <a:cs typeface="+mn-cs"/>
              </a:rPr>
              <a:t> AE (2004). </a:t>
            </a:r>
            <a:r>
              <a:rPr lang="en-US" sz="1200" i="1" kern="1200" dirty="0" smtClean="0">
                <a:solidFill>
                  <a:schemeClr val="tx1"/>
                </a:solidFill>
                <a:latin typeface="+mn-lt"/>
                <a:ea typeface="+mn-ea"/>
                <a:cs typeface="+mn-cs"/>
              </a:rPr>
              <a:t>Hierarchical Modeling and Analysis for Spatial Data</a:t>
            </a:r>
            <a:r>
              <a:rPr lang="en-US" sz="1200" kern="1200" dirty="0" smtClean="0">
                <a:solidFill>
                  <a:schemeClr val="tx1"/>
                </a:solidFill>
                <a:latin typeface="+mn-lt"/>
                <a:ea typeface="+mn-ea"/>
                <a:cs typeface="+mn-cs"/>
              </a:rPr>
              <a:t>. Chapman &amp; Hall, New York.</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Best N, Richardson S, Thomson A (2005). A comparison of Bayesian spatial models for disease mapping. </a:t>
            </a:r>
            <a:r>
              <a:rPr lang="en-GB" sz="1200" i="1" kern="1200" dirty="0" smtClean="0">
                <a:solidFill>
                  <a:schemeClr val="tx1"/>
                </a:solidFill>
                <a:effectLst/>
                <a:latin typeface="+mn-lt"/>
                <a:ea typeface="+mn-ea"/>
                <a:cs typeface="+mn-cs"/>
              </a:rPr>
              <a:t>Statistical Methods in Medical Research,</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14</a:t>
            </a:r>
            <a:r>
              <a:rPr lang="en-GB" sz="1200" kern="1200" dirty="0" smtClean="0">
                <a:solidFill>
                  <a:schemeClr val="tx1"/>
                </a:solidFill>
                <a:effectLst/>
                <a:latin typeface="+mn-lt"/>
                <a:ea typeface="+mn-ea"/>
                <a:cs typeface="+mn-cs"/>
              </a:rPr>
              <a:t>: 35-59</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BIAS (2007). Introduction to Bayesian Small Area Estimation, January 2007. </a:t>
            </a:r>
            <a:r>
              <a:rPr lang="en-US" sz="1200" u="sng" kern="1200" dirty="0" smtClean="0">
                <a:solidFill>
                  <a:schemeClr val="tx1"/>
                </a:solidFill>
                <a:effectLst/>
                <a:latin typeface="+mn-lt"/>
                <a:ea typeface="+mn-ea"/>
                <a:cs typeface="+mn-cs"/>
                <a:hlinkClick r:id="rId3"/>
              </a:rPr>
              <a:t>http://www.bias-project.org.uk/software/SAE.pdf</a:t>
            </a:r>
            <a:endParaRPr lang="en-GB" sz="1200" kern="1200" dirty="0" smtClean="0">
              <a:solidFill>
                <a:schemeClr val="tx1"/>
              </a:solidFill>
              <a:effectLst/>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Griffin JT, Hollingsworth D, </a:t>
            </a:r>
            <a:r>
              <a:rPr lang="en-US" sz="1200" kern="1200" dirty="0" err="1" smtClean="0">
                <a:solidFill>
                  <a:schemeClr val="tx1"/>
                </a:solidFill>
                <a:latin typeface="+mn-lt"/>
                <a:ea typeface="+mn-ea"/>
                <a:cs typeface="+mn-cs"/>
              </a:rPr>
              <a:t>Okell</a:t>
            </a:r>
            <a:r>
              <a:rPr lang="en-US" sz="1200" kern="1200" dirty="0" smtClean="0">
                <a:solidFill>
                  <a:schemeClr val="tx1"/>
                </a:solidFill>
                <a:latin typeface="+mn-lt"/>
                <a:ea typeface="+mn-ea"/>
                <a:cs typeface="+mn-cs"/>
              </a:rPr>
              <a:t> LC et al. (2010). Reducing </a:t>
            </a:r>
            <a:r>
              <a:rPr lang="en-US" sz="1200" i="1" kern="1200" dirty="0" smtClean="0">
                <a:solidFill>
                  <a:schemeClr val="tx1"/>
                </a:solidFill>
                <a:latin typeface="+mn-lt"/>
                <a:ea typeface="+mn-ea"/>
                <a:cs typeface="+mn-cs"/>
              </a:rPr>
              <a:t>Plasmodium falciparum</a:t>
            </a:r>
            <a:r>
              <a:rPr lang="en-US" sz="1200" kern="1200" dirty="0" smtClean="0">
                <a:solidFill>
                  <a:schemeClr val="tx1"/>
                </a:solidFill>
                <a:latin typeface="+mn-lt"/>
                <a:ea typeface="+mn-ea"/>
                <a:cs typeface="+mn-cs"/>
              </a:rPr>
              <a:t> malaria transmission in Africa: a model based evaluation of intervention strategies. </a:t>
            </a:r>
            <a:r>
              <a:rPr lang="fr-FR" sz="1200" i="1" kern="1200" dirty="0" err="1" smtClean="0">
                <a:solidFill>
                  <a:schemeClr val="tx1"/>
                </a:solidFill>
                <a:latin typeface="+mn-lt"/>
                <a:ea typeface="+mn-ea"/>
                <a:cs typeface="+mn-cs"/>
              </a:rPr>
              <a:t>PLoS</a:t>
            </a:r>
            <a:r>
              <a:rPr lang="fr-FR" sz="1200" i="1" kern="1200" dirty="0" smtClean="0">
                <a:solidFill>
                  <a:schemeClr val="tx1"/>
                </a:solidFill>
                <a:latin typeface="+mn-lt"/>
                <a:ea typeface="+mn-ea"/>
                <a:cs typeface="+mn-cs"/>
              </a:rPr>
              <a:t> Medicine</a:t>
            </a:r>
            <a:r>
              <a:rPr lang="fr-FR" sz="1200" kern="1200" dirty="0" smtClean="0">
                <a:solidFill>
                  <a:schemeClr val="tx1"/>
                </a:solidFill>
                <a:latin typeface="+mn-lt"/>
                <a:ea typeface="+mn-ea"/>
                <a:cs typeface="+mn-cs"/>
              </a:rPr>
              <a:t>, </a:t>
            </a:r>
            <a:r>
              <a:rPr lang="fr-FR" sz="1200" b="1" kern="1200" dirty="0" smtClean="0">
                <a:solidFill>
                  <a:schemeClr val="tx1"/>
                </a:solidFill>
                <a:latin typeface="+mn-lt"/>
                <a:ea typeface="+mn-ea"/>
                <a:cs typeface="+mn-cs"/>
              </a:rPr>
              <a:t>7</a:t>
            </a:r>
            <a:r>
              <a:rPr lang="fr-FR" sz="1200" kern="1200" dirty="0" smtClean="0">
                <a:solidFill>
                  <a:schemeClr val="tx1"/>
                </a:solidFill>
                <a:latin typeface="+mn-lt"/>
                <a:ea typeface="+mn-ea"/>
                <a:cs typeface="+mn-cs"/>
              </a:rPr>
              <a:t>: e1000324</a:t>
            </a:r>
            <a:endParaRPr lang="en-US" sz="1200" kern="120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National Malaria Control Programme (NMCP) [</a:t>
            </a:r>
            <a:r>
              <a:rPr lang="fr-FR" sz="1200" kern="1200" dirty="0" err="1" smtClean="0">
                <a:solidFill>
                  <a:schemeClr val="tx1"/>
                </a:solidFill>
                <a:effectLst/>
                <a:latin typeface="+mn-lt"/>
                <a:ea typeface="+mn-ea"/>
                <a:cs typeface="+mn-cs"/>
              </a:rPr>
              <a:t>Sudan</a:t>
            </a:r>
            <a:r>
              <a:rPr lang="fr-FR" sz="1200" kern="1200" dirty="0" smtClean="0">
                <a:solidFill>
                  <a:schemeClr val="tx1"/>
                </a:solidFill>
                <a:effectLst/>
                <a:latin typeface="+mn-lt"/>
                <a:ea typeface="+mn-ea"/>
                <a:cs typeface="+mn-cs"/>
              </a:rPr>
              <a:t>] (2010). </a:t>
            </a:r>
            <a:r>
              <a:rPr lang="en-US" sz="1200" kern="1200" dirty="0" smtClean="0">
                <a:solidFill>
                  <a:schemeClr val="tx1"/>
                </a:solidFill>
                <a:effectLst/>
                <a:latin typeface="+mn-lt"/>
                <a:ea typeface="+mn-ea"/>
                <a:cs typeface="+mn-cs"/>
              </a:rPr>
              <a:t>National Malaria Indicator Survey in the northern states of the Sudan 2009. Organization, Eastern Mediterranean Regional Office, Cairo, Egypt, March 2010</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National Malaria Control Programme (NMCP) [Sudan] (2013). </a:t>
            </a:r>
            <a:r>
              <a:rPr lang="en-US" sz="1200" kern="1200" dirty="0" smtClean="0">
                <a:solidFill>
                  <a:schemeClr val="tx1"/>
                </a:solidFill>
                <a:effectLst/>
                <a:latin typeface="+mn-lt"/>
                <a:ea typeface="+mn-ea"/>
                <a:cs typeface="+mn-cs"/>
              </a:rPr>
              <a:t>Malaria Indicator Survey Republic of Sudan – December 2012. National Malaria Control </a:t>
            </a:r>
            <a:r>
              <a:rPr lang="en-US" sz="1200" kern="1200" dirty="0" err="1" smtClean="0">
                <a:solidFill>
                  <a:schemeClr val="tx1"/>
                </a:solidFill>
                <a:effectLst/>
                <a:latin typeface="+mn-lt"/>
                <a:ea typeface="+mn-ea"/>
                <a:cs typeface="+mn-cs"/>
              </a:rPr>
              <a:t>Programmme</a:t>
            </a:r>
            <a:r>
              <a:rPr lang="en-US" sz="1200" kern="1200" dirty="0" smtClean="0">
                <a:solidFill>
                  <a:schemeClr val="tx1"/>
                </a:solidFill>
                <a:effectLst/>
                <a:latin typeface="+mn-lt"/>
                <a:ea typeface="+mn-ea"/>
                <a:cs typeface="+mn-cs"/>
              </a:rPr>
              <a:t>, Federal Ministry of Health, Republic of Sudan, Khartoum, September 2013</a:t>
            </a:r>
            <a:endParaRPr lang="en-GB" sz="1200" kern="1200" dirty="0" smtClean="0">
              <a:solidFill>
                <a:schemeClr val="tx1"/>
              </a:solidFill>
              <a:effectLst/>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Rao JNK (2003). </a:t>
            </a:r>
            <a:r>
              <a:rPr lang="en-US" sz="1200" i="1" kern="1200" dirty="0" smtClean="0">
                <a:solidFill>
                  <a:schemeClr val="tx1"/>
                </a:solidFill>
                <a:latin typeface="+mn-lt"/>
                <a:ea typeface="+mn-ea"/>
                <a:cs typeface="+mn-cs"/>
              </a:rPr>
              <a:t>Small Area Estimation</a:t>
            </a:r>
            <a:r>
              <a:rPr lang="en-US" sz="1200" kern="1200" dirty="0" smtClean="0">
                <a:solidFill>
                  <a:schemeClr val="tx1"/>
                </a:solidFill>
                <a:latin typeface="+mn-lt"/>
                <a:ea typeface="+mn-ea"/>
                <a:cs typeface="+mn-cs"/>
              </a:rPr>
              <a:t>. John Wiley &amp; Sons, Inc., Hoboken, New Jersey, 2003</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Smith DL, Noor AM, Hay SI, Snow RW (2009). Predicting changing malaria risk following expanded insecticide treated net coverage in Africa.</a:t>
            </a:r>
            <a:r>
              <a:rPr lang="en-US" sz="1200" b="1"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Trends in Parasitology, </a:t>
            </a:r>
            <a:r>
              <a:rPr lang="en-US" sz="1200" b="1" kern="1200" dirty="0" smtClean="0">
                <a:solidFill>
                  <a:schemeClr val="tx1"/>
                </a:solidFill>
                <a:latin typeface="+mn-lt"/>
                <a:ea typeface="+mn-ea"/>
                <a:cs typeface="+mn-cs"/>
              </a:rPr>
              <a:t>25</a:t>
            </a:r>
            <a:r>
              <a:rPr lang="en-US" sz="1200" kern="1200" dirty="0" smtClean="0">
                <a:solidFill>
                  <a:schemeClr val="tx1"/>
                </a:solidFill>
                <a:latin typeface="+mn-lt"/>
                <a:ea typeface="+mn-ea"/>
                <a:cs typeface="+mn-cs"/>
              </a:rPr>
              <a:t>: 511-516</a:t>
            </a:r>
          </a:p>
          <a:p>
            <a:endParaRPr lang="en-GB" dirty="0"/>
          </a:p>
        </p:txBody>
      </p:sp>
      <p:sp>
        <p:nvSpPr>
          <p:cNvPr id="4" name="Slide Number Placeholder 3"/>
          <p:cNvSpPr>
            <a:spLocks noGrp="1"/>
          </p:cNvSpPr>
          <p:nvPr>
            <p:ph type="sldNum" sz="quarter" idx="10"/>
          </p:nvPr>
        </p:nvSpPr>
        <p:spPr/>
        <p:txBody>
          <a:bodyPr/>
          <a:lstStyle/>
          <a:p>
            <a:fld id="{5F6D714F-E2A8-4DB0-92B2-7446130A6F15}" type="slidenum">
              <a:rPr lang="en-GB" smtClean="0"/>
              <a:t>43</a:t>
            </a:fld>
            <a:endParaRPr lang="en-GB"/>
          </a:p>
        </p:txBody>
      </p:sp>
    </p:spTree>
    <p:extLst>
      <p:ext uri="{BB962C8B-B14F-4D97-AF65-F5344CB8AC3E}">
        <p14:creationId xmlns:p14="http://schemas.microsoft.com/office/powerpoint/2010/main" val="14233934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Note modelling for 2012</a:t>
            </a:r>
            <a:r>
              <a:rPr lang="en-GB" sz="1200" kern="1200" baseline="0" dirty="0" smtClean="0">
                <a:solidFill>
                  <a:schemeClr val="tx1"/>
                </a:solidFill>
                <a:latin typeface="+mn-lt"/>
                <a:ea typeface="+mn-ea"/>
                <a:cs typeface="+mn-cs"/>
              </a:rPr>
              <a:t> MIS </a:t>
            </a:r>
            <a:r>
              <a:rPr lang="en-GB" sz="1200" kern="1200" dirty="0" smtClean="0">
                <a:solidFill>
                  <a:schemeClr val="tx1"/>
                </a:solidFill>
                <a:latin typeface="+mn-lt"/>
                <a:ea typeface="+mn-ea"/>
                <a:cs typeface="+mn-cs"/>
              </a:rPr>
              <a:t>based on</a:t>
            </a:r>
            <a:r>
              <a:rPr lang="en-GB" sz="1200" kern="1200" baseline="0" dirty="0" smtClean="0">
                <a:solidFill>
                  <a:schemeClr val="tx1"/>
                </a:solidFill>
                <a:latin typeface="+mn-lt"/>
                <a:ea typeface="+mn-ea"/>
                <a:cs typeface="+mn-cs"/>
              </a:rPr>
              <a:t> 291</a:t>
            </a:r>
            <a:r>
              <a:rPr lang="en-GB" sz="1200" kern="1200" dirty="0" smtClean="0">
                <a:solidFill>
                  <a:schemeClr val="tx1"/>
                </a:solidFill>
                <a:latin typeface="+mn-lt"/>
                <a:ea typeface="+mn-ea"/>
                <a:cs typeface="+mn-cs"/>
              </a:rPr>
              <a:t> clusters, 5,510 households and 26,844 respondents.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Action Points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While the MIS data provide us with some indication of “use” they are invariably time-limited in their value. Mass distributions often occur following an MIS, reports of net ownership in</a:t>
            </a:r>
            <a:r>
              <a:rPr lang="en-US" sz="1200" kern="1200" baseline="0" dirty="0" smtClean="0">
                <a:solidFill>
                  <a:schemeClr val="tx1"/>
                </a:solidFill>
                <a:effectLst/>
                <a:latin typeface="+mn-lt"/>
                <a:ea typeface="+mn-ea"/>
                <a:cs typeface="+mn-cs"/>
              </a:rPr>
              <a:t> the household doesn’t always mean use and it is often the case that the date at which the LLIN was issued isn’t accurate enough to know whether it is still “effective”. What is required to make the interpretation of MIS reports is the process data on distribution dates, volumes and all by locality. These data should be available somewhere in </a:t>
            </a:r>
            <a:r>
              <a:rPr lang="en-US" sz="1200" kern="1200" baseline="0" dirty="0" err="1" smtClean="0">
                <a:solidFill>
                  <a:schemeClr val="tx1"/>
                </a:solidFill>
                <a:effectLst/>
                <a:latin typeface="+mn-lt"/>
                <a:ea typeface="+mn-ea"/>
                <a:cs typeface="+mn-cs"/>
              </a:rPr>
              <a:t>FMoH</a:t>
            </a:r>
            <a:r>
              <a:rPr lang="en-US" sz="1200" kern="1200" baseline="0" dirty="0" smtClean="0">
                <a:solidFill>
                  <a:schemeClr val="tx1"/>
                </a:solidFill>
                <a:effectLst/>
                <a:latin typeface="+mn-lt"/>
                <a:ea typeface="+mn-ea"/>
                <a:cs typeface="+mn-cs"/>
              </a:rPr>
              <a:t> and should be assembled from 2014 (when last likely to be “effective”). Data by State is of too poor a spatial resolution to examine gaps.</a:t>
            </a:r>
          </a:p>
          <a:p>
            <a:endParaRPr lang="en-US" sz="1200"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Reference </a:t>
            </a:r>
          </a:p>
          <a:p>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National Malaria Control Programme (NMCP) [Sudan] (2013). </a:t>
            </a:r>
            <a:r>
              <a:rPr lang="en-US" sz="1200" i="1" kern="1200" dirty="0" smtClean="0">
                <a:solidFill>
                  <a:schemeClr val="tx1"/>
                </a:solidFill>
                <a:effectLst/>
                <a:latin typeface="+mn-lt"/>
                <a:ea typeface="+mn-ea"/>
                <a:cs typeface="+mn-cs"/>
              </a:rPr>
              <a:t>Malaria Indicator Survey Republic of Sudan – December 2012.</a:t>
            </a:r>
            <a:r>
              <a:rPr lang="en-US" sz="1200" kern="1200" dirty="0" smtClean="0">
                <a:solidFill>
                  <a:schemeClr val="tx1"/>
                </a:solidFill>
                <a:effectLst/>
                <a:latin typeface="+mn-lt"/>
                <a:ea typeface="+mn-ea"/>
                <a:cs typeface="+mn-cs"/>
              </a:rPr>
              <a:t> National Malaria Control </a:t>
            </a:r>
            <a:r>
              <a:rPr lang="en-US" sz="1200" kern="1200" dirty="0" err="1" smtClean="0">
                <a:solidFill>
                  <a:schemeClr val="tx1"/>
                </a:solidFill>
                <a:effectLst/>
                <a:latin typeface="+mn-lt"/>
                <a:ea typeface="+mn-ea"/>
                <a:cs typeface="+mn-cs"/>
              </a:rPr>
              <a:t>Programmme</a:t>
            </a:r>
            <a:r>
              <a:rPr lang="en-US" sz="1200" kern="1200" dirty="0" smtClean="0">
                <a:solidFill>
                  <a:schemeClr val="tx1"/>
                </a:solidFill>
                <a:effectLst/>
                <a:latin typeface="+mn-lt"/>
                <a:ea typeface="+mn-ea"/>
                <a:cs typeface="+mn-cs"/>
              </a:rPr>
              <a:t>, Federal Ministry of Health, Republic of Sudan, Khartoum, September 2013</a:t>
            </a:r>
            <a:endParaRPr lang="en-GB" sz="1200" kern="1200" dirty="0" smtClean="0">
              <a:solidFill>
                <a:schemeClr val="tx1"/>
              </a:solidFill>
              <a:effectLst/>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F6D714F-E2A8-4DB0-92B2-7446130A6F15}" type="slidenum">
              <a:rPr lang="en-GB" smtClean="0"/>
              <a:t>44</a:t>
            </a:fld>
            <a:endParaRPr lang="en-GB"/>
          </a:p>
        </p:txBody>
      </p:sp>
    </p:spTree>
    <p:extLst>
      <p:ext uri="{BB962C8B-B14F-4D97-AF65-F5344CB8AC3E}">
        <p14:creationId xmlns:p14="http://schemas.microsoft.com/office/powerpoint/2010/main" val="2632470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Lists of localities and their numbering per state are in accompanying excel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F6D714F-E2A8-4DB0-92B2-7446130A6F15}" type="slidenum">
              <a:rPr lang="en-GB" smtClean="0"/>
              <a:t>5</a:t>
            </a:fld>
            <a:endParaRPr lang="en-GB"/>
          </a:p>
        </p:txBody>
      </p:sp>
    </p:spTree>
    <p:extLst>
      <p:ext uri="{BB962C8B-B14F-4D97-AF65-F5344CB8AC3E}">
        <p14:creationId xmlns:p14="http://schemas.microsoft.com/office/powerpoint/2010/main" val="6493378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Action Points</a:t>
            </a:r>
          </a:p>
          <a:p>
            <a:endParaRPr lang="en-GB" dirty="0" smtClean="0"/>
          </a:p>
          <a:p>
            <a:r>
              <a:rPr lang="en-GB" dirty="0" smtClean="0"/>
              <a:t>The main contributors</a:t>
            </a:r>
            <a:r>
              <a:rPr lang="en-GB" baseline="0" dirty="0" smtClean="0"/>
              <a:t> from the </a:t>
            </a:r>
            <a:r>
              <a:rPr lang="en-GB" baseline="0" dirty="0" err="1" smtClean="0"/>
              <a:t>FMoH</a:t>
            </a:r>
            <a:r>
              <a:rPr lang="en-GB" baseline="0" dirty="0" smtClean="0"/>
              <a:t> should be listed </a:t>
            </a:r>
            <a:r>
              <a:rPr lang="en-GB" baseline="0" smtClean="0"/>
              <a:t>and advice </a:t>
            </a:r>
            <a:r>
              <a:rPr lang="en-GB" baseline="0" dirty="0" smtClean="0"/>
              <a:t>on this should be sought</a:t>
            </a:r>
            <a:endParaRPr lang="en-GB" dirty="0"/>
          </a:p>
        </p:txBody>
      </p:sp>
      <p:sp>
        <p:nvSpPr>
          <p:cNvPr id="4" name="Slide Number Placeholder 3"/>
          <p:cNvSpPr>
            <a:spLocks noGrp="1"/>
          </p:cNvSpPr>
          <p:nvPr>
            <p:ph type="sldNum" sz="quarter" idx="10"/>
          </p:nvPr>
        </p:nvSpPr>
        <p:spPr/>
        <p:txBody>
          <a:bodyPr/>
          <a:lstStyle/>
          <a:p>
            <a:fld id="{5F6D714F-E2A8-4DB0-92B2-7446130A6F15}" type="slidenum">
              <a:rPr lang="en-GB" smtClean="0"/>
              <a:t>46</a:t>
            </a:fld>
            <a:endParaRPr lang="en-GB"/>
          </a:p>
        </p:txBody>
      </p:sp>
    </p:spTree>
    <p:extLst>
      <p:ext uri="{BB962C8B-B14F-4D97-AF65-F5344CB8AC3E}">
        <p14:creationId xmlns:p14="http://schemas.microsoft.com/office/powerpoint/2010/main" val="4065978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Context</a:t>
            </a:r>
          </a:p>
          <a:p>
            <a:endParaRPr lang="en-GB" dirty="0" smtClean="0"/>
          </a:p>
          <a:p>
            <a:r>
              <a:rPr lang="en-GB" sz="1200" kern="1200" dirty="0" smtClean="0">
                <a:solidFill>
                  <a:schemeClr val="tx1"/>
                </a:solidFill>
                <a:effectLst/>
                <a:latin typeface="+mn-lt"/>
                <a:ea typeface="+mn-ea"/>
                <a:cs typeface="+mn-cs"/>
              </a:rPr>
              <a:t>The population of Sudan is a combination of indigenous inhabitants of the Nile Valley, and descendants of migrants from the Arabian Peninsula. Sudanese Arabs are by far the largest ethnic group in Sudan accounting for 70% of the population with the rest of the population drawn from Nubian, Beja, Fur, </a:t>
            </a:r>
            <a:r>
              <a:rPr lang="en-GB" sz="1200" kern="1200" dirty="0" err="1" smtClean="0">
                <a:solidFill>
                  <a:schemeClr val="tx1"/>
                </a:solidFill>
                <a:effectLst/>
                <a:latin typeface="+mn-lt"/>
                <a:ea typeface="+mn-ea"/>
                <a:cs typeface="+mn-cs"/>
              </a:rPr>
              <a:t>Nuba</a:t>
            </a:r>
            <a:r>
              <a:rPr lang="en-GB" sz="1200" kern="1200" dirty="0" smtClean="0">
                <a:solidFill>
                  <a:schemeClr val="tx1"/>
                </a:solidFill>
                <a:effectLst/>
                <a:latin typeface="+mn-lt"/>
                <a:ea typeface="+mn-ea"/>
                <a:cs typeface="+mn-cs"/>
              </a:rPr>
              <a:t> and </a:t>
            </a:r>
            <a:r>
              <a:rPr lang="en-GB" sz="1200" kern="1200" dirty="0" err="1" smtClean="0">
                <a:solidFill>
                  <a:schemeClr val="tx1"/>
                </a:solidFill>
                <a:effectLst/>
                <a:latin typeface="+mn-lt"/>
                <a:ea typeface="+mn-ea"/>
                <a:cs typeface="+mn-cs"/>
              </a:rPr>
              <a:t>Fallata</a:t>
            </a:r>
            <a:r>
              <a:rPr lang="en-GB" sz="1200" kern="1200" dirty="0" smtClean="0">
                <a:solidFill>
                  <a:schemeClr val="tx1"/>
                </a:solidFill>
                <a:effectLst/>
                <a:latin typeface="+mn-lt"/>
                <a:ea typeface="+mn-ea"/>
                <a:cs typeface="+mn-cs"/>
              </a:rPr>
              <a:t> ethnic communities. Sudanese Arab tribes predominantly occupy the states of Khartoum, Gezira, </a:t>
            </a:r>
            <a:r>
              <a:rPr lang="en-GB" sz="1200" kern="1200" dirty="0" err="1" smtClean="0">
                <a:solidFill>
                  <a:schemeClr val="tx1"/>
                </a:solidFill>
                <a:effectLst/>
                <a:latin typeface="+mn-lt"/>
                <a:ea typeface="+mn-ea"/>
                <a:cs typeface="+mn-cs"/>
              </a:rPr>
              <a:t>Sehnar</a:t>
            </a:r>
            <a:r>
              <a:rPr lang="en-GB" sz="1200" kern="1200" dirty="0" smtClean="0">
                <a:solidFill>
                  <a:schemeClr val="tx1"/>
                </a:solidFill>
                <a:effectLst/>
                <a:latin typeface="+mn-lt"/>
                <a:ea typeface="+mn-ea"/>
                <a:cs typeface="+mn-cs"/>
              </a:rPr>
              <a:t>, White Nile and Blue Nile in the southern region, while Nubians in this region occupy South </a:t>
            </a:r>
            <a:r>
              <a:rPr lang="en-GB" sz="1200" kern="1200" dirty="0" err="1" smtClean="0">
                <a:solidFill>
                  <a:schemeClr val="tx1"/>
                </a:solidFill>
                <a:effectLst/>
                <a:latin typeface="+mn-lt"/>
                <a:ea typeface="+mn-ea"/>
                <a:cs typeface="+mn-cs"/>
              </a:rPr>
              <a:t>Kordufan</a:t>
            </a:r>
            <a:r>
              <a:rPr lang="en-GB" sz="1200" kern="1200" dirty="0" smtClean="0">
                <a:solidFill>
                  <a:schemeClr val="tx1"/>
                </a:solidFill>
                <a:effectLst/>
                <a:latin typeface="+mn-lt"/>
                <a:ea typeface="+mn-ea"/>
                <a:cs typeface="+mn-cs"/>
              </a:rPr>
              <a:t>. The eastern States of Sudan (Red Sea, </a:t>
            </a:r>
            <a:r>
              <a:rPr lang="en-GB" sz="1200" kern="1200" dirty="0" err="1" smtClean="0">
                <a:solidFill>
                  <a:schemeClr val="tx1"/>
                </a:solidFill>
                <a:effectLst/>
                <a:latin typeface="+mn-lt"/>
                <a:ea typeface="+mn-ea"/>
                <a:cs typeface="+mn-cs"/>
              </a:rPr>
              <a:t>Kassala</a:t>
            </a:r>
            <a:r>
              <a:rPr lang="en-GB" sz="1200" kern="1200" dirty="0" smtClean="0">
                <a:solidFill>
                  <a:schemeClr val="tx1"/>
                </a:solidFill>
                <a:effectLst/>
                <a:latin typeface="+mn-lt"/>
                <a:ea typeface="+mn-ea"/>
                <a:cs typeface="+mn-cs"/>
              </a:rPr>
              <a:t> and </a:t>
            </a:r>
            <a:r>
              <a:rPr lang="en-GB" sz="1200" kern="1200" dirty="0" err="1" smtClean="0">
                <a:solidFill>
                  <a:schemeClr val="tx1"/>
                </a:solidFill>
                <a:effectLst/>
                <a:latin typeface="+mn-lt"/>
                <a:ea typeface="+mn-ea"/>
                <a:cs typeface="+mn-cs"/>
              </a:rPr>
              <a:t>Gedaref</a:t>
            </a:r>
            <a:r>
              <a:rPr lang="en-GB" sz="1200" kern="1200" dirty="0" smtClean="0">
                <a:solidFill>
                  <a:schemeClr val="tx1"/>
                </a:solidFill>
                <a:effectLst/>
                <a:latin typeface="+mn-lt"/>
                <a:ea typeface="+mn-ea"/>
                <a:cs typeface="+mn-cs"/>
              </a:rPr>
              <a:t>) are inhabited mainly by the Beja ethnic community. In the north, the Northern and River Nile States are inhabited by ethnic communities of both Nubian (</a:t>
            </a:r>
            <a:r>
              <a:rPr lang="en-GB" sz="1200" kern="1200" dirty="0" err="1" smtClean="0">
                <a:solidFill>
                  <a:schemeClr val="tx1"/>
                </a:solidFill>
                <a:effectLst/>
                <a:latin typeface="+mn-lt"/>
                <a:ea typeface="+mn-ea"/>
                <a:cs typeface="+mn-cs"/>
              </a:rPr>
              <a:t>Halfaween</a:t>
            </a:r>
            <a:r>
              <a:rPr lang="en-GB" sz="1200" kern="1200" dirty="0" smtClean="0">
                <a:solidFill>
                  <a:schemeClr val="tx1"/>
                </a:solidFill>
                <a:effectLst/>
                <a:latin typeface="+mn-lt"/>
                <a:ea typeface="+mn-ea"/>
                <a:cs typeface="+mn-cs"/>
              </a:rPr>
              <a:t>, Sukkot, </a:t>
            </a:r>
            <a:r>
              <a:rPr lang="en-GB" sz="1200" kern="1200" dirty="0" err="1" smtClean="0">
                <a:solidFill>
                  <a:schemeClr val="tx1"/>
                </a:solidFill>
                <a:effectLst/>
                <a:latin typeface="+mn-lt"/>
                <a:ea typeface="+mn-ea"/>
                <a:cs typeface="+mn-cs"/>
              </a:rPr>
              <a:t>Mahas</a:t>
            </a:r>
            <a:r>
              <a:rPr lang="en-GB" sz="1200" kern="1200" dirty="0" smtClean="0">
                <a:solidFill>
                  <a:schemeClr val="tx1"/>
                </a:solidFill>
                <a:effectLst/>
                <a:latin typeface="+mn-lt"/>
                <a:ea typeface="+mn-ea"/>
                <a:cs typeface="+mn-cs"/>
              </a:rPr>
              <a:t> and </a:t>
            </a:r>
            <a:r>
              <a:rPr lang="en-GB" sz="1200" kern="1200" dirty="0" err="1" smtClean="0">
                <a:solidFill>
                  <a:schemeClr val="tx1"/>
                </a:solidFill>
                <a:effectLst/>
                <a:latin typeface="+mn-lt"/>
                <a:ea typeface="+mn-ea"/>
                <a:cs typeface="+mn-cs"/>
              </a:rPr>
              <a:t>Danagla</a:t>
            </a:r>
            <a:r>
              <a:rPr lang="en-GB" sz="1200" kern="1200" dirty="0" smtClean="0">
                <a:solidFill>
                  <a:schemeClr val="tx1"/>
                </a:solidFill>
                <a:effectLst/>
                <a:latin typeface="+mn-lt"/>
                <a:ea typeface="+mn-ea"/>
                <a:cs typeface="+mn-cs"/>
              </a:rPr>
              <a:t> tribes) and populations of Arab descent (</a:t>
            </a:r>
            <a:r>
              <a:rPr lang="en-GB" sz="1200" kern="1200" dirty="0" err="1" smtClean="0">
                <a:solidFill>
                  <a:schemeClr val="tx1"/>
                </a:solidFill>
                <a:effectLst/>
                <a:latin typeface="+mn-lt"/>
                <a:ea typeface="+mn-ea"/>
                <a:cs typeface="+mn-cs"/>
              </a:rPr>
              <a:t>Shayqeih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Jaalyeen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Robatab</a:t>
            </a:r>
            <a:r>
              <a:rPr lang="en-GB" sz="1200" kern="1200" dirty="0" smtClean="0">
                <a:solidFill>
                  <a:schemeClr val="tx1"/>
                </a:solidFill>
                <a:effectLst/>
                <a:latin typeface="+mn-lt"/>
                <a:ea typeface="+mn-ea"/>
                <a:cs typeface="+mn-cs"/>
              </a:rPr>
              <a:t> and </a:t>
            </a:r>
            <a:r>
              <a:rPr lang="en-GB" sz="1200" kern="1200" dirty="0" err="1" smtClean="0">
                <a:solidFill>
                  <a:schemeClr val="tx1"/>
                </a:solidFill>
                <a:effectLst/>
                <a:latin typeface="+mn-lt"/>
                <a:ea typeface="+mn-ea"/>
                <a:cs typeface="+mn-cs"/>
              </a:rPr>
              <a:t>Manasir</a:t>
            </a:r>
            <a:r>
              <a:rPr lang="en-GB" sz="1200" kern="1200" dirty="0" smtClean="0">
                <a:solidFill>
                  <a:schemeClr val="tx1"/>
                </a:solidFill>
                <a:effectLst/>
                <a:latin typeface="+mn-lt"/>
                <a:ea typeface="+mn-ea"/>
                <a:cs typeface="+mn-cs"/>
              </a:rPr>
              <a:t> tribes). In the Darfur region, prominent African tribes are the Fur, Zaghawa and </a:t>
            </a:r>
            <a:r>
              <a:rPr lang="en-GB" sz="1200" kern="1200" dirty="0" err="1" smtClean="0">
                <a:solidFill>
                  <a:schemeClr val="tx1"/>
                </a:solidFill>
                <a:effectLst/>
                <a:latin typeface="+mn-lt"/>
                <a:ea typeface="+mn-ea"/>
                <a:cs typeface="+mn-cs"/>
              </a:rPr>
              <a:t>Massalit</a:t>
            </a:r>
            <a:r>
              <a:rPr lang="en-GB" sz="1200" kern="1200" dirty="0" smtClean="0">
                <a:solidFill>
                  <a:schemeClr val="tx1"/>
                </a:solidFill>
                <a:effectLst/>
                <a:latin typeface="+mn-lt"/>
                <a:ea typeface="+mn-ea"/>
                <a:cs typeface="+mn-cs"/>
              </a:rPr>
              <a:t> and the Fur, after whom the region was named, being the largest. There are many other smaller groups in Darfur including the Berta, Dago, </a:t>
            </a:r>
            <a:r>
              <a:rPr lang="en-GB" sz="1200" kern="1200" dirty="0" err="1" smtClean="0">
                <a:solidFill>
                  <a:schemeClr val="tx1"/>
                </a:solidFill>
                <a:effectLst/>
                <a:latin typeface="+mn-lt"/>
                <a:ea typeface="+mn-ea"/>
                <a:cs typeface="+mn-cs"/>
              </a:rPr>
              <a:t>Turjum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Fallatah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Bodaya</a:t>
            </a:r>
            <a:r>
              <a:rPr lang="en-GB" sz="1200" kern="1200" dirty="0" smtClean="0">
                <a:solidFill>
                  <a:schemeClr val="tx1"/>
                </a:solidFill>
                <a:effectLst/>
                <a:latin typeface="+mn-lt"/>
                <a:ea typeface="+mn-ea"/>
                <a:cs typeface="+mn-cs"/>
              </a:rPr>
              <a:t>, Tama, </a:t>
            </a:r>
            <a:r>
              <a:rPr lang="en-GB" sz="1200" kern="1200" dirty="0" err="1" smtClean="0">
                <a:solidFill>
                  <a:schemeClr val="tx1"/>
                </a:solidFill>
                <a:effectLst/>
                <a:latin typeface="+mn-lt"/>
                <a:ea typeface="+mn-ea"/>
                <a:cs typeface="+mn-cs"/>
              </a:rPr>
              <a:t>Maba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Bagirmi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Bande</a:t>
            </a:r>
            <a:r>
              <a:rPr lang="en-GB" sz="1200" kern="1200" dirty="0" smtClean="0">
                <a:solidFill>
                  <a:schemeClr val="tx1"/>
                </a:solidFill>
                <a:effectLst/>
                <a:latin typeface="+mn-lt"/>
                <a:ea typeface="+mn-ea"/>
                <a:cs typeface="+mn-cs"/>
              </a:rPr>
              <a:t>, and </a:t>
            </a:r>
            <a:r>
              <a:rPr lang="en-GB" sz="1200" kern="1200" dirty="0" err="1" smtClean="0">
                <a:solidFill>
                  <a:schemeClr val="tx1"/>
                </a:solidFill>
                <a:effectLst/>
                <a:latin typeface="+mn-lt"/>
                <a:ea typeface="+mn-ea"/>
                <a:cs typeface="+mn-cs"/>
              </a:rPr>
              <a:t>Nuba</a:t>
            </a:r>
            <a:r>
              <a:rPr lang="en-GB" sz="1200" kern="1200" dirty="0" smtClean="0">
                <a:solidFill>
                  <a:schemeClr val="tx1"/>
                </a:solidFill>
                <a:effectLst/>
                <a:latin typeface="+mn-lt"/>
                <a:ea typeface="+mn-ea"/>
                <a:cs typeface="+mn-cs"/>
              </a:rPr>
              <a:t>-Nubian tribes [</a:t>
            </a:r>
            <a:r>
              <a:rPr lang="en-GB" sz="1200" kern="1200" dirty="0" err="1" smtClean="0">
                <a:solidFill>
                  <a:schemeClr val="tx1"/>
                </a:solidFill>
                <a:effectLst/>
                <a:latin typeface="+mn-lt"/>
                <a:ea typeface="+mn-ea"/>
                <a:cs typeface="+mn-cs"/>
              </a:rPr>
              <a:t>Izady</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2012</a:t>
            </a:r>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Sudan’s population is predominantly Muslim with most residents speaking Sudanese Arabic.</a:t>
            </a:r>
          </a:p>
          <a:p>
            <a:r>
              <a:rPr lang="en-GB"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first population census in Sudan was conducted under British colonial rule between 1955/1956. Conducting accurate population censuses have been challenging due to decades of conflicts. The exclusion of war-torn rural areas and weak logistics during population census have raised concerns about the accuracy of results of previous census in 1973, 1983 and 1993. The 2008 (5</a:t>
            </a:r>
            <a:r>
              <a:rPr lang="en-GB" sz="1200" kern="1200" baseline="30000" dirty="0" smtClean="0">
                <a:solidFill>
                  <a:schemeClr val="tx1"/>
                </a:solidFill>
                <a:effectLst/>
                <a:latin typeface="+mn-lt"/>
                <a:ea typeface="+mn-ea"/>
                <a:cs typeface="+mn-cs"/>
              </a:rPr>
              <a:t>th</a:t>
            </a:r>
            <a:r>
              <a:rPr lang="en-GB" sz="1200" kern="1200" dirty="0" smtClean="0">
                <a:solidFill>
                  <a:schemeClr val="tx1"/>
                </a:solidFill>
                <a:effectLst/>
                <a:latin typeface="+mn-lt"/>
                <a:ea typeface="+mn-ea"/>
                <a:cs typeface="+mn-cs"/>
              </a:rPr>
              <a:t>) National Population and Housing Census is considered to be the most comprehensive and was implemented jointly by the Central Bureau of Statistics (CBS) in Sudan and the Southern Sudan Centre for Census, Statistics and Evaluation (SSCCSE) in the South with support from the international donor community. Over 7 million households were enumerated across 39,770 enumeration areas [Ahmed, 2008; CBS &amp; SSCCSE, 2009]. It is projected from the last census that there were 38.4 million people living in the Sudan in 2015 and it is predicted that the population of Sudan will increase to over 40 million people by 2020 [CBS, 2010; CBS, 2013].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Data Assembly</a:t>
            </a:r>
            <a:r>
              <a:rPr lang="en-GB" sz="1200" b="1" kern="1200" baseline="0" dirty="0" smtClean="0">
                <a:solidFill>
                  <a:schemeClr val="tx1"/>
                </a:solidFill>
                <a:effectLst/>
                <a:latin typeface="+mn-lt"/>
                <a:ea typeface="+mn-ea"/>
                <a:cs typeface="+mn-cs"/>
              </a:rPr>
              <a:t> and modelling</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settlement</a:t>
            </a:r>
            <a:r>
              <a:rPr lang="en-GB" sz="1200" kern="1200" baseline="0" dirty="0" smtClean="0">
                <a:solidFill>
                  <a:schemeClr val="tx1"/>
                </a:solidFill>
                <a:effectLst/>
                <a:latin typeface="+mn-lt"/>
                <a:ea typeface="+mn-ea"/>
                <a:cs typeface="+mn-cs"/>
              </a:rPr>
              <a:t> of population in Sudan is largely defined by the ecology of the landscape, where communities have with time settled in agriculturally fertile areas of the Nile and its irrigated flood plains, or have not settled in exceptionally arid inhospitable areas. It is crucial in malaria risk mapping to ensure a congruence with predicted malaria risk and where people live. </a:t>
            </a:r>
            <a:r>
              <a:rPr lang="en-GB" sz="1200" kern="1200" dirty="0" smtClean="0">
                <a:solidFill>
                  <a:schemeClr val="tx1"/>
                </a:solidFill>
                <a:effectLst/>
                <a:latin typeface="+mn-lt"/>
                <a:ea typeface="+mn-ea"/>
                <a:cs typeface="+mn-cs"/>
              </a:rPr>
              <a:t>To improve our understanding of human settlement patterns, spatial modelling techniques have been developed to reallocate populations within census units to finer gridded surfaces [Linard et al., 2012; </a:t>
            </a:r>
            <a:r>
              <a:rPr lang="en-GB" sz="1200" u="sng" kern="1200" dirty="0" smtClean="0">
                <a:solidFill>
                  <a:schemeClr val="tx1"/>
                </a:solidFill>
                <a:effectLst/>
                <a:latin typeface="+mn-lt"/>
                <a:ea typeface="+mn-ea"/>
                <a:cs typeface="+mn-cs"/>
                <a:hlinkClick r:id="rId3"/>
              </a:rPr>
              <a:t>www.worldpop.org.uk</a:t>
            </a:r>
            <a:r>
              <a:rPr lang="en-GB" sz="1200" kern="1200" dirty="0" smtClean="0">
                <a:solidFill>
                  <a:schemeClr val="tx1"/>
                </a:solidFill>
                <a:effectLst/>
                <a:latin typeface="+mn-lt"/>
                <a:ea typeface="+mn-ea"/>
                <a:cs typeface="+mn-cs"/>
              </a:rPr>
              <a:t>]. </a:t>
            </a:r>
            <a:r>
              <a:rPr lang="en-US" sz="1200" kern="1200" dirty="0" smtClean="0">
                <a:solidFill>
                  <a:schemeClr val="tx1"/>
                </a:solidFill>
                <a:latin typeface="+mn-lt"/>
                <a:ea typeface="+mn-ea"/>
                <a:cs typeface="+mn-cs"/>
              </a:rPr>
              <a:t>In brief, a </a:t>
            </a:r>
            <a:r>
              <a:rPr lang="en-US" sz="1200" kern="1200" dirty="0" err="1" smtClean="0">
                <a:solidFill>
                  <a:schemeClr val="tx1"/>
                </a:solidFill>
                <a:latin typeface="+mn-lt"/>
                <a:ea typeface="+mn-ea"/>
                <a:cs typeface="+mn-cs"/>
              </a:rPr>
              <a:t>dasymetric</a:t>
            </a:r>
            <a:r>
              <a:rPr lang="en-US" sz="1200" kern="1200" dirty="0" smtClean="0">
                <a:solidFill>
                  <a:schemeClr val="tx1"/>
                </a:solidFill>
                <a:latin typeface="+mn-lt"/>
                <a:ea typeface="+mn-ea"/>
                <a:cs typeface="+mn-cs"/>
              </a:rPr>
              <a:t> modeling technique [</a:t>
            </a:r>
            <a:r>
              <a:rPr lang="en-US" sz="1200" kern="1200" dirty="0" err="1" smtClean="0">
                <a:solidFill>
                  <a:schemeClr val="tx1"/>
                </a:solidFill>
                <a:latin typeface="+mn-lt"/>
                <a:ea typeface="+mn-ea"/>
                <a:cs typeface="+mn-cs"/>
              </a:rPr>
              <a:t>Mennis</a:t>
            </a:r>
            <a:r>
              <a:rPr lang="en-US" sz="1200" kern="1200" dirty="0" smtClean="0">
                <a:solidFill>
                  <a:schemeClr val="tx1"/>
                </a:solidFill>
                <a:latin typeface="+mn-lt"/>
                <a:ea typeface="+mn-ea"/>
                <a:cs typeface="+mn-cs"/>
              </a:rPr>
              <a:t>, 2009] was used to redistribute population counts within the 86 </a:t>
            </a:r>
            <a:r>
              <a:rPr lang="en-US" sz="1200" kern="1200" dirty="0" smtClean="0">
                <a:solidFill>
                  <a:schemeClr val="tx1"/>
                </a:solidFill>
                <a:effectLst/>
                <a:latin typeface="+mn-lt"/>
                <a:ea typeface="+mn-ea"/>
                <a:cs typeface="+mn-cs"/>
              </a:rPr>
              <a:t>spatial units used during the 2008 national census</a:t>
            </a:r>
            <a:r>
              <a:rPr lang="en-US" sz="1200" kern="1200" dirty="0" smtClean="0">
                <a:solidFill>
                  <a:schemeClr val="tx1"/>
                </a:solidFill>
                <a:latin typeface="+mn-lt"/>
                <a:ea typeface="+mn-ea"/>
                <a:cs typeface="+mn-cs"/>
              </a:rPr>
              <a:t> and land cover data sets derived from satellite imagery. A different population weight was assigned to each land cover class in order to shift populations away from unlikely populated areas, for example game reserves or arid deserts and concentrate populations in built-up areas. The net result was a gridded dataset of population distribution (counts) at 0.1 x 0.1 km resolution. The population distribution datasets were projected to years used to predict malaria risk and ITN coverage (see later) using UN national rural and urban growth rates [UN, 2014] and made to match the total national population estimates provided by the UN Population Division [UN, 2014] for these years.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Action Points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smtClean="0">
                <a:solidFill>
                  <a:schemeClr val="tx1"/>
                </a:solidFill>
                <a:effectLst/>
                <a:latin typeface="+mn-lt"/>
                <a:ea typeface="+mn-ea"/>
                <a:cs typeface="+mn-cs"/>
              </a:rPr>
              <a:t>The surface shown is a poor reflection of the high resolution human settlement in Sudan. This is because only 86 actual population units were used to distribute population counts across vast spaces using a single algorithm. Settlement mapping would be improved with higher spatial resolution input data, for example enumeration areas, or at the very least population counts based on old 172 localities, and ways to train models based on geo-located settlement databases (next slide). Efforts should be made to connect with the Sudan CBS and access higher res 2008 census data and/or settlement databases.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smtClean="0">
                <a:solidFill>
                  <a:schemeClr val="tx1"/>
                </a:solidFill>
                <a:effectLst/>
                <a:latin typeface="+mn-lt"/>
                <a:ea typeface="+mn-ea"/>
                <a:cs typeface="+mn-cs"/>
              </a:rPr>
              <a:t>At the very least we need population counts for 2008 census BY EACH LOCALITY.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smtClean="0">
                <a:solidFill>
                  <a:schemeClr val="tx1"/>
                </a:solidFill>
                <a:effectLst/>
                <a:latin typeface="+mn-lt"/>
                <a:ea typeface="+mn-ea"/>
                <a:cs typeface="+mn-cs"/>
              </a:rPr>
              <a:t>We are limited here without a high resolution population map for Sudan, both in terms of defining the margins of risk and also the population-weighted attributes by locality. Presently this cannot be done because of imprecision in the denominators by locality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References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Ahmed AH (2008). </a:t>
            </a:r>
            <a:r>
              <a:rPr lang="en-GB" sz="1200" i="1" kern="1200" dirty="0" smtClean="0">
                <a:solidFill>
                  <a:schemeClr val="tx1"/>
                </a:solidFill>
                <a:effectLst/>
                <a:latin typeface="+mn-lt"/>
                <a:ea typeface="+mn-ea"/>
                <a:cs typeface="+mn-cs"/>
              </a:rPr>
              <a:t>The Fifth population census in Sudan: A census with a full coverage and a high accuracy</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Neelain</a:t>
            </a:r>
            <a:r>
              <a:rPr lang="en-GB" sz="1200" kern="1200" dirty="0" smtClean="0">
                <a:solidFill>
                  <a:schemeClr val="tx1"/>
                </a:solidFill>
                <a:effectLst/>
                <a:latin typeface="+mn-lt"/>
                <a:ea typeface="+mn-ea"/>
                <a:cs typeface="+mn-cs"/>
              </a:rPr>
              <a:t> University. http://unstats.un.org/unsd/demographic/default.htm. Accessed 03/03/2016</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Central Bureau of Statistics (CBS) &amp; Southern Sudan Centre for Census, Statistics &amp; Evaluation (SSCCSE) (2009).</a:t>
            </a:r>
            <a:r>
              <a:rPr lang="en-GB" sz="1200" i="1" kern="1200" dirty="0" smtClean="0">
                <a:solidFill>
                  <a:schemeClr val="tx1"/>
                </a:solidFill>
                <a:effectLst/>
                <a:latin typeface="+mn-lt"/>
                <a:ea typeface="+mn-ea"/>
                <a:cs typeface="+mn-cs"/>
              </a:rPr>
              <a:t> 5th Sudan Population and Housing Census 2008</a:t>
            </a:r>
            <a:r>
              <a:rPr lang="en-GB" sz="1200" kern="1200" dirty="0" smtClean="0">
                <a:solidFill>
                  <a:schemeClr val="tx1"/>
                </a:solidFill>
                <a:effectLst/>
                <a:latin typeface="+mn-lt"/>
                <a:ea typeface="+mn-ea"/>
                <a:cs typeface="+mn-cs"/>
              </a:rPr>
              <a:t>, Priority Results.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Central Bureau of Statistics (CBS) (2010). </a:t>
            </a:r>
            <a:r>
              <a:rPr lang="en-GB" sz="1200" i="1" kern="1200" dirty="0" smtClean="0">
                <a:solidFill>
                  <a:schemeClr val="tx1"/>
                </a:solidFill>
                <a:effectLst/>
                <a:latin typeface="+mn-lt"/>
                <a:ea typeface="+mn-ea"/>
                <a:cs typeface="+mn-cs"/>
              </a:rPr>
              <a:t>Sudan National Baseline Household Survey 2009</a:t>
            </a:r>
            <a:r>
              <a:rPr lang="en-GB" sz="1200" kern="1200" dirty="0" smtClean="0">
                <a:solidFill>
                  <a:schemeClr val="tx1"/>
                </a:solidFill>
                <a:effectLst/>
                <a:latin typeface="+mn-lt"/>
                <a:ea typeface="+mn-ea"/>
                <a:cs typeface="+mn-cs"/>
              </a:rPr>
              <a:t>. Sudan Central Bureau of Statistics, Khartoum. www.cbs.gov.sd/en/files.php. Accessed 03/03/2016</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Central Bureau of Statistics (CBS) (2013). </a:t>
            </a:r>
            <a:r>
              <a:rPr lang="en-GB" sz="1200" i="1" kern="1200" dirty="0" smtClean="0">
                <a:solidFill>
                  <a:schemeClr val="tx1"/>
                </a:solidFill>
                <a:effectLst/>
                <a:latin typeface="+mn-lt"/>
                <a:ea typeface="+mn-ea"/>
                <a:cs typeface="+mn-cs"/>
              </a:rPr>
              <a:t>Sub-national Population Projections of Sudan and Age-Sex Composition</a:t>
            </a:r>
            <a:r>
              <a:rPr lang="en-GB" sz="1200" kern="1200" dirty="0" smtClean="0">
                <a:solidFill>
                  <a:schemeClr val="tx1"/>
                </a:solidFill>
                <a:effectLst/>
                <a:latin typeface="+mn-lt"/>
                <a:ea typeface="+mn-ea"/>
                <a:cs typeface="+mn-cs"/>
              </a:rPr>
              <a:t>. www.cbs.gov.sd/en/files.php. Accessed 03/03/2016</a:t>
            </a:r>
          </a:p>
          <a:p>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Izady</a:t>
            </a:r>
            <a:r>
              <a:rPr lang="en-GB" sz="1200" kern="1200" dirty="0" smtClean="0">
                <a:solidFill>
                  <a:schemeClr val="tx1"/>
                </a:solidFill>
                <a:effectLst/>
                <a:latin typeface="+mn-lt"/>
                <a:ea typeface="+mn-ea"/>
                <a:cs typeface="+mn-cs"/>
              </a:rPr>
              <a:t> M (2012). Ethnic groups in Republic of Sudan (North). The Gulf/2000 project. </a:t>
            </a:r>
            <a:r>
              <a:rPr lang="en-GB" sz="1200" u="sng" kern="1200" dirty="0" smtClean="0">
                <a:solidFill>
                  <a:schemeClr val="tx1"/>
                </a:solidFill>
                <a:effectLst/>
                <a:latin typeface="+mn-lt"/>
                <a:ea typeface="+mn-ea"/>
                <a:cs typeface="+mn-cs"/>
                <a:hlinkClick r:id="rId4"/>
              </a:rPr>
              <a:t>http://gulf2000.columbia.edu/maps</a:t>
            </a:r>
            <a:r>
              <a:rPr lang="en-GB" sz="1200" kern="1200" dirty="0" smtClean="0">
                <a:solidFill>
                  <a:schemeClr val="tx1"/>
                </a:solidFill>
                <a:effectLst/>
                <a:latin typeface="+mn-lt"/>
                <a:ea typeface="+mn-ea"/>
                <a:cs typeface="+mn-cs"/>
              </a:rPr>
              <a:t>. Accessed March 2016.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Linard C, Gilbert M, Snow RW, Noor AM, </a:t>
            </a:r>
            <a:r>
              <a:rPr lang="en-US" sz="1200" kern="1200" dirty="0" err="1" smtClean="0">
                <a:solidFill>
                  <a:schemeClr val="tx1"/>
                </a:solidFill>
                <a:effectLst/>
                <a:latin typeface="+mn-lt"/>
                <a:ea typeface="+mn-ea"/>
                <a:cs typeface="+mn-cs"/>
              </a:rPr>
              <a:t>Tatem</a:t>
            </a:r>
            <a:r>
              <a:rPr lang="en-US" sz="1200" kern="1200" dirty="0" smtClean="0">
                <a:solidFill>
                  <a:schemeClr val="tx1"/>
                </a:solidFill>
                <a:effectLst/>
                <a:latin typeface="+mn-lt"/>
                <a:ea typeface="+mn-ea"/>
                <a:cs typeface="+mn-cs"/>
              </a:rPr>
              <a:t> AJ (2012). Population distribution, settlement patterns and accessibility across Africa in 2010. </a:t>
            </a:r>
            <a:r>
              <a:rPr lang="pt-PT" sz="1200" i="1" kern="1200" dirty="0" smtClean="0">
                <a:solidFill>
                  <a:schemeClr val="tx1"/>
                </a:solidFill>
                <a:effectLst/>
                <a:latin typeface="+mn-lt"/>
                <a:ea typeface="+mn-ea"/>
                <a:cs typeface="+mn-cs"/>
              </a:rPr>
              <a:t>PLoS One,</a:t>
            </a:r>
            <a:r>
              <a:rPr lang="pt-PT" sz="1200" kern="1200" dirty="0" smtClean="0">
                <a:solidFill>
                  <a:schemeClr val="tx1"/>
                </a:solidFill>
                <a:effectLst/>
                <a:latin typeface="+mn-lt"/>
                <a:ea typeface="+mn-ea"/>
                <a:cs typeface="+mn-cs"/>
              </a:rPr>
              <a:t> </a:t>
            </a:r>
            <a:r>
              <a:rPr lang="pt-PT" sz="1200" b="1" kern="1200" dirty="0" smtClean="0">
                <a:solidFill>
                  <a:schemeClr val="tx1"/>
                </a:solidFill>
                <a:effectLst/>
                <a:latin typeface="+mn-lt"/>
                <a:ea typeface="+mn-ea"/>
                <a:cs typeface="+mn-cs"/>
              </a:rPr>
              <a:t>7</a:t>
            </a:r>
            <a:r>
              <a:rPr lang="pt-PT" sz="1200" kern="1200" dirty="0" smtClean="0">
                <a:solidFill>
                  <a:schemeClr val="tx1"/>
                </a:solidFill>
                <a:effectLst/>
                <a:latin typeface="+mn-lt"/>
                <a:ea typeface="+mn-ea"/>
                <a:cs typeface="+mn-cs"/>
              </a:rPr>
              <a:t>: e31743</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latin typeface="+mn-lt"/>
                <a:ea typeface="+mn-ea"/>
                <a:cs typeface="+mn-cs"/>
              </a:rPr>
              <a:t>Mennis</a:t>
            </a:r>
            <a:r>
              <a:rPr lang="en-GB" sz="1200" kern="1200" dirty="0" smtClean="0">
                <a:solidFill>
                  <a:schemeClr val="tx1"/>
                </a:solidFill>
                <a:latin typeface="+mn-lt"/>
                <a:ea typeface="+mn-ea"/>
                <a:cs typeface="+mn-cs"/>
              </a:rPr>
              <a:t> J (2009). </a:t>
            </a:r>
            <a:r>
              <a:rPr lang="en-GB" sz="1200" kern="1200" dirty="0" err="1" smtClean="0">
                <a:solidFill>
                  <a:schemeClr val="tx1"/>
                </a:solidFill>
                <a:latin typeface="+mn-lt"/>
                <a:ea typeface="+mn-ea"/>
                <a:cs typeface="+mn-cs"/>
              </a:rPr>
              <a:t>Dasymetric</a:t>
            </a:r>
            <a:r>
              <a:rPr lang="en-GB" sz="1200" kern="1200" dirty="0" smtClean="0">
                <a:solidFill>
                  <a:schemeClr val="tx1"/>
                </a:solidFill>
                <a:latin typeface="+mn-lt"/>
                <a:ea typeface="+mn-ea"/>
                <a:cs typeface="+mn-cs"/>
              </a:rPr>
              <a:t> mapping for estimating population in small areas. </a:t>
            </a:r>
            <a:r>
              <a:rPr lang="en-GB" sz="1200" i="1" kern="1200" dirty="0" smtClean="0">
                <a:solidFill>
                  <a:schemeClr val="tx1"/>
                </a:solidFill>
                <a:latin typeface="+mn-lt"/>
                <a:ea typeface="+mn-ea"/>
                <a:cs typeface="+mn-cs"/>
              </a:rPr>
              <a:t>Geography Compass</a:t>
            </a:r>
            <a:r>
              <a:rPr lang="en-GB" sz="1200" kern="1200" dirty="0" smtClean="0">
                <a:solidFill>
                  <a:schemeClr val="tx1"/>
                </a:solidFill>
                <a:latin typeface="+mn-lt"/>
                <a:ea typeface="+mn-ea"/>
                <a:cs typeface="+mn-cs"/>
              </a:rPr>
              <a:t>, </a:t>
            </a:r>
            <a:r>
              <a:rPr lang="en-GB" sz="1200" b="1" kern="1200" dirty="0" smtClean="0">
                <a:solidFill>
                  <a:schemeClr val="tx1"/>
                </a:solidFill>
                <a:latin typeface="+mn-lt"/>
                <a:ea typeface="+mn-ea"/>
                <a:cs typeface="+mn-cs"/>
              </a:rPr>
              <a:t>3</a:t>
            </a:r>
            <a:r>
              <a:rPr lang="en-GB" sz="1200" kern="1200" dirty="0" smtClean="0">
                <a:solidFill>
                  <a:schemeClr val="tx1"/>
                </a:solidFill>
                <a:latin typeface="+mn-lt"/>
                <a:ea typeface="+mn-ea"/>
                <a:cs typeface="+mn-cs"/>
              </a:rPr>
              <a:t>: 727-745</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United Nations (2014). </a:t>
            </a:r>
            <a:r>
              <a:rPr lang="en-GB" sz="1200" i="1" kern="1200" dirty="0" smtClean="0">
                <a:solidFill>
                  <a:schemeClr val="tx1"/>
                </a:solidFill>
                <a:effectLst/>
                <a:latin typeface="+mn-lt"/>
                <a:ea typeface="+mn-ea"/>
                <a:cs typeface="+mn-cs"/>
              </a:rPr>
              <a:t>World Urbanization Prospects: The 2014 Revision</a:t>
            </a:r>
            <a:r>
              <a:rPr lang="en-GB" sz="1200" kern="1200" dirty="0" smtClean="0">
                <a:solidFill>
                  <a:schemeClr val="tx1"/>
                </a:solidFill>
                <a:effectLst/>
                <a:latin typeface="+mn-lt"/>
                <a:ea typeface="+mn-ea"/>
                <a:cs typeface="+mn-cs"/>
              </a:rPr>
              <a:t>, New York: Department of Economic and Social Affairs, Population Division</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United Nations. http://esa.un.org/unpd/wup/CD-ROM/ </a:t>
            </a:r>
          </a:p>
        </p:txBody>
      </p:sp>
      <p:sp>
        <p:nvSpPr>
          <p:cNvPr id="4" name="Slide Number Placeholder 3"/>
          <p:cNvSpPr>
            <a:spLocks noGrp="1"/>
          </p:cNvSpPr>
          <p:nvPr>
            <p:ph type="sldNum" sz="quarter" idx="10"/>
          </p:nvPr>
        </p:nvSpPr>
        <p:spPr/>
        <p:txBody>
          <a:bodyPr/>
          <a:lstStyle/>
          <a:p>
            <a:fld id="{5F6D714F-E2A8-4DB0-92B2-7446130A6F15}" type="slidenum">
              <a:rPr lang="en-GB" smtClean="0"/>
              <a:t>6</a:t>
            </a:fld>
            <a:endParaRPr lang="en-GB"/>
          </a:p>
        </p:txBody>
      </p:sp>
    </p:spTree>
    <p:extLst>
      <p:ext uri="{BB962C8B-B14F-4D97-AF65-F5344CB8AC3E}">
        <p14:creationId xmlns:p14="http://schemas.microsoft.com/office/powerpoint/2010/main" val="3532340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Source</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Information Management Working Group (IMWG)</a:t>
            </a:r>
          </a:p>
          <a:p>
            <a:r>
              <a:rPr lang="en-US" sz="1200" b="1" kern="1200" dirty="0" smtClean="0">
                <a:solidFill>
                  <a:schemeClr val="tx1"/>
                </a:solidFill>
                <a:effectLst/>
                <a:latin typeface="+mn-lt"/>
                <a:ea typeface="+mn-ea"/>
                <a:cs typeface="+mn-cs"/>
              </a:rPr>
              <a:t>Contributor</a:t>
            </a:r>
            <a:r>
              <a:rPr lang="en-US" sz="1200" kern="1200" dirty="0" smtClean="0">
                <a:solidFill>
                  <a:schemeClr val="tx1"/>
                </a:solidFill>
                <a:effectLst/>
                <a:latin typeface="+mn-lt"/>
                <a:ea typeface="+mn-ea"/>
                <a:cs typeface="+mn-cs"/>
              </a:rPr>
              <a:t>: OCHA Sudan</a:t>
            </a:r>
          </a:p>
          <a:p>
            <a:r>
              <a:rPr lang="en-US" sz="1200" b="1" kern="1200" dirty="0" smtClean="0">
                <a:solidFill>
                  <a:schemeClr val="tx1"/>
                </a:solidFill>
                <a:effectLst/>
                <a:latin typeface="+mn-lt"/>
                <a:ea typeface="+mn-ea"/>
                <a:cs typeface="+mn-cs"/>
              </a:rPr>
              <a:t>Date of Dataset</a:t>
            </a:r>
            <a:r>
              <a:rPr lang="en-US" sz="1200" kern="1200" dirty="0" smtClean="0">
                <a:solidFill>
                  <a:schemeClr val="tx1"/>
                </a:solidFill>
                <a:effectLst/>
                <a:latin typeface="+mn-lt"/>
                <a:ea typeface="+mn-ea"/>
                <a:cs typeface="+mn-cs"/>
              </a:rPr>
              <a:t>: 01/08/2011</a:t>
            </a:r>
          </a:p>
          <a:p>
            <a:r>
              <a:rPr lang="en-US" sz="1200" b="1" kern="1200" dirty="0" smtClean="0">
                <a:solidFill>
                  <a:schemeClr val="tx1"/>
                </a:solidFill>
                <a:effectLst/>
                <a:latin typeface="+mn-lt"/>
                <a:ea typeface="+mn-ea"/>
                <a:cs typeface="+mn-cs"/>
              </a:rPr>
              <a:t>Date Accessed</a:t>
            </a:r>
            <a:r>
              <a:rPr lang="en-US" sz="1200" kern="1200" dirty="0" smtClean="0">
                <a:solidFill>
                  <a:schemeClr val="tx1"/>
                </a:solidFill>
                <a:effectLst/>
                <a:latin typeface="+mn-lt"/>
                <a:ea typeface="+mn-ea"/>
                <a:cs typeface="+mn-cs"/>
              </a:rPr>
              <a:t>: 16/08/2016</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data is the updated and cleaned version of former ‘Sudan Settlements 22 Aug 2011’ dataset with structured p-coded attributes, however positional verification is still as of 2011 [HDX, 2016].</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a:t>
            </a:r>
            <a:r>
              <a:rPr lang="en-US" sz="1200" kern="1200" dirty="0" err="1" smtClean="0">
                <a:solidFill>
                  <a:schemeClr val="tx1"/>
                </a:solidFill>
                <a:effectLst/>
                <a:latin typeface="+mn-lt"/>
                <a:ea typeface="+mn-ea"/>
                <a:cs typeface="+mn-cs"/>
              </a:rPr>
              <a:t>shapefile</a:t>
            </a:r>
            <a:r>
              <a:rPr lang="en-US" sz="1200" kern="1200" dirty="0" smtClean="0">
                <a:solidFill>
                  <a:schemeClr val="tx1"/>
                </a:solidFill>
                <a:effectLst/>
                <a:latin typeface="+mn-lt"/>
                <a:ea typeface="+mn-ea"/>
                <a:cs typeface="+mn-cs"/>
              </a:rPr>
              <a:t> was downloaded from OCHA’s Humanitarian Data Exchange portal [http://tinyurl.com/jxrb38f].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point </a:t>
            </a:r>
            <a:r>
              <a:rPr lang="en-US" sz="1200" kern="1200" dirty="0" err="1" smtClean="0">
                <a:solidFill>
                  <a:schemeClr val="tx1"/>
                </a:solidFill>
                <a:effectLst/>
                <a:latin typeface="+mn-lt"/>
                <a:ea typeface="+mn-ea"/>
                <a:cs typeface="+mn-cs"/>
              </a:rPr>
              <a:t>shapefile</a:t>
            </a:r>
            <a:r>
              <a:rPr lang="en-US" sz="1200" kern="1200" dirty="0" smtClean="0">
                <a:solidFill>
                  <a:schemeClr val="tx1"/>
                </a:solidFill>
                <a:effectLst/>
                <a:latin typeface="+mn-lt"/>
                <a:ea typeface="+mn-ea"/>
                <a:cs typeface="+mn-cs"/>
              </a:rPr>
              <a:t> had a total of 12,002 settlements with other variables including type of settlement (village, secondary town,</a:t>
            </a:r>
            <a:r>
              <a:rPr lang="en-US" sz="1200" kern="1200" baseline="0" dirty="0" smtClean="0">
                <a:solidFill>
                  <a:schemeClr val="tx1"/>
                </a:solidFill>
                <a:effectLst/>
                <a:latin typeface="+mn-lt"/>
                <a:ea typeface="+mn-ea"/>
                <a:cs typeface="+mn-cs"/>
              </a:rPr>
              <a:t> capital town, </a:t>
            </a:r>
            <a:r>
              <a:rPr lang="en-US" sz="1200" kern="1200" dirty="0" smtClean="0">
                <a:solidFill>
                  <a:schemeClr val="tx1"/>
                </a:solidFill>
                <a:effectLst/>
                <a:latin typeface="+mn-lt"/>
                <a:ea typeface="+mn-ea"/>
                <a:cs typeface="+mn-cs"/>
              </a:rPr>
              <a:t>administrative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and whether the location was derived from GPS (approximately</a:t>
            </a:r>
            <a:r>
              <a:rPr lang="en-US" sz="1200" kern="1200" baseline="0" dirty="0" smtClean="0">
                <a:solidFill>
                  <a:schemeClr val="tx1"/>
                </a:solidFill>
                <a:effectLst/>
                <a:latin typeface="+mn-lt"/>
                <a:ea typeface="+mn-ea"/>
                <a:cs typeface="+mn-cs"/>
              </a:rPr>
              <a:t> 50%) </a:t>
            </a:r>
            <a:r>
              <a:rPr lang="en-US" sz="1200" kern="1200" dirty="0" smtClean="0">
                <a:solidFill>
                  <a:schemeClr val="tx1"/>
                </a:solidFill>
                <a:effectLst/>
                <a:latin typeface="+mn-lt"/>
                <a:ea typeface="+mn-ea"/>
                <a:cs typeface="+mn-cs"/>
              </a:rPr>
              <a:t>or</a:t>
            </a:r>
            <a:r>
              <a:rPr lang="en-US" sz="1200" kern="1200" baseline="0" dirty="0" smtClean="0">
                <a:solidFill>
                  <a:schemeClr val="tx1"/>
                </a:solidFill>
                <a:effectLst/>
                <a:latin typeface="+mn-lt"/>
                <a:ea typeface="+mn-ea"/>
                <a:cs typeface="+mn-cs"/>
              </a:rPr>
              <a:t> other sources </a:t>
            </a:r>
            <a:r>
              <a:rPr lang="en-US" sz="1200" kern="1200" dirty="0" smtClean="0">
                <a:solidFill>
                  <a:schemeClr val="tx1"/>
                </a:solidFill>
                <a:effectLst/>
                <a:latin typeface="+mn-lt"/>
                <a:ea typeface="+mn-ea"/>
                <a:cs typeface="+mn-cs"/>
              </a:rPr>
              <a:t>and OCHA </a:t>
            </a:r>
            <a:r>
              <a:rPr lang="en-US" sz="1200" kern="1200" dirty="0" err="1" smtClean="0">
                <a:solidFill>
                  <a:schemeClr val="tx1"/>
                </a:solidFill>
                <a:effectLst/>
                <a:latin typeface="+mn-lt"/>
                <a:ea typeface="+mn-ea"/>
                <a:cs typeface="+mn-cs"/>
              </a:rPr>
              <a:t>PCodes</a:t>
            </a:r>
            <a:r>
              <a:rPr lang="en-US" sz="1200" kern="1200" dirty="0" smtClean="0">
                <a:solidFill>
                  <a:schemeClr val="tx1"/>
                </a:solidFill>
                <a:effectLst/>
                <a:latin typeface="+mn-lt"/>
                <a:ea typeface="+mn-ea"/>
                <a:cs typeface="+mn-cs"/>
              </a:rPr>
              <a:t>. Given the localities are points they do not show the extents of each settlement, note Khartoum, which have been digitized in next slide, and importantly none come with any population density estimates.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F6D714F-E2A8-4DB0-92B2-7446130A6F15}" type="slidenum">
              <a:rPr lang="en-GB" smtClean="0"/>
              <a:t>7</a:t>
            </a:fld>
            <a:endParaRPr lang="en-GB"/>
          </a:p>
        </p:txBody>
      </p:sp>
    </p:spTree>
    <p:extLst>
      <p:ext uri="{BB962C8B-B14F-4D97-AF65-F5344CB8AC3E}">
        <p14:creationId xmlns:p14="http://schemas.microsoft.com/office/powerpoint/2010/main" val="979706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Context</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majority of Sudan's population is rural, with about a third of Sudanese presently living in urban areas. However, the wider metropolitan area of Khartoum (including Omdurman) has a combined population of </a:t>
            </a:r>
            <a:r>
              <a:rPr lang="en-GB" sz="1200" i="1" kern="1200" dirty="0" smtClean="0">
                <a:solidFill>
                  <a:schemeClr val="tx1"/>
                </a:solidFill>
                <a:effectLst/>
                <a:latin typeface="+mn-lt"/>
                <a:ea typeface="+mn-ea"/>
                <a:cs typeface="+mn-cs"/>
              </a:rPr>
              <a:t>circa</a:t>
            </a:r>
            <a:r>
              <a:rPr lang="en-GB" sz="1200" kern="1200" dirty="0" smtClean="0">
                <a:solidFill>
                  <a:schemeClr val="tx1"/>
                </a:solidFill>
                <a:effectLst/>
                <a:latin typeface="+mn-lt"/>
                <a:ea typeface="+mn-ea"/>
                <a:cs typeface="+mn-cs"/>
              </a:rPr>
              <a:t> 5 million people, almost 15% of the</a:t>
            </a:r>
            <a:r>
              <a:rPr lang="en-GB" sz="1200" kern="1200" baseline="0" dirty="0" smtClean="0">
                <a:solidFill>
                  <a:schemeClr val="tx1"/>
                </a:solidFill>
                <a:effectLst/>
                <a:latin typeface="+mn-lt"/>
                <a:ea typeface="+mn-ea"/>
                <a:cs typeface="+mn-cs"/>
              </a:rPr>
              <a:t> total population</a:t>
            </a:r>
            <a:r>
              <a:rPr lang="en-GB" sz="1200" kern="1200" dirty="0" smtClean="0">
                <a:solidFill>
                  <a:schemeClr val="tx1"/>
                </a:solidFill>
                <a:effectLst/>
                <a:latin typeface="+mn-lt"/>
                <a:ea typeface="+mn-ea"/>
                <a:cs typeface="+mn-cs"/>
              </a:rPr>
              <a:t> [CBS &amp; SSCCSE, 2009]. With an urban growth rate ranging between 2.5-3%, it is estimated more that over 15.6 million people will live in urban areas in Sudan by 2020 [CBS,</a:t>
            </a:r>
            <a:r>
              <a:rPr lang="en-GB" sz="1200" kern="1200" baseline="0" dirty="0" smtClean="0">
                <a:solidFill>
                  <a:schemeClr val="tx1"/>
                </a:solidFill>
                <a:effectLst/>
                <a:latin typeface="+mn-lt"/>
                <a:ea typeface="+mn-ea"/>
                <a:cs typeface="+mn-cs"/>
              </a:rPr>
              <a:t> 2010; CBS, 2013; </a:t>
            </a:r>
            <a:r>
              <a:rPr lang="en-GB" sz="1200" kern="1200" dirty="0" smtClean="0">
                <a:solidFill>
                  <a:schemeClr val="tx1"/>
                </a:solidFill>
                <a:effectLst/>
                <a:latin typeface="+mn-lt"/>
                <a:ea typeface="+mn-ea"/>
                <a:cs typeface="+mn-cs"/>
              </a:rPr>
              <a:t>UN, 2014]. According to the Central</a:t>
            </a:r>
            <a:r>
              <a:rPr lang="en-GB" sz="1200" kern="1200" baseline="0" dirty="0" smtClean="0">
                <a:solidFill>
                  <a:schemeClr val="tx1"/>
                </a:solidFill>
                <a:effectLst/>
                <a:latin typeface="+mn-lt"/>
                <a:ea typeface="+mn-ea"/>
                <a:cs typeface="+mn-cs"/>
              </a:rPr>
              <a:t> Bureau of Statistics</a:t>
            </a:r>
            <a:r>
              <a:rPr lang="en-GB" sz="1200" kern="1200" dirty="0" smtClean="0">
                <a:solidFill>
                  <a:schemeClr val="tx1"/>
                </a:solidFill>
                <a:effectLst/>
                <a:latin typeface="+mn-lt"/>
                <a:ea typeface="+mn-ea"/>
                <a:cs typeface="+mn-cs"/>
              </a:rPr>
              <a:t>, an urban areas is defined as localities of administrative and/or commercial importance with population of more than 5000 inhabitants [UN, 2014].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NMCP,</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FMoH</a:t>
            </a:r>
            <a:r>
              <a:rPr lang="en-GB" sz="1200" kern="1200" baseline="0" dirty="0" smtClean="0">
                <a:solidFill>
                  <a:schemeClr val="tx1"/>
                </a:solidFill>
                <a:effectLst/>
                <a:latin typeface="+mn-lt"/>
                <a:ea typeface="+mn-ea"/>
                <a:cs typeface="+mn-cs"/>
              </a:rPr>
              <a:t>, have historically used urban extents in their stratification of malaria ecologies for targeted control – See slides 17-18 – the specific nature of larval control featured prominently in the Khartoum Malaria Free Initiative, but its less clear what is done in other urban centres. Nevertheless, this strata is an important one to map reliably and tied to specific intervention in Sudan.</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Data assembly</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We</a:t>
            </a:r>
            <a:r>
              <a:rPr lang="en-GB" sz="1200" kern="1200" baseline="0" dirty="0" smtClean="0">
                <a:solidFill>
                  <a:schemeClr val="tx1"/>
                </a:solidFill>
                <a:effectLst/>
                <a:latin typeface="+mn-lt"/>
                <a:ea typeface="+mn-ea"/>
                <a:cs typeface="+mn-cs"/>
              </a:rPr>
              <a:t> have used the listings of major settlements provided by the online digital gazetteer </a:t>
            </a:r>
            <a:r>
              <a:rPr lang="en-GB" sz="1200" kern="1200" baseline="0" dirty="0" err="1" smtClean="0">
                <a:solidFill>
                  <a:schemeClr val="tx1"/>
                </a:solidFill>
                <a:effectLst/>
                <a:latin typeface="+mn-lt"/>
                <a:ea typeface="+mn-ea"/>
                <a:cs typeface="+mn-cs"/>
              </a:rPr>
              <a:t>Geonames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(www.geonames.nga.mil/gns/) in combination with</a:t>
            </a:r>
            <a:r>
              <a:rPr lang="en-GB" sz="1200" kern="1200" baseline="0" dirty="0" smtClean="0">
                <a:solidFill>
                  <a:schemeClr val="tx1"/>
                </a:solidFill>
                <a:effectLst/>
                <a:latin typeface="+mn-lt"/>
                <a:ea typeface="+mn-ea"/>
                <a:cs typeface="+mn-cs"/>
              </a:rPr>
              <a:t> population density metrics provided under the </a:t>
            </a:r>
            <a:r>
              <a:rPr lang="en-GB" sz="1200" kern="1200" baseline="0" dirty="0" err="1" smtClean="0">
                <a:solidFill>
                  <a:schemeClr val="tx1"/>
                </a:solidFill>
                <a:effectLst/>
                <a:latin typeface="+mn-lt"/>
                <a:ea typeface="+mn-ea"/>
                <a:cs typeface="+mn-cs"/>
              </a:rPr>
              <a:t>WorldPop</a:t>
            </a:r>
            <a:r>
              <a:rPr lang="en-GB" sz="1200" kern="1200" baseline="0" dirty="0" smtClean="0">
                <a:solidFill>
                  <a:schemeClr val="tx1"/>
                </a:solidFill>
                <a:effectLst/>
                <a:latin typeface="+mn-lt"/>
                <a:ea typeface="+mn-ea"/>
                <a:cs typeface="+mn-cs"/>
              </a:rPr>
              <a:t> model (</a:t>
            </a:r>
            <a:r>
              <a:rPr lang="en-GB" sz="1200" u="sng" kern="1200" dirty="0" smtClean="0">
                <a:solidFill>
                  <a:schemeClr val="tx1"/>
                </a:solidFill>
                <a:effectLst/>
                <a:latin typeface="+mn-lt"/>
                <a:ea typeface="+mn-ea"/>
                <a:cs typeface="+mn-cs"/>
                <a:hlinkClick r:id="rId3"/>
              </a:rPr>
              <a:t>www.worldpop.org.uk</a:t>
            </a:r>
            <a:r>
              <a:rPr lang="en-GB" sz="1200" kern="120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(see Slide 6), </a:t>
            </a:r>
            <a:r>
              <a:rPr lang="en-GB" sz="1200" kern="1200" dirty="0" smtClean="0">
                <a:solidFill>
                  <a:schemeClr val="tx1"/>
                </a:solidFill>
                <a:effectLst/>
                <a:latin typeface="+mn-lt"/>
                <a:ea typeface="+mn-ea"/>
                <a:cs typeface="+mn-cs"/>
              </a:rPr>
              <a:t>to identify areas with population density</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greater than 1000 per km</a:t>
            </a:r>
            <a:r>
              <a:rPr lang="en-GB" sz="1200" kern="1200" baseline="30000" dirty="0" smtClean="0">
                <a:solidFill>
                  <a:schemeClr val="tx1"/>
                </a:solidFill>
                <a:effectLst/>
                <a:latin typeface="+mn-lt"/>
                <a:ea typeface="+mn-ea"/>
                <a:cs typeface="+mn-cs"/>
              </a:rPr>
              <a:t>2  </a:t>
            </a:r>
            <a:r>
              <a:rPr lang="en-GB" sz="1200" kern="1200" baseline="0" dirty="0" smtClean="0">
                <a:solidFill>
                  <a:schemeClr val="tx1"/>
                </a:solidFill>
                <a:effectLst/>
                <a:latin typeface="+mn-lt"/>
                <a:ea typeface="+mn-ea"/>
                <a:cs typeface="+mn-cs"/>
              </a:rPr>
              <a:t>and </a:t>
            </a:r>
            <a:r>
              <a:rPr lang="en-GB" sz="1200" kern="1200" dirty="0" smtClean="0">
                <a:solidFill>
                  <a:schemeClr val="tx1"/>
                </a:solidFill>
                <a:effectLst/>
                <a:latin typeface="+mn-lt"/>
                <a:ea typeface="+mn-ea"/>
                <a:cs typeface="+mn-cs"/>
              </a:rPr>
              <a:t>polygons with a total population greater than 30,000 people covering an area greater than 5 km</a:t>
            </a:r>
            <a:r>
              <a:rPr lang="en-GB" sz="1200" kern="1200" baseline="30000" dirty="0" smtClean="0">
                <a:solidFill>
                  <a:schemeClr val="tx1"/>
                </a:solidFill>
                <a:effectLst/>
                <a:latin typeface="+mn-lt"/>
                <a:ea typeface="+mn-ea"/>
                <a:cs typeface="+mn-cs"/>
              </a:rPr>
              <a:t>2</a:t>
            </a:r>
            <a:r>
              <a:rPr lang="en-GB" sz="1200" kern="1200" dirty="0" smtClean="0">
                <a:solidFill>
                  <a:schemeClr val="tx1"/>
                </a:solidFill>
                <a:effectLst/>
                <a:latin typeface="+mn-lt"/>
                <a:ea typeface="+mn-ea"/>
                <a:cs typeface="+mn-cs"/>
              </a:rPr>
              <a:t>. This combined approach identified 51 </a:t>
            </a:r>
            <a:r>
              <a:rPr lang="en-GB" sz="1200" b="0" i="1" kern="1200" baseline="0" dirty="0" smtClean="0">
                <a:solidFill>
                  <a:schemeClr val="tx1"/>
                </a:solidFill>
                <a:effectLst/>
                <a:latin typeface="+mn-lt"/>
                <a:ea typeface="+mn-ea"/>
                <a:cs typeface="+mn-cs"/>
              </a:rPr>
              <a:t>significant</a:t>
            </a:r>
            <a:r>
              <a:rPr lang="en-GB" sz="1200" kern="1200" dirty="0" smtClean="0">
                <a:solidFill>
                  <a:schemeClr val="tx1"/>
                </a:solidFill>
                <a:effectLst/>
                <a:latin typeface="+mn-lt"/>
                <a:ea typeface="+mn-ea"/>
                <a:cs typeface="+mn-cs"/>
              </a:rPr>
              <a:t> urban extents and shown above</a:t>
            </a:r>
            <a:r>
              <a:rPr lang="en-GB" sz="1200" kern="1200" baseline="0" dirty="0" smtClean="0">
                <a:solidFill>
                  <a:schemeClr val="tx1"/>
                </a:solidFill>
                <a:effectLst/>
                <a:latin typeface="+mn-lt"/>
                <a:ea typeface="+mn-ea"/>
                <a:cs typeface="+mn-cs"/>
              </a:rPr>
              <a:t>. The spatial extent of each urban centre was digitized using Google Earth imagery and ARCGIS. An excel of the 51 extents accompanies slides and a </a:t>
            </a:r>
            <a:r>
              <a:rPr lang="en-GB" sz="1200" kern="1200" baseline="0" dirty="0" err="1" smtClean="0">
                <a:solidFill>
                  <a:schemeClr val="tx1"/>
                </a:solidFill>
                <a:effectLst/>
                <a:latin typeface="+mn-lt"/>
                <a:ea typeface="+mn-ea"/>
                <a:cs typeface="+mn-cs"/>
              </a:rPr>
              <a:t>shapefile</a:t>
            </a:r>
            <a:r>
              <a:rPr lang="en-GB" sz="1200" kern="1200" baseline="0" dirty="0" smtClean="0">
                <a:solidFill>
                  <a:schemeClr val="tx1"/>
                </a:solidFill>
                <a:effectLst/>
                <a:latin typeface="+mn-lt"/>
                <a:ea typeface="+mn-ea"/>
                <a:cs typeface="+mn-cs"/>
              </a:rPr>
              <a:t> of mapped extents.</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Action Points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We need</a:t>
            </a:r>
            <a:r>
              <a:rPr lang="en-GB" sz="1200" kern="1200" baseline="0" dirty="0" smtClean="0">
                <a:solidFill>
                  <a:schemeClr val="tx1"/>
                </a:solidFill>
                <a:effectLst/>
                <a:latin typeface="+mn-lt"/>
                <a:ea typeface="+mn-ea"/>
                <a:cs typeface="+mn-cs"/>
              </a:rPr>
              <a:t> the </a:t>
            </a:r>
            <a:r>
              <a:rPr lang="en-GB" sz="1200" kern="1200" baseline="0" dirty="0" err="1" smtClean="0">
                <a:solidFill>
                  <a:schemeClr val="tx1"/>
                </a:solidFill>
                <a:effectLst/>
                <a:latin typeface="+mn-lt"/>
                <a:ea typeface="+mn-ea"/>
                <a:cs typeface="+mn-cs"/>
              </a:rPr>
              <a:t>FMoH</a:t>
            </a:r>
            <a:r>
              <a:rPr lang="en-GB" sz="1200" kern="1200" baseline="0" dirty="0" smtClean="0">
                <a:solidFill>
                  <a:schemeClr val="tx1"/>
                </a:solidFill>
                <a:effectLst/>
                <a:latin typeface="+mn-lt"/>
                <a:ea typeface="+mn-ea"/>
                <a:cs typeface="+mn-cs"/>
              </a:rPr>
              <a:t> and partners to define what urban extents they would likely target specific malaria interventions to. It is unlikely it will be all 51 shown above and if we are to map these effectively it needs some participatory discussion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References</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Central Bureau of Statistics (CBS) &amp; Southern Sudan Centre for Census, Statistics &amp; Evaluation (SSCCSE) (2009). </a:t>
            </a:r>
            <a:r>
              <a:rPr lang="en-GB" sz="1200" i="1" kern="1200" dirty="0" smtClean="0">
                <a:solidFill>
                  <a:schemeClr val="tx1"/>
                </a:solidFill>
                <a:effectLst/>
                <a:latin typeface="+mn-lt"/>
                <a:ea typeface="+mn-ea"/>
                <a:cs typeface="+mn-cs"/>
              </a:rPr>
              <a:t>5th Sudan Population and Housing Census 2008, Priority Results</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Central Bureau of Statistics (CBS) (2010). </a:t>
            </a:r>
            <a:r>
              <a:rPr lang="en-GB" sz="1200" i="1" kern="1200" dirty="0" smtClean="0">
                <a:solidFill>
                  <a:schemeClr val="tx1"/>
                </a:solidFill>
                <a:effectLst/>
                <a:latin typeface="+mn-lt"/>
                <a:ea typeface="+mn-ea"/>
                <a:cs typeface="+mn-cs"/>
              </a:rPr>
              <a:t>Sudan National Baseline Household Survey 2009</a:t>
            </a:r>
            <a:r>
              <a:rPr lang="en-GB" sz="1200" kern="1200" dirty="0" smtClean="0">
                <a:solidFill>
                  <a:schemeClr val="tx1"/>
                </a:solidFill>
                <a:effectLst/>
                <a:latin typeface="+mn-lt"/>
                <a:ea typeface="+mn-ea"/>
                <a:cs typeface="+mn-cs"/>
              </a:rPr>
              <a:t>. Sudan Central Bureau of Statistics, Khartoum. www.cbs.gov.sd/en/files.php. Accessed 03/03/2016</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Central Bureau of Statistics (CBS) (2013). </a:t>
            </a:r>
            <a:r>
              <a:rPr lang="en-GB" sz="1200" i="1" kern="1200" dirty="0" smtClean="0">
                <a:solidFill>
                  <a:schemeClr val="tx1"/>
                </a:solidFill>
                <a:effectLst/>
                <a:latin typeface="+mn-lt"/>
                <a:ea typeface="+mn-ea"/>
                <a:cs typeface="+mn-cs"/>
              </a:rPr>
              <a:t>Sub-national Population Projections of Sudan and Age-Sex Composition</a:t>
            </a:r>
            <a:r>
              <a:rPr lang="en-GB" sz="1200" kern="1200" dirty="0" smtClean="0">
                <a:solidFill>
                  <a:schemeClr val="tx1"/>
                </a:solidFill>
                <a:effectLst/>
                <a:latin typeface="+mn-lt"/>
                <a:ea typeface="+mn-ea"/>
                <a:cs typeface="+mn-cs"/>
              </a:rPr>
              <a:t>. www.cbs.gov.sd/en/files.php. Accessed 03/03/2016</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6D714F-E2A8-4DB0-92B2-7446130A6F15}" type="slidenum">
              <a:rPr lang="en-GB" smtClean="0"/>
              <a:t>8</a:t>
            </a:fld>
            <a:endParaRPr lang="en-GB"/>
          </a:p>
        </p:txBody>
      </p:sp>
    </p:spTree>
    <p:extLst>
      <p:ext uri="{BB962C8B-B14F-4D97-AF65-F5344CB8AC3E}">
        <p14:creationId xmlns:p14="http://schemas.microsoft.com/office/powerpoint/2010/main" val="3113911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0"/>
              </a:spcAft>
            </a:pPr>
            <a:r>
              <a:rPr lang="en-GB" sz="1200" b="1" dirty="0" smtClean="0">
                <a:effectLst/>
                <a:latin typeface="Arial" panose="020B0604020202020204" pitchFamily="34" charset="0"/>
                <a:ea typeface="Calibri" panose="020F0502020204030204" pitchFamily="34" charset="0"/>
                <a:cs typeface="Times New Roman" panose="02020603050405020304" pitchFamily="18" charset="0"/>
              </a:rPr>
              <a:t>Context</a:t>
            </a:r>
            <a:endParaRPr lang="en-GB" sz="1200" dirty="0" smtClean="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0"/>
              </a:spcAft>
            </a:pPr>
            <a:endParaRPr lang="en-GB" sz="1200" dirty="0" smtClean="0">
              <a:effectLst/>
              <a:latin typeface="Arial" panose="020B0604020202020204" pitchFamily="34" charset="0"/>
              <a:ea typeface="Calibri" panose="020F0502020204030204" pitchFamily="34" charset="0"/>
              <a:cs typeface="Times New Roman" panose="02020603050405020304" pitchFamily="18" charset="0"/>
            </a:endParaRPr>
          </a:p>
          <a:p>
            <a:pPr algn="l">
              <a:lnSpc>
                <a:spcPct val="150000"/>
              </a:lnSpc>
              <a:spcAft>
                <a:spcPts val="0"/>
              </a:spcAft>
            </a:pPr>
            <a:r>
              <a:rPr lang="en-GB" sz="1200" dirty="0" smtClean="0">
                <a:effectLst/>
                <a:latin typeface="Arial" panose="020B0604020202020204" pitchFamily="34" charset="0"/>
                <a:ea typeface="Calibri" panose="020F0502020204030204" pitchFamily="34" charset="0"/>
                <a:cs typeface="Times New Roman" panose="02020603050405020304" pitchFamily="18" charset="0"/>
              </a:rPr>
              <a:t>Over 3.1 million people were recorded as internally displaced persons (IDPs) </a:t>
            </a:r>
            <a:r>
              <a:rPr lang="en-GB" sz="1200" baseline="0" dirty="0" smtClean="0">
                <a:effectLst/>
                <a:latin typeface="Arial" panose="020B0604020202020204" pitchFamily="34" charset="0"/>
                <a:ea typeface="Calibri" panose="020F0502020204030204" pitchFamily="34" charset="0"/>
                <a:cs typeface="Times New Roman" panose="02020603050405020304" pitchFamily="18" charset="0"/>
              </a:rPr>
              <a:t>in 2016</a:t>
            </a:r>
            <a:r>
              <a:rPr lang="en-GB" sz="1200" dirty="0" smtClean="0">
                <a:effectLst/>
                <a:latin typeface="Arial" panose="020B0604020202020204" pitchFamily="34" charset="0"/>
                <a:ea typeface="Calibri" panose="020F0502020204030204" pitchFamily="34" charset="0"/>
                <a:cs typeface="Times New Roman" panose="02020603050405020304" pitchFamily="18" charset="0"/>
              </a:rPr>
              <a:t> [UNOCHA, 2015; 2016]. The UN estimates</a:t>
            </a:r>
            <a:r>
              <a:rPr lang="en-GB" sz="1200" baseline="0" dirty="0" smtClean="0">
                <a:effectLst/>
                <a:latin typeface="Arial" panose="020B0604020202020204" pitchFamily="34" charset="0"/>
                <a:ea typeface="Calibri" panose="020F0502020204030204" pitchFamily="34" charset="0"/>
                <a:cs typeface="Times New Roman" panose="02020603050405020304" pitchFamily="18" charset="0"/>
              </a:rPr>
              <a:t> </a:t>
            </a:r>
            <a:r>
              <a:rPr lang="en-GB" sz="1200" dirty="0" smtClean="0">
                <a:effectLst/>
                <a:latin typeface="Arial" panose="020B0604020202020204" pitchFamily="34" charset="0"/>
                <a:ea typeface="Calibri" panose="020F0502020204030204" pitchFamily="34" charset="0"/>
                <a:cs typeface="Times New Roman" panose="02020603050405020304" pitchFamily="18" charset="0"/>
              </a:rPr>
              <a:t>over 2.6 million (IDPs) in the Darfur</a:t>
            </a:r>
            <a:r>
              <a:rPr lang="en-GB" sz="1200" baseline="0" dirty="0" smtClean="0">
                <a:effectLst/>
                <a:latin typeface="Arial" panose="020B0604020202020204" pitchFamily="34" charset="0"/>
                <a:ea typeface="Calibri" panose="020F0502020204030204" pitchFamily="34" charset="0"/>
                <a:cs typeface="Times New Roman" panose="02020603050405020304" pitchFamily="18" charset="0"/>
              </a:rPr>
              <a:t> Region alone</a:t>
            </a:r>
            <a:r>
              <a:rPr lang="en-GB" sz="1200" dirty="0" smtClean="0">
                <a:effectLst/>
                <a:latin typeface="Arial" panose="020B0604020202020204" pitchFamily="34" charset="0"/>
                <a:ea typeface="Calibri" panose="020F0502020204030204" pitchFamily="34" charset="0"/>
                <a:cs typeface="Times New Roman" panose="02020603050405020304" pitchFamily="18" charset="0"/>
              </a:rPr>
              <a:t>.</a:t>
            </a:r>
            <a:r>
              <a:rPr lang="en-GB" sz="1200" baseline="0" dirty="0" smtClean="0">
                <a:effectLst/>
                <a:latin typeface="Arial" panose="020B0604020202020204" pitchFamily="34" charset="0"/>
                <a:ea typeface="Calibri" panose="020F0502020204030204" pitchFamily="34" charset="0"/>
                <a:cs typeface="Times New Roman" panose="02020603050405020304" pitchFamily="18" charset="0"/>
              </a:rPr>
              <a:t> </a:t>
            </a:r>
            <a:r>
              <a:rPr lang="en-GB" sz="1200" dirty="0" smtClean="0">
                <a:effectLst/>
                <a:latin typeface="Arial" panose="020B0604020202020204" pitchFamily="34" charset="0"/>
                <a:ea typeface="Calibri" panose="020F0502020204030204" pitchFamily="34" charset="0"/>
                <a:cs typeface="Times New Roman" panose="02020603050405020304" pitchFamily="18" charset="0"/>
              </a:rPr>
              <a:t>Sudan also hosts just over 0.7 million refugees displaced from neighbouring countries of South Sudan in the south and Eritrea to the west [UNHCR, 2015]. Refugees and</a:t>
            </a:r>
            <a:r>
              <a:rPr lang="en-GB" sz="1200" baseline="0" dirty="0" smtClean="0">
                <a:effectLst/>
                <a:latin typeface="Arial" panose="020B0604020202020204" pitchFamily="34" charset="0"/>
                <a:ea typeface="Calibri" panose="020F0502020204030204" pitchFamily="34" charset="0"/>
                <a:cs typeface="Times New Roman" panose="02020603050405020304" pitchFamily="18" charset="0"/>
              </a:rPr>
              <a:t> displaced populations living in humanitarian camps represent special health needs and organization of services to meet these needs, often provided by UN and NGO aid agencies. For malaria, the Ministry of Health has long recognized the significance of defining the location of refugees for targeted malaria needs (see slides 17-18).</a:t>
            </a:r>
            <a:endParaRPr lang="en-GB" sz="1200" dirty="0" smtClean="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0"/>
              </a:spcAft>
            </a:pPr>
            <a:endParaRPr lang="en-GB" sz="1200" dirty="0" smtClean="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GB" sz="1200" dirty="0" smtClean="0">
                <a:effectLst/>
                <a:latin typeface="Arial" panose="020B0604020202020204" pitchFamily="34" charset="0"/>
                <a:ea typeface="Calibri" panose="020F0502020204030204" pitchFamily="34" charset="0"/>
                <a:cs typeface="Times New Roman" panose="02020603050405020304" pitchFamily="18" charset="0"/>
              </a:rPr>
              <a:t>The map shows the distribution of main Refugee camps (n=34) as well as location of smaller IDP camps (n=70) [UNOCHA, 2015]. These are listed in accompanying Excel. </a:t>
            </a:r>
          </a:p>
          <a:p>
            <a:pPr>
              <a:lnSpc>
                <a:spcPct val="200000"/>
              </a:lnSpc>
              <a:spcAft>
                <a:spcPts val="0"/>
              </a:spcAft>
            </a:pPr>
            <a:endParaRPr lang="en-GB" sz="120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200000"/>
              </a:lnSpc>
              <a:spcAft>
                <a:spcPts val="0"/>
              </a:spcAft>
            </a:pPr>
            <a:r>
              <a:rPr lang="en-GB" sz="1200" b="1" dirty="0" smtClean="0">
                <a:effectLst/>
                <a:latin typeface="Arial" panose="020B0604020202020204" pitchFamily="34" charset="0"/>
                <a:ea typeface="Calibri" panose="020F0502020204030204" pitchFamily="34" charset="0"/>
                <a:cs typeface="Times New Roman" panose="02020603050405020304" pitchFamily="18" charset="0"/>
              </a:rPr>
              <a:t>Action Points</a:t>
            </a:r>
          </a:p>
          <a:p>
            <a:pPr>
              <a:lnSpc>
                <a:spcPct val="200000"/>
              </a:lnSpc>
              <a:spcAft>
                <a:spcPts val="0"/>
              </a:spcAft>
            </a:pPr>
            <a:endParaRPr lang="en-GB" sz="120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200000"/>
              </a:lnSpc>
              <a:spcAft>
                <a:spcPts val="0"/>
              </a:spcAft>
            </a:pPr>
            <a:r>
              <a:rPr lang="en-GB" sz="1200" dirty="0" smtClean="0">
                <a:effectLst/>
                <a:latin typeface="Arial" panose="020B0604020202020204" pitchFamily="34" charset="0"/>
                <a:ea typeface="Calibri" panose="020F0502020204030204" pitchFamily="34" charset="0"/>
                <a:cs typeface="Times New Roman" panose="02020603050405020304" pitchFamily="18" charset="0"/>
              </a:rPr>
              <a:t>These are fluid but if FMOH wants to target resources and specific recommendations to the</a:t>
            </a:r>
            <a:r>
              <a:rPr lang="en-GB" sz="1200" baseline="0" dirty="0" smtClean="0">
                <a:effectLst/>
                <a:latin typeface="Arial" panose="020B0604020202020204" pitchFamily="34" charset="0"/>
                <a:ea typeface="Calibri" panose="020F0502020204030204" pitchFamily="34" charset="0"/>
                <a:cs typeface="Times New Roman" panose="02020603050405020304" pitchFamily="18" charset="0"/>
              </a:rPr>
              <a:t> IDPs and Refugees it would probably be better to define how this would be operationalized and use the attached excel to list the various principal partners to be engaged at each location in the delivery of services. </a:t>
            </a:r>
          </a:p>
          <a:p>
            <a:pPr>
              <a:lnSpc>
                <a:spcPct val="200000"/>
              </a:lnSpc>
              <a:spcAft>
                <a:spcPts val="0"/>
              </a:spcAft>
            </a:pPr>
            <a:endParaRPr lang="en-GB" sz="1200" baseline="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200000"/>
              </a:lnSpc>
              <a:spcAft>
                <a:spcPts val="0"/>
              </a:spcAft>
            </a:pPr>
            <a:r>
              <a:rPr lang="en-GB" sz="1200" baseline="0" dirty="0" smtClean="0">
                <a:effectLst/>
                <a:latin typeface="Arial" panose="020B0604020202020204" pitchFamily="34" charset="0"/>
                <a:ea typeface="Calibri" panose="020F0502020204030204" pitchFamily="34" charset="0"/>
                <a:cs typeface="Times New Roman" panose="02020603050405020304" pitchFamily="18" charset="0"/>
              </a:rPr>
              <a:t>In addition, IDPs often get excluded from national household sample surveys. If this were thought to be a significant omission, to effectively plan services in these communities, it should be possible to construct a special survey of IDPs off-line from the main MIS in 2016-17 and arrange for various NGOs in partnership with </a:t>
            </a:r>
            <a:r>
              <a:rPr lang="en-GB" sz="1200" baseline="0" dirty="0" err="1" smtClean="0">
                <a:effectLst/>
                <a:latin typeface="Arial" panose="020B0604020202020204" pitchFamily="34" charset="0"/>
                <a:ea typeface="Calibri" panose="020F0502020204030204" pitchFamily="34" charset="0"/>
                <a:cs typeface="Times New Roman" panose="02020603050405020304" pitchFamily="18" charset="0"/>
              </a:rPr>
              <a:t>FMoH</a:t>
            </a:r>
            <a:r>
              <a:rPr lang="en-GB" sz="1200" baseline="0" dirty="0" smtClean="0">
                <a:effectLst/>
                <a:latin typeface="Arial" panose="020B0604020202020204" pitchFamily="34" charset="0"/>
                <a:ea typeface="Calibri" panose="020F0502020204030204" pitchFamily="34" charset="0"/>
                <a:cs typeface="Times New Roman" panose="02020603050405020304" pitchFamily="18" charset="0"/>
              </a:rPr>
              <a:t> to undertake a parallel set of survey activities. </a:t>
            </a:r>
          </a:p>
          <a:p>
            <a:pPr>
              <a:lnSpc>
                <a:spcPct val="200000"/>
              </a:lnSpc>
              <a:spcAft>
                <a:spcPts val="0"/>
              </a:spcAft>
            </a:pPr>
            <a:r>
              <a:rPr lang="en-GB" sz="1200" baseline="0" dirty="0" smtClean="0">
                <a:effectLst/>
                <a:latin typeface="Arial" panose="020B0604020202020204" pitchFamily="34" charset="0"/>
                <a:ea typeface="Calibri" panose="020F0502020204030204" pitchFamily="34" charset="0"/>
                <a:cs typeface="Times New Roman" panose="02020603050405020304" pitchFamily="18" charset="0"/>
              </a:rPr>
              <a:t>  </a:t>
            </a:r>
            <a:r>
              <a:rPr lang="en-GB" sz="1200" dirty="0" smtClean="0">
                <a:effectLst/>
                <a:latin typeface="Arial" panose="020B0604020202020204" pitchFamily="34" charset="0"/>
                <a:ea typeface="Calibri" panose="020F0502020204030204" pitchFamily="34" charset="0"/>
                <a:cs typeface="Times New Roman" panose="02020603050405020304" pitchFamily="18" charset="0"/>
              </a:rPr>
              <a:t> </a:t>
            </a:r>
          </a:p>
          <a:p>
            <a:pPr>
              <a:lnSpc>
                <a:spcPct val="200000"/>
              </a:lnSpc>
              <a:spcAft>
                <a:spcPts val="0"/>
              </a:spcAft>
            </a:pPr>
            <a:r>
              <a:rPr lang="en-GB" sz="1200" b="1" dirty="0" smtClean="0">
                <a:effectLst/>
                <a:latin typeface="Arial" panose="020B0604020202020204" pitchFamily="34" charset="0"/>
                <a:ea typeface="Calibri" panose="020F0502020204030204" pitchFamily="34" charset="0"/>
                <a:cs typeface="Times New Roman" panose="02020603050405020304" pitchFamily="18" charset="0"/>
              </a:rPr>
              <a:t>References</a:t>
            </a:r>
            <a:endParaRPr lang="en-GB" sz="1200" b="1" baseline="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200000"/>
              </a:lnSpc>
              <a:spcAft>
                <a:spcPts val="0"/>
              </a:spcAft>
            </a:pPr>
            <a:endParaRPr lang="en-GB" sz="1200" b="1" dirty="0" smtClean="0">
              <a:effectLst/>
              <a:latin typeface="Arial" panose="020B0604020202020204" pitchFamily="34" charset="0"/>
              <a:ea typeface="Calibri" panose="020F0502020204030204" pitchFamily="34" charset="0"/>
              <a:cs typeface="Times New Roman" panose="02020603050405020304" pitchFamily="18" charset="0"/>
            </a:endParaRPr>
          </a:p>
          <a:p>
            <a:r>
              <a:rPr lang="en-GB" sz="1200" kern="1200" dirty="0" smtClean="0">
                <a:solidFill>
                  <a:schemeClr val="tx1"/>
                </a:solidFill>
                <a:effectLst/>
                <a:latin typeface="+mn-lt"/>
                <a:ea typeface="+mn-ea"/>
                <a:cs typeface="+mn-cs"/>
              </a:rPr>
              <a:t>UNHCR (2015). </a:t>
            </a:r>
            <a:r>
              <a:rPr lang="en-GB" sz="1200" b="0" i="1" kern="1200" baseline="0" dirty="0" smtClean="0">
                <a:solidFill>
                  <a:schemeClr val="tx1"/>
                </a:solidFill>
                <a:effectLst/>
                <a:latin typeface="+mn-lt"/>
                <a:ea typeface="+mn-ea"/>
                <a:cs typeface="+mn-cs"/>
              </a:rPr>
              <a:t>UNHCR historical Refugee Data</a:t>
            </a:r>
            <a:r>
              <a:rPr lang="en-GB" sz="1200" kern="1200" dirty="0" smtClean="0">
                <a:solidFill>
                  <a:schemeClr val="tx1"/>
                </a:solidFill>
                <a:effectLst/>
                <a:latin typeface="+mn-lt"/>
                <a:ea typeface="+mn-ea"/>
                <a:cs typeface="+mn-cs"/>
              </a:rPr>
              <a:t>. United Nations High Commissioner for Refugees. http://data.unhcr.org/. Accessed 15/03/2016.</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UNHCR (2015). </a:t>
            </a:r>
            <a:r>
              <a:rPr lang="en-GB" sz="1200" b="0" i="1" kern="1200" baseline="0" dirty="0" smtClean="0">
                <a:solidFill>
                  <a:schemeClr val="tx1"/>
                </a:solidFill>
                <a:effectLst/>
                <a:latin typeface="+mn-lt"/>
                <a:ea typeface="+mn-ea"/>
                <a:cs typeface="+mn-cs"/>
              </a:rPr>
              <a:t>UNHCR Global Appeal 2015 update: Sudan</a:t>
            </a:r>
            <a:r>
              <a:rPr lang="en-GB" sz="1200" kern="1200" dirty="0" smtClean="0">
                <a:solidFill>
                  <a:schemeClr val="tx1"/>
                </a:solidFill>
                <a:effectLst/>
                <a:latin typeface="+mn-lt"/>
                <a:ea typeface="+mn-ea"/>
                <a:cs typeface="+mn-cs"/>
              </a:rPr>
              <a:t>. United Nations High Commissioner for Refugees. http://www.unhcr.org/. Accessed 15/03/2016</a:t>
            </a:r>
          </a:p>
          <a:p>
            <a:pPr>
              <a:lnSpc>
                <a:spcPct val="200000"/>
              </a:lnSpc>
              <a:spcAft>
                <a:spcPts val="0"/>
              </a:spcAft>
            </a:pPr>
            <a:endParaRPr lang="en-GB" sz="120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200000"/>
              </a:lnSpc>
              <a:spcAft>
                <a:spcPts val="0"/>
              </a:spcAft>
            </a:pPr>
            <a:r>
              <a:rPr lang="en-GB" sz="1200" dirty="0" smtClean="0">
                <a:effectLst/>
                <a:latin typeface="Arial" panose="020B0604020202020204" pitchFamily="34" charset="0"/>
                <a:ea typeface="Calibri" panose="020F0502020204030204" pitchFamily="34" charset="0"/>
                <a:cs typeface="Times New Roman" panose="02020603050405020304" pitchFamily="18" charset="0"/>
              </a:rPr>
              <a:t>UNOCHA (2015). </a:t>
            </a:r>
            <a:r>
              <a:rPr lang="en-GB" sz="1200" b="0" i="1" baseline="0" dirty="0" smtClean="0">
                <a:effectLst/>
                <a:latin typeface="Arial" panose="020B0604020202020204" pitchFamily="34" charset="0"/>
                <a:ea typeface="Calibri" panose="020F0502020204030204" pitchFamily="34" charset="0"/>
                <a:cs typeface="Times New Roman" panose="02020603050405020304" pitchFamily="18" charset="0"/>
              </a:rPr>
              <a:t>Sudan: Humanitarian Snapshot December 2015</a:t>
            </a:r>
            <a:r>
              <a:rPr lang="en-GB" sz="1200" dirty="0" smtClean="0">
                <a:effectLst/>
                <a:latin typeface="Arial" panose="020B0604020202020204" pitchFamily="34" charset="0"/>
                <a:ea typeface="Calibri" panose="020F0502020204030204" pitchFamily="34" charset="0"/>
                <a:cs typeface="Times New Roman" panose="02020603050405020304" pitchFamily="18" charset="0"/>
              </a:rPr>
              <a:t>. UN Office for the Coordination of Humanitarian Affairs. www.unocha.org/sudan. Accessed 15/03/2016.</a:t>
            </a:r>
          </a:p>
          <a:p>
            <a:pPr>
              <a:lnSpc>
                <a:spcPct val="200000"/>
              </a:lnSpc>
              <a:spcAft>
                <a:spcPts val="0"/>
              </a:spcAft>
            </a:pPr>
            <a:r>
              <a:rPr lang="en-GB" sz="1200" dirty="0" smtClean="0">
                <a:effectLst/>
                <a:latin typeface="Arial" panose="020B0604020202020204" pitchFamily="34" charset="0"/>
                <a:ea typeface="Calibri" panose="020F0502020204030204" pitchFamily="34" charset="0"/>
                <a:cs typeface="Times New Roman" panose="02020603050405020304" pitchFamily="18" charset="0"/>
              </a:rPr>
              <a:t> </a:t>
            </a:r>
          </a:p>
          <a:p>
            <a:pPr>
              <a:lnSpc>
                <a:spcPct val="200000"/>
              </a:lnSpc>
              <a:spcAft>
                <a:spcPts val="0"/>
              </a:spcAft>
            </a:pPr>
            <a:r>
              <a:rPr lang="en-GB" sz="1200" dirty="0" smtClean="0">
                <a:effectLst/>
                <a:latin typeface="Arial" panose="020B0604020202020204" pitchFamily="34" charset="0"/>
                <a:ea typeface="Calibri" panose="020F0502020204030204" pitchFamily="34" charset="0"/>
                <a:cs typeface="Times New Roman" panose="02020603050405020304" pitchFamily="18" charset="0"/>
              </a:rPr>
              <a:t>UNOCHA (2016). </a:t>
            </a:r>
            <a:r>
              <a:rPr lang="en-GB" sz="1200" b="0" i="1" baseline="0" dirty="0" smtClean="0">
                <a:effectLst/>
                <a:latin typeface="Arial" panose="020B0604020202020204" pitchFamily="34" charset="0"/>
                <a:ea typeface="Calibri" panose="020F0502020204030204" pitchFamily="34" charset="0"/>
                <a:cs typeface="Times New Roman" panose="02020603050405020304" pitchFamily="18" charset="0"/>
              </a:rPr>
              <a:t>Darfur Humanitarian Overview March 2016</a:t>
            </a:r>
            <a:r>
              <a:rPr lang="en-GB" sz="1200" dirty="0" smtClean="0">
                <a:effectLst/>
                <a:latin typeface="Arial" panose="020B0604020202020204" pitchFamily="34" charset="0"/>
                <a:ea typeface="Calibri" panose="020F0502020204030204" pitchFamily="34" charset="0"/>
                <a:cs typeface="Times New Roman" panose="02020603050405020304" pitchFamily="18" charset="0"/>
              </a:rPr>
              <a:t>. UN Office for the Coordination of Humanitarian Affairs. www.unocha.org/sudan. Accessed 15/03/2016.</a:t>
            </a:r>
          </a:p>
          <a:p>
            <a:pPr>
              <a:lnSpc>
                <a:spcPct val="200000"/>
              </a:lnSpc>
              <a:spcAft>
                <a:spcPts val="0"/>
              </a:spcAft>
            </a:pPr>
            <a:endParaRPr lang="en-GB" sz="1200" dirty="0" smtClean="0">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5F6D714F-E2A8-4DB0-92B2-7446130A6F15}" type="slidenum">
              <a:rPr lang="en-GB" smtClean="0"/>
              <a:t>9</a:t>
            </a:fld>
            <a:endParaRPr lang="en-GB"/>
          </a:p>
        </p:txBody>
      </p:sp>
    </p:spTree>
    <p:extLst>
      <p:ext uri="{BB962C8B-B14F-4D97-AF65-F5344CB8AC3E}">
        <p14:creationId xmlns:p14="http://schemas.microsoft.com/office/powerpoint/2010/main" val="1131208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smtClean="0">
                <a:solidFill>
                  <a:schemeClr val="tx1"/>
                </a:solidFill>
                <a:latin typeface="+mn-lt"/>
                <a:ea typeface="+mn-ea"/>
                <a:cs typeface="+mn-cs"/>
              </a:rPr>
              <a:t>Context</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Health Facilities Services Provision specifications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Basic Health Units: It’s the first point of contact to the health services and provides comprehensive basic health services, serving 5000 people within 5 Km radius or 30 minutes walking time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Rural Health Centre: It’s the first referral point, serving 20,000 people surrounded by basic health units and administratively responsible for supervising it.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Rural Hospital: Defined as a capacity of 40 beds, covering a population of 100,000 -250,000</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General Urban Hospital (Locality Hospital): A secondary care delivery level with 200-250 beds covering a population of 500,000</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States Specialized Hospital: Provides distinguished specialized services for at least one of the medical fields, is the state Referral and teaching Hospital with at least 100 beds, depending on the need to the service and national policy</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Urban Health Centre: This is distinguished by virtue of its urban nature and should be the first point of contact for health services, including referral, in these areas, serving 50,000 people and surrounded by rural health centres and basic health units.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General State Hospital: The State referral hospital has a capacity of 300 beds for the State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Federal Specialized Hospital: It provides distinguished specialized services for at least one of the medical fields, is the national Referral and teaching Hospital with 150-200 beds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Federal General Hospital: A General referral hospital with 300 beds capacity, and serves the state population</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It is stated that there are 6,183 public health facilities, out of which 765 are non-functioning. These are sub-grouped into 408 general hospitals, 2,020 health centres, and 3,755 health units including dispensaries. In addition, there are 159 private, 18 police and 12 military hospitals. Only 24% of the Primary Health Care (PHC) facilities provide the full PHC essential service package, while the other 76% provide services that are missing at least one of the components of PHC essential service package.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About 14% of population has no access to health facilities (defined as living within 5 Km from the nearest functioning health facility) with huge variation between states. Among health care providers, the country has 2,716 medical doctors, 1,507 medical assistances and 945 nurses [NMCP, </a:t>
            </a:r>
            <a:r>
              <a:rPr lang="en-GB" sz="1200" b="0" i="0" u="none" strike="noStrike" kern="1200" baseline="0" dirty="0" err="1" smtClean="0">
                <a:solidFill>
                  <a:schemeClr val="tx1"/>
                </a:solidFill>
                <a:latin typeface="+mn-lt"/>
                <a:ea typeface="+mn-ea"/>
                <a:cs typeface="+mn-cs"/>
              </a:rPr>
              <a:t>FMoH</a:t>
            </a:r>
            <a:r>
              <a:rPr lang="en-GB" sz="1200" b="0" i="0" u="none" strike="noStrike" kern="1200" baseline="0" dirty="0" smtClean="0">
                <a:solidFill>
                  <a:schemeClr val="tx1"/>
                </a:solidFill>
                <a:latin typeface="+mn-lt"/>
                <a:ea typeface="+mn-ea"/>
                <a:cs typeface="+mn-cs"/>
              </a:rPr>
              <a:t>, 2014]</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Health Service mapping</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As Sudan begins to reach elimination in several states, as per stated strategic ambitions, the use of community based infection prevalence becomes increasingly less sensitive and increasingly costly to measure with precision. Metrics for estimating risk must then include actual malaria case incidence by locality and then finally by facility and village.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In 2007, the FMOH stated that </a:t>
            </a:r>
            <a:r>
              <a:rPr lang="en-GB" sz="1200" b="0" i="1" u="none" strike="noStrike" kern="1200" baseline="0" dirty="0" smtClean="0">
                <a:solidFill>
                  <a:schemeClr val="tx1"/>
                </a:solidFill>
                <a:latin typeface="+mn-lt"/>
                <a:ea typeface="+mn-ea"/>
                <a:cs typeface="+mn-cs"/>
              </a:rPr>
              <a:t>“The HMIS performance is weak, unreliable and fragmented. This was a result of poor administrations of the systems, under funding and inharmonious actions of different players in the health arena. Recognizing these facts, the FMOH has developed a plan to strengthen the Health Management Information System which will be financed through the Health Metrics Network (HMN). The strategy will further expand on this work and provide a Framework for future development.” </a:t>
            </a:r>
            <a:endParaRPr lang="en-GB" sz="1200" b="0" i="0" u="none" strike="noStrike" kern="1200" baseline="0" dirty="0" smtClean="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In 2013, the MPR concluded that “</a:t>
            </a:r>
            <a:r>
              <a:rPr lang="en-GB" sz="1200" b="0" i="1" u="none" strike="noStrike" kern="1200" baseline="0" dirty="0" smtClean="0">
                <a:solidFill>
                  <a:schemeClr val="tx1"/>
                </a:solidFill>
                <a:latin typeface="+mn-lt"/>
                <a:ea typeface="+mn-ea"/>
                <a:cs typeface="+mn-cs"/>
              </a:rPr>
              <a:t>There is a general consensus among stakeholders that the malaria burden is decreasing and malaria programme is on track to reach the main objective of the national strategy however it is difficult to conclude the exact magnitude of the reduction particularly at subnational level from the available data, mainly from Health Management Information System (HMIS), due to its incompleteness and inaccuracy</a:t>
            </a:r>
            <a:r>
              <a:rPr lang="en-GB" sz="1200" b="0" i="0" u="none" strike="noStrike" kern="1200" baseline="0" dirty="0" smtClean="0">
                <a:solidFill>
                  <a:schemeClr val="tx1"/>
                </a:solidFill>
                <a:latin typeface="+mn-lt"/>
                <a:ea typeface="+mn-ea"/>
                <a:cs typeface="+mn-cs"/>
              </a:rPr>
              <a:t>” [NMCP, </a:t>
            </a:r>
            <a:r>
              <a:rPr lang="en-GB" sz="1200" b="0" i="0" u="none" strike="noStrike" kern="1200" baseline="0" dirty="0" err="1" smtClean="0">
                <a:solidFill>
                  <a:schemeClr val="tx1"/>
                </a:solidFill>
                <a:latin typeface="+mn-lt"/>
                <a:ea typeface="+mn-ea"/>
                <a:cs typeface="+mn-cs"/>
              </a:rPr>
              <a:t>FMoH</a:t>
            </a:r>
            <a:r>
              <a:rPr lang="en-GB" sz="1200" b="0" i="0" u="none" strike="noStrike" kern="1200" baseline="0" dirty="0" smtClean="0">
                <a:solidFill>
                  <a:schemeClr val="tx1"/>
                </a:solidFill>
                <a:latin typeface="+mn-lt"/>
                <a:ea typeface="+mn-ea"/>
                <a:cs typeface="+mn-cs"/>
              </a:rPr>
              <a:t>, 2013]. The average reporting rate 2007-2012 was between 16% and 29%.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Pilots of DHIS began in 2008, under the National Health Information Centre (NHIC) of the Directorate of Planning &amp; Policies. However, multiple disease surveillance systems were in operation and no definitive plan emerged to integrate these into a single system [Al Said, 2010].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For a situation analysis of various information systems in Sudan see thesis by Al Said (2010)</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Action Points</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We need to establish what was provided under GF support for Health Systems strengthening to Sudan and how this was used.</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We don’t have a geo-coded Health Facility Master list, its not clear whether this exists or not or whether used or not. For example, a collaboration between us, INED/University of Khartoum and Lab Services/State Khartoum </a:t>
            </a:r>
            <a:r>
              <a:rPr lang="en-GB" sz="1200" b="0" i="0" u="none" strike="noStrike" kern="1200" baseline="0" dirty="0" err="1" smtClean="0">
                <a:solidFill>
                  <a:schemeClr val="tx1"/>
                </a:solidFill>
                <a:latin typeface="+mn-lt"/>
                <a:ea typeface="+mn-ea"/>
                <a:cs typeface="+mn-cs"/>
              </a:rPr>
              <a:t>MoH</a:t>
            </a:r>
            <a:r>
              <a:rPr lang="en-GB" sz="1200" b="0" i="0" u="none" strike="noStrike" kern="1200" baseline="0" dirty="0" smtClean="0">
                <a:solidFill>
                  <a:schemeClr val="tx1"/>
                </a:solidFill>
                <a:latin typeface="+mn-lt"/>
                <a:ea typeface="+mn-ea"/>
                <a:cs typeface="+mn-cs"/>
              </a:rPr>
              <a:t> is mapping with GPS a provisional list of centres that provide diagnostics, so assume a national geo-coded list doesn’t exist.</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In four States slated for elimination </a:t>
            </a:r>
            <a:r>
              <a:rPr lang="en-US" sz="1200" kern="1200" dirty="0" smtClean="0">
                <a:solidFill>
                  <a:schemeClr val="tx1"/>
                </a:solidFill>
                <a:effectLst/>
                <a:latin typeface="+mn-lt"/>
                <a:ea typeface="+mn-ea"/>
                <a:cs typeface="+mn-cs"/>
              </a:rPr>
              <a:t>(Khartoum, River Nile, Northern and Red Sea) </a:t>
            </a:r>
            <a:r>
              <a:rPr lang="en-GB" sz="1200" b="0" i="0" u="none" strike="noStrike" kern="1200" baseline="0" dirty="0" smtClean="0">
                <a:solidFill>
                  <a:schemeClr val="tx1"/>
                </a:solidFill>
                <a:latin typeface="+mn-lt"/>
                <a:ea typeface="+mn-ea"/>
                <a:cs typeface="+mn-cs"/>
              </a:rPr>
              <a:t>– it would be imperative to begin the process of detail facility mapping, linked to case reporting in a more systematic data review way. We’ve started this in Khartoum but needs some extension and funding in Khartoum and other 3 States. Aim would be to define finer resolution case incidence. </a:t>
            </a:r>
          </a:p>
          <a:p>
            <a:r>
              <a:rPr lang="en-GB" sz="1200" b="0" i="0" u="none" strike="noStrike" kern="1200" baseline="0" dirty="0" smtClean="0">
                <a:solidFill>
                  <a:schemeClr val="tx1"/>
                </a:solidFill>
                <a:latin typeface="+mn-lt"/>
                <a:ea typeface="+mn-ea"/>
                <a:cs typeface="+mn-cs"/>
              </a:rPr>
              <a:t>  </a:t>
            </a:r>
          </a:p>
          <a:p>
            <a:r>
              <a:rPr lang="en-GB" sz="1200" b="1" i="0" u="none" strike="noStrike" kern="1200" baseline="0" dirty="0" smtClean="0">
                <a:solidFill>
                  <a:schemeClr val="tx1"/>
                </a:solidFill>
                <a:latin typeface="+mn-lt"/>
                <a:ea typeface="+mn-ea"/>
                <a:cs typeface="+mn-cs"/>
              </a:rPr>
              <a:t>References</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Al Said SSE (2010). </a:t>
            </a:r>
            <a:r>
              <a:rPr lang="en-GB" sz="1200" b="0" i="1" u="none" strike="noStrike" kern="1200" baseline="0" dirty="0" smtClean="0">
                <a:solidFill>
                  <a:schemeClr val="tx1"/>
                </a:solidFill>
                <a:latin typeface="+mn-lt"/>
                <a:ea typeface="+mn-ea"/>
                <a:cs typeface="+mn-cs"/>
              </a:rPr>
              <a:t>The Health Information System in Sudan: The Disease and outbreaks Surveillance System at the National Level and the State Capital: A Descriptive Study.</a:t>
            </a:r>
            <a:r>
              <a:rPr lang="en-GB" sz="1200" b="0" i="0" u="none" strike="noStrike" kern="1200" baseline="0" dirty="0" smtClean="0">
                <a:solidFill>
                  <a:schemeClr val="tx1"/>
                </a:solidFill>
                <a:latin typeface="+mn-lt"/>
                <a:ea typeface="+mn-ea"/>
                <a:cs typeface="+mn-cs"/>
              </a:rPr>
              <a:t> Thesis submitted as a part of the Master of Philosophy Degree in International Community Health, Department of General Practice and Community Medicine, Institute of Health &amp; Society, Faculty of Medicine, University of Oslo, July 2010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Federal Ministry of Health (2007). </a:t>
            </a:r>
            <a:r>
              <a:rPr lang="en-GB" sz="1200" b="0" i="1" u="none" strike="noStrike" kern="1200" baseline="0" dirty="0" smtClean="0">
                <a:solidFill>
                  <a:schemeClr val="tx1"/>
                </a:solidFill>
                <a:latin typeface="+mn-lt"/>
                <a:ea typeface="+mn-ea"/>
                <a:cs typeface="+mn-cs"/>
              </a:rPr>
              <a:t>Five Year Health Sector Strategic: Investing in Health Achieving the MDGs.</a:t>
            </a:r>
          </a:p>
          <a:p>
            <a:endParaRPr lang="en-GB"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National Malaria Control Programme, Federal Ministry</a:t>
            </a:r>
            <a:r>
              <a:rPr lang="en-GB" baseline="0" dirty="0" smtClean="0"/>
              <a:t> of Health (2013). </a:t>
            </a:r>
            <a:r>
              <a:rPr lang="en-GB" i="1" baseline="0" dirty="0" smtClean="0"/>
              <a:t>Malaria Programme Review 2001-2012</a:t>
            </a:r>
            <a:r>
              <a:rPr lang="en-GB" baseline="0" dirty="0" smtClean="0"/>
              <a:t>. </a:t>
            </a:r>
            <a:r>
              <a:rPr lang="en-GB" dirty="0" smtClean="0"/>
              <a:t>Federal Ministry</a:t>
            </a:r>
            <a:r>
              <a:rPr lang="en-GB" baseline="0" dirty="0" smtClean="0"/>
              <a:t> of Health, Republic of Sudan, Khartoum, December 2013.</a:t>
            </a:r>
          </a:p>
          <a:p>
            <a:endParaRPr lang="en-GB"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National Malaria Control Programme, Federal Ministry</a:t>
            </a:r>
            <a:r>
              <a:rPr lang="en-GB" baseline="0" dirty="0" smtClean="0"/>
              <a:t> of Health (2014). </a:t>
            </a:r>
            <a:r>
              <a:rPr lang="en-GB" i="1" baseline="0" dirty="0" smtClean="0"/>
              <a:t>National Malaria Strategic Plan: 2014-2016</a:t>
            </a:r>
            <a:r>
              <a:rPr lang="en-GB" baseline="0" dirty="0" smtClean="0"/>
              <a:t>. </a:t>
            </a:r>
            <a:r>
              <a:rPr lang="en-GB" dirty="0" smtClean="0"/>
              <a:t>Federal Ministry</a:t>
            </a:r>
            <a:r>
              <a:rPr lang="en-GB" baseline="0" dirty="0" smtClean="0"/>
              <a:t> of Health, Republic of Sudan, Khartoum, January 2014</a:t>
            </a:r>
          </a:p>
          <a:p>
            <a:endParaRPr lang="en-GB" dirty="0"/>
          </a:p>
        </p:txBody>
      </p:sp>
      <p:sp>
        <p:nvSpPr>
          <p:cNvPr id="4" name="Slide Number Placeholder 3"/>
          <p:cNvSpPr>
            <a:spLocks noGrp="1"/>
          </p:cNvSpPr>
          <p:nvPr>
            <p:ph type="sldNum" sz="quarter" idx="10"/>
          </p:nvPr>
        </p:nvSpPr>
        <p:spPr/>
        <p:txBody>
          <a:bodyPr/>
          <a:lstStyle/>
          <a:p>
            <a:fld id="{5F6D714F-E2A8-4DB0-92B2-7446130A6F15}" type="slidenum">
              <a:rPr lang="en-GB" smtClean="0"/>
              <a:t>10</a:t>
            </a:fld>
            <a:endParaRPr lang="en-GB"/>
          </a:p>
        </p:txBody>
      </p:sp>
    </p:spTree>
    <p:extLst>
      <p:ext uri="{BB962C8B-B14F-4D97-AF65-F5344CB8AC3E}">
        <p14:creationId xmlns:p14="http://schemas.microsoft.com/office/powerpoint/2010/main" val="3040005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4DABB78-BB01-497F-B054-16B8E99D323B}" type="datetimeFigureOut">
              <a:rPr lang="en-GB" smtClean="0"/>
              <a:t>11/11/2016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7D1D9A-6F22-4541-9322-5485A63F79F8}" type="slidenum">
              <a:rPr lang="en-GB" smtClean="0"/>
              <a:t>‹#›</a:t>
            </a:fld>
            <a:endParaRPr lang="en-GB"/>
          </a:p>
        </p:txBody>
      </p:sp>
    </p:spTree>
    <p:extLst>
      <p:ext uri="{BB962C8B-B14F-4D97-AF65-F5344CB8AC3E}">
        <p14:creationId xmlns:p14="http://schemas.microsoft.com/office/powerpoint/2010/main" val="2614575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DABB78-BB01-497F-B054-16B8E99D323B}" type="datetimeFigureOut">
              <a:rPr lang="en-GB" smtClean="0"/>
              <a:t>11/11/2016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7D1D9A-6F22-4541-9322-5485A63F79F8}" type="slidenum">
              <a:rPr lang="en-GB" smtClean="0"/>
              <a:t>‹#›</a:t>
            </a:fld>
            <a:endParaRPr lang="en-GB"/>
          </a:p>
        </p:txBody>
      </p:sp>
    </p:spTree>
    <p:extLst>
      <p:ext uri="{BB962C8B-B14F-4D97-AF65-F5344CB8AC3E}">
        <p14:creationId xmlns:p14="http://schemas.microsoft.com/office/powerpoint/2010/main" val="2508613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DABB78-BB01-497F-B054-16B8E99D323B}" type="datetimeFigureOut">
              <a:rPr lang="en-GB" smtClean="0"/>
              <a:t>11/11/2016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7D1D9A-6F22-4541-9322-5485A63F79F8}" type="slidenum">
              <a:rPr lang="en-GB" smtClean="0"/>
              <a:t>‹#›</a:t>
            </a:fld>
            <a:endParaRPr lang="en-GB"/>
          </a:p>
        </p:txBody>
      </p:sp>
    </p:spTree>
    <p:extLst>
      <p:ext uri="{BB962C8B-B14F-4D97-AF65-F5344CB8AC3E}">
        <p14:creationId xmlns:p14="http://schemas.microsoft.com/office/powerpoint/2010/main" val="2531085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DABB78-BB01-497F-B054-16B8E99D323B}" type="datetimeFigureOut">
              <a:rPr lang="en-GB" smtClean="0"/>
              <a:t>11/11/2016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7D1D9A-6F22-4541-9322-5485A63F79F8}" type="slidenum">
              <a:rPr lang="en-GB" smtClean="0"/>
              <a:t>‹#›</a:t>
            </a:fld>
            <a:endParaRPr lang="en-GB"/>
          </a:p>
        </p:txBody>
      </p:sp>
    </p:spTree>
    <p:extLst>
      <p:ext uri="{BB962C8B-B14F-4D97-AF65-F5344CB8AC3E}">
        <p14:creationId xmlns:p14="http://schemas.microsoft.com/office/powerpoint/2010/main" val="3860670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DABB78-BB01-497F-B054-16B8E99D323B}" type="datetimeFigureOut">
              <a:rPr lang="en-GB" smtClean="0"/>
              <a:t>11/11/2016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7D1D9A-6F22-4541-9322-5485A63F79F8}" type="slidenum">
              <a:rPr lang="en-GB" smtClean="0"/>
              <a:t>‹#›</a:t>
            </a:fld>
            <a:endParaRPr lang="en-GB"/>
          </a:p>
        </p:txBody>
      </p:sp>
    </p:spTree>
    <p:extLst>
      <p:ext uri="{BB962C8B-B14F-4D97-AF65-F5344CB8AC3E}">
        <p14:creationId xmlns:p14="http://schemas.microsoft.com/office/powerpoint/2010/main" val="2968044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4DABB78-BB01-497F-B054-16B8E99D323B}" type="datetimeFigureOut">
              <a:rPr lang="en-GB" smtClean="0"/>
              <a:t>11/11/2016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7D1D9A-6F22-4541-9322-5485A63F79F8}" type="slidenum">
              <a:rPr lang="en-GB" smtClean="0"/>
              <a:t>‹#›</a:t>
            </a:fld>
            <a:endParaRPr lang="en-GB"/>
          </a:p>
        </p:txBody>
      </p:sp>
    </p:spTree>
    <p:extLst>
      <p:ext uri="{BB962C8B-B14F-4D97-AF65-F5344CB8AC3E}">
        <p14:creationId xmlns:p14="http://schemas.microsoft.com/office/powerpoint/2010/main" val="3043322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4DABB78-BB01-497F-B054-16B8E99D323B}" type="datetimeFigureOut">
              <a:rPr lang="en-GB" smtClean="0"/>
              <a:t>11/11/2016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C7D1D9A-6F22-4541-9322-5485A63F79F8}" type="slidenum">
              <a:rPr lang="en-GB" smtClean="0"/>
              <a:t>‹#›</a:t>
            </a:fld>
            <a:endParaRPr lang="en-GB"/>
          </a:p>
        </p:txBody>
      </p:sp>
    </p:spTree>
    <p:extLst>
      <p:ext uri="{BB962C8B-B14F-4D97-AF65-F5344CB8AC3E}">
        <p14:creationId xmlns:p14="http://schemas.microsoft.com/office/powerpoint/2010/main" val="2460537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4DABB78-BB01-497F-B054-16B8E99D323B}" type="datetimeFigureOut">
              <a:rPr lang="en-GB" smtClean="0"/>
              <a:t>11/11/2016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C7D1D9A-6F22-4541-9322-5485A63F79F8}" type="slidenum">
              <a:rPr lang="en-GB" smtClean="0"/>
              <a:t>‹#›</a:t>
            </a:fld>
            <a:endParaRPr lang="en-GB"/>
          </a:p>
        </p:txBody>
      </p:sp>
    </p:spTree>
    <p:extLst>
      <p:ext uri="{BB962C8B-B14F-4D97-AF65-F5344CB8AC3E}">
        <p14:creationId xmlns:p14="http://schemas.microsoft.com/office/powerpoint/2010/main" val="2120678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DABB78-BB01-497F-B054-16B8E99D323B}" type="datetimeFigureOut">
              <a:rPr lang="en-GB" smtClean="0"/>
              <a:t>11/11/2016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C7D1D9A-6F22-4541-9322-5485A63F79F8}" type="slidenum">
              <a:rPr lang="en-GB" smtClean="0"/>
              <a:t>‹#›</a:t>
            </a:fld>
            <a:endParaRPr lang="en-GB"/>
          </a:p>
        </p:txBody>
      </p:sp>
    </p:spTree>
    <p:extLst>
      <p:ext uri="{BB962C8B-B14F-4D97-AF65-F5344CB8AC3E}">
        <p14:creationId xmlns:p14="http://schemas.microsoft.com/office/powerpoint/2010/main" val="1860361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DABB78-BB01-497F-B054-16B8E99D323B}" type="datetimeFigureOut">
              <a:rPr lang="en-GB" smtClean="0"/>
              <a:t>11/11/2016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7D1D9A-6F22-4541-9322-5485A63F79F8}" type="slidenum">
              <a:rPr lang="en-GB" smtClean="0"/>
              <a:t>‹#›</a:t>
            </a:fld>
            <a:endParaRPr lang="en-GB"/>
          </a:p>
        </p:txBody>
      </p:sp>
    </p:spTree>
    <p:extLst>
      <p:ext uri="{BB962C8B-B14F-4D97-AF65-F5344CB8AC3E}">
        <p14:creationId xmlns:p14="http://schemas.microsoft.com/office/powerpoint/2010/main" val="2646502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DABB78-BB01-497F-B054-16B8E99D323B}" type="datetimeFigureOut">
              <a:rPr lang="en-GB" smtClean="0"/>
              <a:t>11/11/2016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7D1D9A-6F22-4541-9322-5485A63F79F8}" type="slidenum">
              <a:rPr lang="en-GB" smtClean="0"/>
              <a:t>‹#›</a:t>
            </a:fld>
            <a:endParaRPr lang="en-GB"/>
          </a:p>
        </p:txBody>
      </p:sp>
    </p:spTree>
    <p:extLst>
      <p:ext uri="{BB962C8B-B14F-4D97-AF65-F5344CB8AC3E}">
        <p14:creationId xmlns:p14="http://schemas.microsoft.com/office/powerpoint/2010/main" val="1742160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DABB78-BB01-497F-B054-16B8E99D323B}" type="datetimeFigureOut">
              <a:rPr lang="en-GB" smtClean="0"/>
              <a:t>11/11/2016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7D1D9A-6F22-4541-9322-5485A63F79F8}" type="slidenum">
              <a:rPr lang="en-GB" smtClean="0"/>
              <a:t>‹#›</a:t>
            </a:fld>
            <a:endParaRPr lang="en-GB"/>
          </a:p>
        </p:txBody>
      </p:sp>
    </p:spTree>
    <p:extLst>
      <p:ext uri="{BB962C8B-B14F-4D97-AF65-F5344CB8AC3E}">
        <p14:creationId xmlns:p14="http://schemas.microsoft.com/office/powerpoint/2010/main" val="25106127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tiff"/><Relationship Id="rId7" Type="http://schemas.openxmlformats.org/officeDocument/2006/relationships/image" Target="../media/image4.png"/><Relationship Id="rId12"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www.emro.who.int/index.php" TargetMode="External"/><Relationship Id="rId11" Type="http://schemas.openxmlformats.org/officeDocument/2006/relationships/image" Target="../media/image8.png"/><Relationship Id="rId5" Type="http://schemas.openxmlformats.org/officeDocument/2006/relationships/image" Target="../media/image3.tiff"/><Relationship Id="rId10" Type="http://schemas.openxmlformats.org/officeDocument/2006/relationships/image" Target="../media/image7.emf"/><Relationship Id="rId4" Type="http://schemas.openxmlformats.org/officeDocument/2006/relationships/image" Target="../media/image2.jpe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19.tiff"/><Relationship Id="rId7" Type="http://schemas.openxmlformats.org/officeDocument/2006/relationships/image" Target="../media/image23.tif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1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8.tif"/><Relationship Id="rId4" Type="http://schemas.openxmlformats.org/officeDocument/2006/relationships/image" Target="../media/image27.tiff"/></Relationships>
</file>

<file path=ppt/slides/_rels/slide1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tiff"/></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tif"/></Relationships>
</file>

<file path=ppt/slides/_rels/slide2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tif"/></Relationships>
</file>

<file path=ppt/slides/_rels/slide2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tiff"/></Relationships>
</file>

<file path=ppt/slides/_rels/slide2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5.tif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2.tiff"/><Relationship Id="rId5" Type="http://schemas.openxmlformats.org/officeDocument/2006/relationships/image" Target="../media/image51.png"/><Relationship Id="rId4" Type="http://schemas.openxmlformats.org/officeDocument/2006/relationships/image" Target="../media/image50.tiff"/></Relationships>
</file>

<file path=ppt/slides/_rels/slide31.xml.rels><?xml version="1.0" encoding="UTF-8" standalone="yes"?>
<Relationships xmlns="http://schemas.openxmlformats.org/package/2006/relationships"><Relationship Id="rId3" Type="http://schemas.openxmlformats.org/officeDocument/2006/relationships/image" Target="../media/image54.ti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5.tiff"/></Relationships>
</file>

<file path=ppt/slides/_rels/slide32.xml.rels><?xml version="1.0" encoding="UTF-8" standalone="yes"?>
<Relationships xmlns="http://schemas.openxmlformats.org/package/2006/relationships"><Relationship Id="rId3" Type="http://schemas.openxmlformats.org/officeDocument/2006/relationships/image" Target="../media/image56.ti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7.tif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36.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3.tif"/></Relationships>
</file>

<file path=ppt/slides/_rels/slide39.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7.tiff"/></Relationships>
</file>

<file path=ppt/slides/_rels/slide44.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8.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tif"/></Relationships>
</file>

<file path=ppt/slides/_rels/slide6.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tiff"/></Relationships>
</file>

<file path=ppt/slides/_rels/slide7.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51" y="5259405"/>
            <a:ext cx="1390698" cy="13562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1198" y="5586859"/>
            <a:ext cx="1536804" cy="98228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94353" y="5252491"/>
            <a:ext cx="953908" cy="1552526"/>
          </a:xfrm>
          <a:prstGeom prst="rect">
            <a:avLst/>
          </a:prstGeom>
        </p:spPr>
      </p:pic>
      <p:pic>
        <p:nvPicPr>
          <p:cNvPr id="7" name="Picture 6" descr="WHO | Regional Office for the Eastern Mediterranean">
            <a:hlinkClick r:id="rId6" tooltip="&quot;WHO | Regional Office for the Eastern Mediterranean&quot; "/>
          </p:cNvPr>
          <p:cNvPicPr/>
          <p:nvPr/>
        </p:nvPicPr>
        <p:blipFill>
          <a:blip r:embed="rId7">
            <a:extLst>
              <a:ext uri="{28A0092B-C50C-407E-A947-70E740481C1C}">
                <a14:useLocalDpi xmlns:a14="http://schemas.microsoft.com/office/drawing/2010/main" val="0"/>
              </a:ext>
            </a:extLst>
          </a:blip>
          <a:srcRect/>
          <a:stretch>
            <a:fillRect/>
          </a:stretch>
        </p:blipFill>
        <p:spPr bwMode="auto">
          <a:xfrm>
            <a:off x="4401123" y="5586859"/>
            <a:ext cx="1807942" cy="740216"/>
          </a:xfrm>
          <a:prstGeom prst="rect">
            <a:avLst/>
          </a:prstGeom>
          <a:noFill/>
          <a:ln>
            <a:noFill/>
          </a:ln>
        </p:spPr>
      </p:pic>
      <p:sp>
        <p:nvSpPr>
          <p:cNvPr id="8" name="TextBox 7"/>
          <p:cNvSpPr txBox="1"/>
          <p:nvPr/>
        </p:nvSpPr>
        <p:spPr>
          <a:xfrm>
            <a:off x="838200" y="2081499"/>
            <a:ext cx="7315200" cy="2985433"/>
          </a:xfrm>
          <a:prstGeom prst="rect">
            <a:avLst/>
          </a:prstGeom>
          <a:noFill/>
        </p:spPr>
        <p:txBody>
          <a:bodyPr wrap="square" rtlCol="0">
            <a:spAutoFit/>
          </a:bodyPr>
          <a:lstStyle/>
          <a:p>
            <a:pPr algn="ctr"/>
            <a:r>
              <a:rPr lang="en-US" sz="4400" b="1" dirty="0" smtClean="0"/>
              <a:t>Sudan</a:t>
            </a:r>
          </a:p>
          <a:p>
            <a:pPr algn="ctr"/>
            <a:r>
              <a:rPr lang="en-US" sz="4400" dirty="0" smtClean="0"/>
              <a:t>A </a:t>
            </a:r>
            <a:r>
              <a:rPr lang="en-US" sz="4400" dirty="0"/>
              <a:t>Profile of Malaria Control and </a:t>
            </a:r>
            <a:r>
              <a:rPr lang="en-US" sz="4400" dirty="0" smtClean="0"/>
              <a:t>Epidemiology</a:t>
            </a:r>
          </a:p>
          <a:p>
            <a:pPr algn="ctr"/>
            <a:endParaRPr lang="en-US" sz="2800" b="1" dirty="0" smtClean="0"/>
          </a:p>
          <a:p>
            <a:pPr algn="ctr"/>
            <a:r>
              <a:rPr lang="en-US" sz="2800" b="1" dirty="0" smtClean="0"/>
              <a:t>April 2016</a:t>
            </a:r>
            <a:endParaRPr lang="en-GB" sz="2800" b="1" dirty="0"/>
          </a:p>
        </p:txBody>
      </p:sp>
      <p:pic>
        <p:nvPicPr>
          <p:cNvPr id="9" name="Picture 8" descr="Sudan Flag.png"/>
          <p:cNvPicPr/>
          <p:nvPr/>
        </p:nvPicPr>
        <p:blipFill>
          <a:blip r:embed="rId8" cstate="print"/>
          <a:stretch>
            <a:fillRect/>
          </a:stretch>
        </p:blipFill>
        <p:spPr>
          <a:xfrm>
            <a:off x="3230696" y="389578"/>
            <a:ext cx="2790825" cy="1395095"/>
          </a:xfrm>
          <a:prstGeom prst="rect">
            <a:avLst/>
          </a:prstGeom>
        </p:spPr>
      </p:pic>
      <p:pic>
        <p:nvPicPr>
          <p:cNvPr id="10" name="Picture 9" descr="MoH Logo.jpg"/>
          <p:cNvPicPr/>
          <p:nvPr/>
        </p:nvPicPr>
        <p:blipFill>
          <a:blip r:embed="rId9" cstate="print"/>
          <a:stretch>
            <a:fillRect/>
          </a:stretch>
        </p:blipFill>
        <p:spPr>
          <a:xfrm>
            <a:off x="697367" y="372044"/>
            <a:ext cx="1249680" cy="1323975"/>
          </a:xfrm>
          <a:prstGeom prst="rect">
            <a:avLst/>
          </a:prstGeom>
        </p:spPr>
      </p:pic>
      <p:pic>
        <p:nvPicPr>
          <p:cNvPr id="11" name="Picture 10"/>
          <p:cNvPicPr/>
          <p:nvPr/>
        </p:nvPicPr>
        <p:blipFill>
          <a:blip r:embed="rId10" cstate="print"/>
          <a:srcRect/>
          <a:stretch>
            <a:fillRect/>
          </a:stretch>
        </p:blipFill>
        <p:spPr bwMode="auto">
          <a:xfrm>
            <a:off x="6905502" y="532734"/>
            <a:ext cx="1695450" cy="1548765"/>
          </a:xfrm>
          <a:prstGeom prst="rect">
            <a:avLst/>
          </a:prstGeom>
          <a:noFill/>
          <a:ln w="9525">
            <a:noFill/>
            <a:miter lim="800000"/>
            <a:headEnd/>
            <a:tailEnd/>
          </a:ln>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22207" y="5956967"/>
            <a:ext cx="1826783" cy="150043"/>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75744" y="5802967"/>
            <a:ext cx="1157894" cy="608085"/>
          </a:xfrm>
          <a:prstGeom prst="rect">
            <a:avLst/>
          </a:prstGeom>
        </p:spPr>
      </p:pic>
    </p:spTree>
    <p:extLst>
      <p:ext uri="{BB962C8B-B14F-4D97-AF65-F5344CB8AC3E}">
        <p14:creationId xmlns:p14="http://schemas.microsoft.com/office/powerpoint/2010/main" val="25371070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4050" y="2419350"/>
            <a:ext cx="6232796" cy="769441"/>
          </a:xfrm>
          <a:prstGeom prst="rect">
            <a:avLst/>
          </a:prstGeom>
          <a:noFill/>
        </p:spPr>
        <p:txBody>
          <a:bodyPr wrap="none" rtlCol="0">
            <a:spAutoFit/>
          </a:bodyPr>
          <a:lstStyle/>
          <a:p>
            <a:r>
              <a:rPr lang="en-GB" sz="4400" b="1" dirty="0" smtClean="0">
                <a:latin typeface="Cambria" panose="02040503050406030204" pitchFamily="18" charset="0"/>
              </a:rPr>
              <a:t>Health facility mapping</a:t>
            </a:r>
            <a:endParaRPr lang="en-GB" sz="4400" b="1" dirty="0">
              <a:latin typeface="Cambria" panose="02040503050406030204" pitchFamily="18" charset="0"/>
            </a:endParaRPr>
          </a:p>
        </p:txBody>
      </p:sp>
    </p:spTree>
    <p:extLst>
      <p:ext uri="{BB962C8B-B14F-4D97-AF65-F5344CB8AC3E}">
        <p14:creationId xmlns:p14="http://schemas.microsoft.com/office/powerpoint/2010/main" val="4445988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938" y="2603534"/>
            <a:ext cx="5357492" cy="769441"/>
          </a:xfrm>
          <a:prstGeom prst="rect">
            <a:avLst/>
          </a:prstGeom>
          <a:noFill/>
        </p:spPr>
        <p:txBody>
          <a:bodyPr wrap="none" rtlCol="0">
            <a:spAutoFit/>
          </a:bodyPr>
          <a:lstStyle/>
          <a:p>
            <a:r>
              <a:rPr lang="en-GB" sz="4400" b="1" dirty="0" smtClean="0">
                <a:latin typeface="Cambria" panose="02040503050406030204" pitchFamily="18" charset="0"/>
              </a:rPr>
              <a:t>Climate and ecology</a:t>
            </a:r>
            <a:endParaRPr lang="en-GB" sz="4400" b="1" dirty="0">
              <a:latin typeface="Cambria" panose="02040503050406030204" pitchFamily="18" charset="0"/>
            </a:endParaRPr>
          </a:p>
        </p:txBody>
      </p:sp>
    </p:spTree>
    <p:extLst>
      <p:ext uri="{BB962C8B-B14F-4D97-AF65-F5344CB8AC3E}">
        <p14:creationId xmlns:p14="http://schemas.microsoft.com/office/powerpoint/2010/main" val="14552788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16" y="2360348"/>
            <a:ext cx="3015690" cy="258487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266" y="5120882"/>
            <a:ext cx="2164702" cy="47885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0335" y="2360348"/>
            <a:ext cx="3049777" cy="261409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0111" y="2424232"/>
            <a:ext cx="2941157" cy="252099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1029" y="5108944"/>
            <a:ext cx="2304661" cy="436647"/>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5398" y="5120882"/>
            <a:ext cx="2150581" cy="481539"/>
          </a:xfrm>
          <a:prstGeom prst="rect">
            <a:avLst/>
          </a:prstGeom>
        </p:spPr>
      </p:pic>
      <p:sp>
        <p:nvSpPr>
          <p:cNvPr id="10" name="TextBox 9"/>
          <p:cNvSpPr txBox="1"/>
          <p:nvPr/>
        </p:nvSpPr>
        <p:spPr>
          <a:xfrm>
            <a:off x="233266" y="1670179"/>
            <a:ext cx="2967134" cy="707886"/>
          </a:xfrm>
          <a:prstGeom prst="rect">
            <a:avLst/>
          </a:prstGeom>
          <a:noFill/>
        </p:spPr>
        <p:txBody>
          <a:bodyPr wrap="square" rtlCol="0">
            <a:spAutoFit/>
          </a:bodyPr>
          <a:lstStyle/>
          <a:p>
            <a:r>
              <a:rPr lang="en-GB" sz="2000" b="1" dirty="0" smtClean="0">
                <a:latin typeface="Cambria" panose="02040503050406030204" pitchFamily="18" charset="0"/>
              </a:rPr>
              <a:t>Temperature Suitability Index (TSI)</a:t>
            </a:r>
            <a:endParaRPr lang="en-GB" sz="2000" b="1" dirty="0">
              <a:latin typeface="Cambria" panose="02040503050406030204" pitchFamily="18" charset="0"/>
            </a:endParaRPr>
          </a:p>
        </p:txBody>
      </p:sp>
      <p:sp>
        <p:nvSpPr>
          <p:cNvPr id="11" name="TextBox 10"/>
          <p:cNvSpPr txBox="1"/>
          <p:nvPr/>
        </p:nvSpPr>
        <p:spPr>
          <a:xfrm>
            <a:off x="3344250" y="1688354"/>
            <a:ext cx="2916591" cy="707886"/>
          </a:xfrm>
          <a:prstGeom prst="rect">
            <a:avLst/>
          </a:prstGeom>
          <a:noFill/>
        </p:spPr>
        <p:txBody>
          <a:bodyPr wrap="square" rtlCol="0">
            <a:spAutoFit/>
          </a:bodyPr>
          <a:lstStyle/>
          <a:p>
            <a:r>
              <a:rPr lang="en-GB" sz="2000" b="1" dirty="0" smtClean="0">
                <a:latin typeface="Cambria" panose="02040503050406030204" pitchFamily="18" charset="0"/>
              </a:rPr>
              <a:t>Enhanced Vegetation Index (EVI)</a:t>
            </a:r>
            <a:endParaRPr lang="en-GB" sz="2000" b="1" dirty="0">
              <a:latin typeface="Cambria" panose="02040503050406030204" pitchFamily="18" charset="0"/>
            </a:endParaRPr>
          </a:p>
        </p:txBody>
      </p:sp>
      <p:sp>
        <p:nvSpPr>
          <p:cNvPr id="12" name="TextBox 11"/>
          <p:cNvSpPr txBox="1"/>
          <p:nvPr/>
        </p:nvSpPr>
        <p:spPr>
          <a:xfrm>
            <a:off x="6260841" y="1736238"/>
            <a:ext cx="2926836" cy="707886"/>
          </a:xfrm>
          <a:prstGeom prst="rect">
            <a:avLst/>
          </a:prstGeom>
          <a:noFill/>
        </p:spPr>
        <p:txBody>
          <a:bodyPr wrap="square" rtlCol="0">
            <a:spAutoFit/>
          </a:bodyPr>
          <a:lstStyle/>
          <a:p>
            <a:r>
              <a:rPr lang="en-GB" sz="2000" b="1" dirty="0" smtClean="0">
                <a:latin typeface="Cambria" panose="02040503050406030204" pitchFamily="18" charset="0"/>
              </a:rPr>
              <a:t>Precipitation </a:t>
            </a:r>
            <a:r>
              <a:rPr lang="en-GB" sz="2000" b="1" dirty="0" err="1">
                <a:latin typeface="Cambria" panose="02040503050406030204" pitchFamily="18" charset="0"/>
              </a:rPr>
              <a:t>W</a:t>
            </a:r>
            <a:r>
              <a:rPr lang="en-GB" sz="2000" b="1" dirty="0" err="1" smtClean="0">
                <a:latin typeface="Cambria" panose="02040503050406030204" pitchFamily="18" charset="0"/>
              </a:rPr>
              <a:t>orldclim</a:t>
            </a:r>
            <a:endParaRPr lang="en-GB" sz="2000" b="1" dirty="0">
              <a:latin typeface="Cambria" panose="02040503050406030204" pitchFamily="18" charset="0"/>
            </a:endParaRPr>
          </a:p>
        </p:txBody>
      </p:sp>
      <p:sp>
        <p:nvSpPr>
          <p:cNvPr id="13" name="TextBox 12"/>
          <p:cNvSpPr txBox="1"/>
          <p:nvPr/>
        </p:nvSpPr>
        <p:spPr>
          <a:xfrm>
            <a:off x="578497" y="401216"/>
            <a:ext cx="6493894" cy="461665"/>
          </a:xfrm>
          <a:prstGeom prst="rect">
            <a:avLst/>
          </a:prstGeom>
          <a:noFill/>
        </p:spPr>
        <p:txBody>
          <a:bodyPr wrap="none" rtlCol="0">
            <a:spAutoFit/>
          </a:bodyPr>
          <a:lstStyle/>
          <a:p>
            <a:r>
              <a:rPr lang="en-GB" sz="2400" b="1" dirty="0" err="1" smtClean="0">
                <a:latin typeface="Cambria" panose="02040503050406030204" pitchFamily="18" charset="0"/>
              </a:rPr>
              <a:t>Proximates</a:t>
            </a:r>
            <a:r>
              <a:rPr lang="en-GB" sz="2400" b="1" dirty="0" smtClean="0">
                <a:latin typeface="Cambria" panose="02040503050406030204" pitchFamily="18" charset="0"/>
              </a:rPr>
              <a:t> for long-term climate conditions </a:t>
            </a:r>
            <a:endParaRPr lang="en-GB" sz="2400" b="1" dirty="0">
              <a:latin typeface="Cambria" panose="02040503050406030204" pitchFamily="18" charset="0"/>
            </a:endParaRPr>
          </a:p>
        </p:txBody>
      </p:sp>
    </p:spTree>
    <p:extLst>
      <p:ext uri="{BB962C8B-B14F-4D97-AF65-F5344CB8AC3E}">
        <p14:creationId xmlns:p14="http://schemas.microsoft.com/office/powerpoint/2010/main" val="35333326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TextBox 1124"/>
          <p:cNvSpPr txBox="1"/>
          <p:nvPr/>
        </p:nvSpPr>
        <p:spPr>
          <a:xfrm>
            <a:off x="47514" y="150306"/>
            <a:ext cx="4643028" cy="461665"/>
          </a:xfrm>
          <a:prstGeom prst="rect">
            <a:avLst/>
          </a:prstGeom>
          <a:noFill/>
        </p:spPr>
        <p:txBody>
          <a:bodyPr wrap="square" rtlCol="0">
            <a:spAutoFit/>
          </a:bodyPr>
          <a:lstStyle/>
          <a:p>
            <a:r>
              <a:rPr lang="en-GB" sz="2400" b="1" dirty="0" smtClean="0">
                <a:latin typeface="Cambria" panose="02040503050406030204" pitchFamily="18" charset="0"/>
              </a:rPr>
              <a:t>Aridity</a:t>
            </a:r>
            <a:endParaRPr lang="en-GB" sz="2400" b="1" dirty="0">
              <a:latin typeface="Cambria" panose="02040503050406030204" pitchFamily="18" charset="0"/>
            </a:endParaRPr>
          </a:p>
        </p:txBody>
      </p:sp>
      <p:grpSp>
        <p:nvGrpSpPr>
          <p:cNvPr id="2" name="Group 1"/>
          <p:cNvGrpSpPr/>
          <p:nvPr/>
        </p:nvGrpSpPr>
        <p:grpSpPr>
          <a:xfrm>
            <a:off x="230297" y="317077"/>
            <a:ext cx="8707409" cy="6047855"/>
            <a:chOff x="230297" y="317077"/>
            <a:chExt cx="8707409" cy="6047855"/>
          </a:xfrm>
        </p:grpSpPr>
        <p:pic>
          <p:nvPicPr>
            <p:cNvPr id="1126" name="Picture 11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1256" y="317077"/>
              <a:ext cx="6976450" cy="5979814"/>
            </a:xfrm>
            <a:prstGeom prst="rect">
              <a:avLst/>
            </a:prstGeom>
          </p:spPr>
        </p:pic>
        <p:sp>
          <p:nvSpPr>
            <p:cNvPr id="4" name="TextBox 3"/>
            <p:cNvSpPr txBox="1"/>
            <p:nvPr/>
          </p:nvSpPr>
          <p:spPr>
            <a:xfrm>
              <a:off x="4478837" y="3197969"/>
              <a:ext cx="1022055" cy="461665"/>
            </a:xfrm>
            <a:prstGeom prst="rect">
              <a:avLst/>
            </a:prstGeom>
            <a:noFill/>
          </p:spPr>
          <p:txBody>
            <a:bodyPr wrap="square" rtlCol="0">
              <a:spAutoFit/>
            </a:bodyPr>
            <a:lstStyle/>
            <a:p>
              <a:r>
                <a:rPr lang="en-GB" sz="2400" b="1" dirty="0" smtClean="0">
                  <a:solidFill>
                    <a:schemeClr val="bg1"/>
                  </a:solidFill>
                </a:rPr>
                <a:t>Arid</a:t>
              </a:r>
              <a:endParaRPr lang="en-GB" sz="2400" b="1" dirty="0">
                <a:solidFill>
                  <a:schemeClr val="bg1"/>
                </a:solidFill>
              </a:endParaRPr>
            </a:p>
          </p:txBody>
        </p:sp>
        <p:sp>
          <p:nvSpPr>
            <p:cNvPr id="5" name="TextBox 4"/>
            <p:cNvSpPr txBox="1"/>
            <p:nvPr/>
          </p:nvSpPr>
          <p:spPr>
            <a:xfrm>
              <a:off x="3955869" y="1654968"/>
              <a:ext cx="1716084" cy="461665"/>
            </a:xfrm>
            <a:prstGeom prst="rect">
              <a:avLst/>
            </a:prstGeom>
            <a:noFill/>
          </p:spPr>
          <p:txBody>
            <a:bodyPr wrap="square" rtlCol="0">
              <a:spAutoFit/>
            </a:bodyPr>
            <a:lstStyle/>
            <a:p>
              <a:r>
                <a:rPr lang="en-GB" sz="2400" b="1" dirty="0" smtClean="0">
                  <a:solidFill>
                    <a:schemeClr val="bg1"/>
                  </a:solidFill>
                </a:rPr>
                <a:t>Hyper Arid</a:t>
              </a:r>
              <a:endParaRPr lang="en-GB" sz="2400" b="1" dirty="0">
                <a:solidFill>
                  <a:schemeClr val="bg1"/>
                </a:solidFill>
              </a:endParaRPr>
            </a:p>
          </p:txBody>
        </p:sp>
        <p:sp>
          <p:nvSpPr>
            <p:cNvPr id="6" name="TextBox 5"/>
            <p:cNvSpPr txBox="1"/>
            <p:nvPr/>
          </p:nvSpPr>
          <p:spPr>
            <a:xfrm>
              <a:off x="4091121" y="4933463"/>
              <a:ext cx="1716084" cy="461665"/>
            </a:xfrm>
            <a:prstGeom prst="rect">
              <a:avLst/>
            </a:prstGeom>
            <a:noFill/>
          </p:spPr>
          <p:txBody>
            <a:bodyPr wrap="square" rtlCol="0">
              <a:spAutoFit/>
            </a:bodyPr>
            <a:lstStyle/>
            <a:p>
              <a:r>
                <a:rPr lang="en-GB" sz="2400" b="1" dirty="0" smtClean="0">
                  <a:solidFill>
                    <a:schemeClr val="bg1"/>
                  </a:solidFill>
                </a:rPr>
                <a:t>Semi Arid</a:t>
              </a:r>
              <a:endParaRPr lang="en-GB" sz="2400" b="1" dirty="0">
                <a:solidFill>
                  <a:schemeClr val="bg1"/>
                </a:solidFill>
              </a:endParaRPr>
            </a:p>
          </p:txBody>
        </p:sp>
        <p:sp>
          <p:nvSpPr>
            <p:cNvPr id="7" name="TextBox 6"/>
            <p:cNvSpPr txBox="1"/>
            <p:nvPr/>
          </p:nvSpPr>
          <p:spPr>
            <a:xfrm>
              <a:off x="230297" y="5903267"/>
              <a:ext cx="2423598" cy="461665"/>
            </a:xfrm>
            <a:prstGeom prst="rect">
              <a:avLst/>
            </a:prstGeom>
            <a:noFill/>
          </p:spPr>
          <p:txBody>
            <a:bodyPr wrap="square" rtlCol="0">
              <a:spAutoFit/>
            </a:bodyPr>
            <a:lstStyle/>
            <a:p>
              <a:r>
                <a:rPr lang="en-GB" sz="2400" b="1" dirty="0" smtClean="0"/>
                <a:t>Dry Sub Humid</a:t>
              </a:r>
              <a:endParaRPr lang="en-GB" sz="2400" b="1" dirty="0"/>
            </a:p>
          </p:txBody>
        </p:sp>
        <p:cxnSp>
          <p:nvCxnSpPr>
            <p:cNvPr id="3" name="Straight Arrow Connector 2"/>
            <p:cNvCxnSpPr/>
            <p:nvPr/>
          </p:nvCxnSpPr>
          <p:spPr>
            <a:xfrm>
              <a:off x="2208387" y="6134099"/>
              <a:ext cx="6775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001656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5106" y="2205317"/>
            <a:ext cx="4869950" cy="1446550"/>
          </a:xfrm>
          <a:prstGeom prst="rect">
            <a:avLst/>
          </a:prstGeom>
          <a:noFill/>
        </p:spPr>
        <p:txBody>
          <a:bodyPr wrap="square" rtlCol="0">
            <a:spAutoFit/>
          </a:bodyPr>
          <a:lstStyle/>
          <a:p>
            <a:pPr algn="ctr"/>
            <a:r>
              <a:rPr lang="en-US" sz="4400" b="1" dirty="0" smtClean="0">
                <a:latin typeface="Cambria" panose="02040503050406030204" pitchFamily="18" charset="0"/>
              </a:rPr>
              <a:t>Previous Malaria Risk Mapping</a:t>
            </a:r>
            <a:endParaRPr lang="en-US" sz="4400" b="1" dirty="0">
              <a:latin typeface="Cambria" panose="02040503050406030204" pitchFamily="18" charset="0"/>
            </a:endParaRPr>
          </a:p>
        </p:txBody>
      </p:sp>
    </p:spTree>
    <p:extLst>
      <p:ext uri="{BB962C8B-B14F-4D97-AF65-F5344CB8AC3E}">
        <p14:creationId xmlns:p14="http://schemas.microsoft.com/office/powerpoint/2010/main" val="2773539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5964" y="1"/>
            <a:ext cx="8958036" cy="8572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dirty="0" smtClean="0">
                <a:latin typeface="Cambria" panose="02040503050406030204" pitchFamily="18" charset="0"/>
              </a:rPr>
              <a:t>Previous mapping of malaria risk in Sudan: The </a:t>
            </a:r>
            <a:r>
              <a:rPr lang="en-GB" sz="2400" b="1" dirty="0" err="1" smtClean="0">
                <a:latin typeface="Cambria" panose="02040503050406030204" pitchFamily="18" charset="0"/>
              </a:rPr>
              <a:t>Wernsdorfer</a:t>
            </a:r>
            <a:r>
              <a:rPr lang="en-GB" sz="2400" b="1" dirty="0" smtClean="0">
                <a:latin typeface="Cambria" panose="02040503050406030204" pitchFamily="18" charset="0"/>
              </a:rPr>
              <a:t> Brothers 1961-1963</a:t>
            </a:r>
            <a:endParaRPr lang="en-GB" sz="2400" b="1" dirty="0">
              <a:latin typeface="Cambria" panose="02040503050406030204" pitchFamily="18" charset="0"/>
            </a:endParaRPr>
          </a:p>
        </p:txBody>
      </p:sp>
      <p:pic>
        <p:nvPicPr>
          <p:cNvPr id="3" name="Picture 2"/>
          <p:cNvPicPr>
            <a:picLocks noChangeAspect="1"/>
          </p:cNvPicPr>
          <p:nvPr/>
        </p:nvPicPr>
        <p:blipFill>
          <a:blip r:embed="rId3" cstate="print"/>
          <a:stretch>
            <a:fillRect/>
          </a:stretch>
        </p:blipFill>
        <p:spPr>
          <a:xfrm>
            <a:off x="104897" y="1085851"/>
            <a:ext cx="4133327" cy="542924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6756" y="721614"/>
            <a:ext cx="5167244" cy="466953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7626" y="5570220"/>
            <a:ext cx="1365504" cy="944880"/>
          </a:xfrm>
          <a:prstGeom prst="rect">
            <a:avLst/>
          </a:prstGeom>
        </p:spPr>
      </p:pic>
    </p:spTree>
    <p:extLst>
      <p:ext uri="{BB962C8B-B14F-4D97-AF65-F5344CB8AC3E}">
        <p14:creationId xmlns:p14="http://schemas.microsoft.com/office/powerpoint/2010/main" val="33572659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12186"/>
            <a:ext cx="4218160" cy="381186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3578" y="1312188"/>
            <a:ext cx="4218158" cy="3811865"/>
          </a:xfrm>
          <a:prstGeom prst="rect">
            <a:avLst/>
          </a:prstGeom>
        </p:spPr>
      </p:pic>
      <p:pic>
        <p:nvPicPr>
          <p:cNvPr id="6" name="Picture 5"/>
          <p:cNvPicPr>
            <a:picLocks noChangeAspect="1"/>
          </p:cNvPicPr>
          <p:nvPr/>
        </p:nvPicPr>
        <p:blipFill>
          <a:blip r:embed="rId5"/>
          <a:stretch>
            <a:fillRect/>
          </a:stretch>
        </p:blipFill>
        <p:spPr>
          <a:xfrm>
            <a:off x="591942" y="5450120"/>
            <a:ext cx="801938" cy="824369"/>
          </a:xfrm>
          <a:prstGeom prst="rect">
            <a:avLst/>
          </a:prstGeom>
        </p:spPr>
      </p:pic>
      <p:pic>
        <p:nvPicPr>
          <p:cNvPr id="7" name="Picture 6"/>
          <p:cNvPicPr>
            <a:picLocks noChangeAspect="1"/>
          </p:cNvPicPr>
          <p:nvPr/>
        </p:nvPicPr>
        <p:blipFill>
          <a:blip r:embed="rId6"/>
          <a:stretch>
            <a:fillRect/>
          </a:stretch>
        </p:blipFill>
        <p:spPr>
          <a:xfrm>
            <a:off x="5537443" y="5327544"/>
            <a:ext cx="988910" cy="946945"/>
          </a:xfrm>
          <a:prstGeom prst="rect">
            <a:avLst/>
          </a:prstGeom>
        </p:spPr>
      </p:pic>
      <p:sp>
        <p:nvSpPr>
          <p:cNvPr id="8" name="Title 1"/>
          <p:cNvSpPr txBox="1">
            <a:spLocks/>
          </p:cNvSpPr>
          <p:nvPr/>
        </p:nvSpPr>
        <p:spPr>
          <a:xfrm>
            <a:off x="185963" y="420915"/>
            <a:ext cx="8459273" cy="2391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dirty="0" smtClean="0">
                <a:latin typeface="Cambria" panose="02040503050406030204" pitchFamily="18" charset="0"/>
              </a:rPr>
              <a:t>Previous mapping of malaria risk in Sudan (Re-digitized)</a:t>
            </a:r>
            <a:endParaRPr lang="en-GB" sz="2400" b="1" dirty="0">
              <a:latin typeface="Cambria" panose="02040503050406030204" pitchFamily="18" charset="0"/>
            </a:endParaRPr>
          </a:p>
        </p:txBody>
      </p:sp>
      <p:sp>
        <p:nvSpPr>
          <p:cNvPr id="2" name="TextBox 1"/>
          <p:cNvSpPr txBox="1"/>
          <p:nvPr/>
        </p:nvSpPr>
        <p:spPr>
          <a:xfrm>
            <a:off x="832903" y="986119"/>
            <a:ext cx="1289135" cy="369332"/>
          </a:xfrm>
          <a:prstGeom prst="rect">
            <a:avLst/>
          </a:prstGeom>
          <a:noFill/>
        </p:spPr>
        <p:txBody>
          <a:bodyPr wrap="none" rtlCol="0">
            <a:spAutoFit/>
          </a:bodyPr>
          <a:lstStyle/>
          <a:p>
            <a:r>
              <a:rPr lang="en-GB" b="1" dirty="0" smtClean="0"/>
              <a:t>Nasr (1968)</a:t>
            </a:r>
            <a:endParaRPr lang="en-GB" b="1" dirty="0"/>
          </a:p>
        </p:txBody>
      </p:sp>
      <p:sp>
        <p:nvSpPr>
          <p:cNvPr id="3" name="TextBox 2"/>
          <p:cNvSpPr txBox="1"/>
          <p:nvPr/>
        </p:nvSpPr>
        <p:spPr>
          <a:xfrm>
            <a:off x="6118478" y="1025777"/>
            <a:ext cx="1749197" cy="369332"/>
          </a:xfrm>
          <a:prstGeom prst="rect">
            <a:avLst/>
          </a:prstGeom>
          <a:noFill/>
        </p:spPr>
        <p:txBody>
          <a:bodyPr wrap="none" rtlCol="0">
            <a:spAutoFit/>
          </a:bodyPr>
          <a:lstStyle/>
          <a:p>
            <a:r>
              <a:rPr lang="en-GB" b="1" dirty="0" smtClean="0"/>
              <a:t>El </a:t>
            </a:r>
            <a:r>
              <a:rPr lang="en-GB" b="1" dirty="0" err="1" smtClean="0"/>
              <a:t>Gaddal</a:t>
            </a:r>
            <a:r>
              <a:rPr lang="en-GB" b="1" dirty="0"/>
              <a:t> </a:t>
            </a:r>
            <a:r>
              <a:rPr lang="en-GB" b="1" dirty="0" smtClean="0"/>
              <a:t>(1986)</a:t>
            </a:r>
            <a:endParaRPr lang="en-GB" b="1" dirty="0"/>
          </a:p>
        </p:txBody>
      </p:sp>
    </p:spTree>
    <p:extLst>
      <p:ext uri="{BB962C8B-B14F-4D97-AF65-F5344CB8AC3E}">
        <p14:creationId xmlns:p14="http://schemas.microsoft.com/office/powerpoint/2010/main" val="1076295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73" y="1509019"/>
            <a:ext cx="32004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3836894" y="482670"/>
            <a:ext cx="4566202" cy="5625563"/>
          </a:xfrm>
          <a:prstGeom prst="rect">
            <a:avLst/>
          </a:prstGeom>
        </p:spPr>
      </p:pic>
      <p:sp>
        <p:nvSpPr>
          <p:cNvPr id="2" name="TextBox 1"/>
          <p:cNvSpPr txBox="1"/>
          <p:nvPr/>
        </p:nvSpPr>
        <p:spPr>
          <a:xfrm>
            <a:off x="268941" y="308690"/>
            <a:ext cx="2939772" cy="1200329"/>
          </a:xfrm>
          <a:prstGeom prst="rect">
            <a:avLst/>
          </a:prstGeom>
          <a:noFill/>
        </p:spPr>
        <p:txBody>
          <a:bodyPr wrap="square" rtlCol="0">
            <a:spAutoFit/>
          </a:bodyPr>
          <a:lstStyle/>
          <a:p>
            <a:r>
              <a:rPr lang="en-GB" sz="2400" b="1" dirty="0" smtClean="0">
                <a:latin typeface="Cambria" panose="02040503050406030204" pitchFamily="18" charset="0"/>
              </a:rPr>
              <a:t>Contemporary Malaria risk maps used by NMCP</a:t>
            </a:r>
            <a:endParaRPr lang="en-GB" sz="2400" b="1" dirty="0">
              <a:latin typeface="Cambria" panose="02040503050406030204" pitchFamily="18" charset="0"/>
            </a:endParaRPr>
          </a:p>
        </p:txBody>
      </p:sp>
      <p:sp>
        <p:nvSpPr>
          <p:cNvPr id="4" name="TextBox 3"/>
          <p:cNvSpPr txBox="1"/>
          <p:nvPr/>
        </p:nvSpPr>
        <p:spPr>
          <a:xfrm>
            <a:off x="376132" y="4528444"/>
            <a:ext cx="1488141" cy="1477328"/>
          </a:xfrm>
          <a:prstGeom prst="rect">
            <a:avLst/>
          </a:prstGeom>
          <a:noFill/>
        </p:spPr>
        <p:txBody>
          <a:bodyPr wrap="square" rtlCol="0">
            <a:spAutoFit/>
          </a:bodyPr>
          <a:lstStyle/>
          <a:p>
            <a:r>
              <a:rPr lang="en-GB" dirty="0" smtClean="0"/>
              <a:t>MARA map used in NMSP 2007-2012 and 2011-2015</a:t>
            </a:r>
            <a:endParaRPr lang="en-GB" dirty="0"/>
          </a:p>
        </p:txBody>
      </p:sp>
      <p:sp>
        <p:nvSpPr>
          <p:cNvPr id="5" name="TextBox 4"/>
          <p:cNvSpPr txBox="1"/>
          <p:nvPr/>
        </p:nvSpPr>
        <p:spPr>
          <a:xfrm>
            <a:off x="5307107" y="6211669"/>
            <a:ext cx="3460376" cy="646331"/>
          </a:xfrm>
          <a:prstGeom prst="rect">
            <a:avLst/>
          </a:prstGeom>
          <a:noFill/>
        </p:spPr>
        <p:txBody>
          <a:bodyPr wrap="square" rtlCol="0">
            <a:spAutoFit/>
          </a:bodyPr>
          <a:lstStyle/>
          <a:p>
            <a:r>
              <a:rPr lang="en-GB" dirty="0" smtClean="0"/>
              <a:t>Malaria stratification used in NMSP 2011-2015 and other documents</a:t>
            </a:r>
            <a:endParaRPr lang="en-GB" dirty="0"/>
          </a:p>
        </p:txBody>
      </p:sp>
    </p:spTree>
    <p:extLst>
      <p:ext uri="{BB962C8B-B14F-4D97-AF65-F5344CB8AC3E}">
        <p14:creationId xmlns:p14="http://schemas.microsoft.com/office/powerpoint/2010/main" val="20893375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4851321"/>
              </p:ext>
            </p:extLst>
          </p:nvPr>
        </p:nvGraphicFramePr>
        <p:xfrm>
          <a:off x="950258" y="860612"/>
          <a:ext cx="7534835" cy="5944228"/>
        </p:xfrm>
        <a:graphic>
          <a:graphicData uri="http://schemas.openxmlformats.org/drawingml/2006/table">
            <a:tbl>
              <a:tblPr>
                <a:tableStyleId>{5C22544A-7EE6-4342-B048-85BDC9FD1C3A}</a:tableStyleId>
              </a:tblPr>
              <a:tblGrid>
                <a:gridCol w="1771096"/>
                <a:gridCol w="1087740"/>
                <a:gridCol w="2321364"/>
                <a:gridCol w="2354635"/>
              </a:tblGrid>
              <a:tr h="444672">
                <a:tc>
                  <a:txBody>
                    <a:bodyPr/>
                    <a:lstStyle/>
                    <a:p>
                      <a:pPr algn="ctr">
                        <a:spcAft>
                          <a:spcPts val="0"/>
                        </a:spcAft>
                      </a:pPr>
                      <a:r>
                        <a:rPr lang="en-US" sz="1100" b="1" dirty="0">
                          <a:effectLst/>
                        </a:rPr>
                        <a:t>Strata</a:t>
                      </a:r>
                      <a:endParaRPr lang="en-GB" sz="1100" b="1" dirty="0">
                        <a:effectLst/>
                        <a:latin typeface="Times New Roman" panose="02020603050405020304" pitchFamily="18" charset="0"/>
                        <a:ea typeface="Times New Roman" panose="02020603050405020304" pitchFamily="18" charset="0"/>
                      </a:endParaRPr>
                    </a:p>
                  </a:txBody>
                  <a:tcPr marL="53354" marR="53354" marT="0" marB="0" anchor="ctr"/>
                </a:tc>
                <a:tc>
                  <a:txBody>
                    <a:bodyPr/>
                    <a:lstStyle/>
                    <a:p>
                      <a:pPr algn="ctr">
                        <a:spcAft>
                          <a:spcPts val="0"/>
                        </a:spcAft>
                      </a:pPr>
                      <a:r>
                        <a:rPr lang="en-US" sz="1100" b="1">
                          <a:effectLst/>
                        </a:rPr>
                        <a:t>Pop</a:t>
                      </a:r>
                      <a:r>
                        <a:rPr lang="en-GB" sz="1100" b="1">
                          <a:effectLst/>
                        </a:rPr>
                        <a:t>.</a:t>
                      </a:r>
                      <a:endParaRPr lang="en-GB" sz="1100" b="1">
                        <a:effectLst/>
                        <a:latin typeface="Times New Roman" panose="02020603050405020304" pitchFamily="18" charset="0"/>
                        <a:ea typeface="Times New Roman" panose="02020603050405020304" pitchFamily="18" charset="0"/>
                      </a:endParaRPr>
                    </a:p>
                  </a:txBody>
                  <a:tcPr marL="53354" marR="53354" marT="0" marB="0" anchor="ctr"/>
                </a:tc>
                <a:tc>
                  <a:txBody>
                    <a:bodyPr/>
                    <a:lstStyle/>
                    <a:p>
                      <a:pPr algn="ctr">
                        <a:spcAft>
                          <a:spcPts val="0"/>
                        </a:spcAft>
                      </a:pPr>
                      <a:r>
                        <a:rPr lang="en-US" sz="1100" b="1">
                          <a:effectLst/>
                        </a:rPr>
                        <a:t>Areas</a:t>
                      </a:r>
                      <a:endParaRPr lang="en-GB" sz="1100" b="1">
                        <a:effectLst/>
                        <a:latin typeface="Times New Roman" panose="02020603050405020304" pitchFamily="18" charset="0"/>
                        <a:ea typeface="Times New Roman" panose="02020603050405020304" pitchFamily="18" charset="0"/>
                      </a:endParaRPr>
                    </a:p>
                  </a:txBody>
                  <a:tcPr marL="53354" marR="53354" marT="0" marB="0" anchor="ctr"/>
                </a:tc>
                <a:tc>
                  <a:txBody>
                    <a:bodyPr/>
                    <a:lstStyle/>
                    <a:p>
                      <a:pPr algn="ctr">
                        <a:spcAft>
                          <a:spcPts val="0"/>
                        </a:spcAft>
                      </a:pPr>
                      <a:r>
                        <a:rPr lang="en-US" sz="1100" b="1">
                          <a:effectLst/>
                        </a:rPr>
                        <a:t>Main Technical Interventions</a:t>
                      </a:r>
                      <a:endParaRPr lang="en-GB" sz="1100" b="1">
                        <a:effectLst/>
                      </a:endParaRPr>
                    </a:p>
                    <a:p>
                      <a:pPr algn="ctr">
                        <a:spcAft>
                          <a:spcPts val="0"/>
                        </a:spcAft>
                      </a:pPr>
                      <a:r>
                        <a:rPr lang="en-US" sz="1100" b="1">
                          <a:effectLst/>
                        </a:rPr>
                        <a:t> </a:t>
                      </a:r>
                      <a:endParaRPr lang="en-GB" sz="1100" b="1">
                        <a:effectLst/>
                        <a:latin typeface="Times New Roman" panose="02020603050405020304" pitchFamily="18" charset="0"/>
                        <a:ea typeface="Times New Roman" panose="02020603050405020304" pitchFamily="18" charset="0"/>
                      </a:endParaRPr>
                    </a:p>
                  </a:txBody>
                  <a:tcPr marL="53354" marR="53354" marT="0" marB="0" anchor="ctr"/>
                </a:tc>
              </a:tr>
              <a:tr h="994163">
                <a:tc>
                  <a:txBody>
                    <a:bodyPr/>
                    <a:lstStyle/>
                    <a:p>
                      <a:pPr algn="ctr">
                        <a:spcAft>
                          <a:spcPts val="0"/>
                        </a:spcAft>
                      </a:pPr>
                      <a:r>
                        <a:rPr lang="en-US" sz="1100" b="1">
                          <a:effectLst/>
                        </a:rPr>
                        <a:t>Desert fringe</a:t>
                      </a:r>
                      <a:endParaRPr lang="en-GB" sz="1100" b="1">
                        <a:effectLst/>
                      </a:endParaRPr>
                    </a:p>
                    <a:p>
                      <a:pPr algn="ctr">
                        <a:spcAft>
                          <a:spcPts val="0"/>
                        </a:spcAft>
                      </a:pPr>
                      <a:r>
                        <a:rPr lang="en-US" sz="1100" b="1">
                          <a:effectLst/>
                        </a:rPr>
                        <a:t>No transmission/</a:t>
                      </a:r>
                      <a:endParaRPr lang="en-GB" sz="1100" b="1">
                        <a:effectLst/>
                      </a:endParaRPr>
                    </a:p>
                    <a:p>
                      <a:pPr algn="ctr">
                        <a:spcAft>
                          <a:spcPts val="0"/>
                        </a:spcAft>
                      </a:pPr>
                      <a:r>
                        <a:rPr lang="en-US" sz="1100" b="1">
                          <a:effectLst/>
                        </a:rPr>
                        <a:t>malaria free</a:t>
                      </a:r>
                      <a:endParaRPr lang="en-GB" sz="1100" b="1">
                        <a:effectLst/>
                        <a:latin typeface="Times New Roman" panose="02020603050405020304" pitchFamily="18" charset="0"/>
                        <a:ea typeface="Times New Roman" panose="02020603050405020304" pitchFamily="18" charset="0"/>
                      </a:endParaRPr>
                    </a:p>
                  </a:txBody>
                  <a:tcPr marL="53354" marR="53354" marT="0" marB="0" anchor="ctr"/>
                </a:tc>
                <a:tc>
                  <a:txBody>
                    <a:bodyPr/>
                    <a:lstStyle/>
                    <a:p>
                      <a:pPr algn="ctr">
                        <a:spcAft>
                          <a:spcPts val="0"/>
                        </a:spcAft>
                      </a:pPr>
                      <a:r>
                        <a:rPr lang="en-US" sz="1100" b="1" dirty="0" smtClean="0">
                          <a:effectLst/>
                        </a:rPr>
                        <a:t>723,579</a:t>
                      </a:r>
                      <a:endParaRPr lang="en-GB" sz="1100" b="1" dirty="0">
                        <a:effectLst/>
                        <a:latin typeface="Times New Roman" panose="02020603050405020304" pitchFamily="18" charset="0"/>
                        <a:ea typeface="Times New Roman" panose="02020603050405020304" pitchFamily="18" charset="0"/>
                      </a:endParaRPr>
                    </a:p>
                  </a:txBody>
                  <a:tcPr marL="53354" marR="53354" marT="0" marB="0" anchor="ctr"/>
                </a:tc>
                <a:tc>
                  <a:txBody>
                    <a:bodyPr/>
                    <a:lstStyle/>
                    <a:p>
                      <a:pPr algn="ctr">
                        <a:spcAft>
                          <a:spcPts val="0"/>
                        </a:spcAft>
                      </a:pPr>
                      <a:r>
                        <a:rPr lang="en-US" sz="1100" b="1" dirty="0">
                          <a:effectLst/>
                        </a:rPr>
                        <a:t>Desert fringe area in the north </a:t>
                      </a:r>
                      <a:r>
                        <a:rPr lang="en-GB" sz="1100" b="1" dirty="0">
                          <a:effectLst/>
                        </a:rPr>
                        <a:t>above Latitude 15</a:t>
                      </a:r>
                      <a:r>
                        <a:rPr lang="en-GB" sz="1100" b="1" baseline="30000" dirty="0">
                          <a:effectLst/>
                        </a:rPr>
                        <a:t>0 </a:t>
                      </a:r>
                      <a:r>
                        <a:rPr lang="en-GB" sz="1100" b="1" dirty="0">
                          <a:effectLst/>
                        </a:rPr>
                        <a:t> </a:t>
                      </a:r>
                      <a:r>
                        <a:rPr lang="en-US" sz="1100" b="1" dirty="0">
                          <a:effectLst/>
                        </a:rPr>
                        <a:t>except cities, Riverine areas, irrigated scheme in  River Nile State and delta </a:t>
                      </a:r>
                      <a:r>
                        <a:rPr lang="en-US" sz="1100" b="1" dirty="0" err="1">
                          <a:effectLst/>
                        </a:rPr>
                        <a:t>Tokar</a:t>
                      </a:r>
                      <a:r>
                        <a:rPr lang="en-US" sz="1100" b="1" dirty="0">
                          <a:effectLst/>
                        </a:rPr>
                        <a:t> in Red Sea</a:t>
                      </a:r>
                      <a:endParaRPr lang="en-GB" sz="1100" b="1" dirty="0">
                        <a:effectLst/>
                        <a:latin typeface="Times New Roman" panose="02020603050405020304" pitchFamily="18" charset="0"/>
                        <a:ea typeface="Times New Roman" panose="02020603050405020304" pitchFamily="18" charset="0"/>
                      </a:endParaRPr>
                    </a:p>
                  </a:txBody>
                  <a:tcPr marL="53354" marR="53354" marT="0" marB="0" anchor="ctr"/>
                </a:tc>
                <a:tc>
                  <a:txBody>
                    <a:bodyPr/>
                    <a:lstStyle/>
                    <a:p>
                      <a:pPr algn="ctr"/>
                      <a:r>
                        <a:rPr lang="en-US" sz="1100" b="1" dirty="0">
                          <a:effectLst/>
                        </a:rPr>
                        <a:t>Case management,  entomological/ parasitological  </a:t>
                      </a:r>
                      <a:r>
                        <a:rPr lang="en-US" sz="1100" b="1" dirty="0" smtClean="0">
                          <a:effectLst/>
                        </a:rPr>
                        <a:t>surveillance</a:t>
                      </a:r>
                      <a:r>
                        <a:rPr lang="en-US" sz="1100" b="1" baseline="0" dirty="0" smtClean="0">
                          <a:effectLst/>
                        </a:rPr>
                        <a:t> and </a:t>
                      </a:r>
                      <a:r>
                        <a:rPr lang="en-GB" sz="1100" b="1" i="0" u="none" strike="noStrike" kern="1200" baseline="0" dirty="0" smtClean="0">
                          <a:solidFill>
                            <a:schemeClr val="dk1"/>
                          </a:solidFill>
                          <a:latin typeface="+mn-lt"/>
                          <a:ea typeface="+mn-ea"/>
                          <a:cs typeface="+mn-cs"/>
                        </a:rPr>
                        <a:t>LLINs/IRS (where risk of infection is relatively high like areas around oases) </a:t>
                      </a:r>
                      <a:r>
                        <a:rPr lang="en-US" sz="1100" b="1" dirty="0">
                          <a:effectLst/>
                        </a:rPr>
                        <a:t> </a:t>
                      </a:r>
                      <a:endParaRPr lang="en-GB" sz="1100" b="1" dirty="0">
                        <a:effectLst/>
                        <a:latin typeface="Times New Roman" panose="02020603050405020304" pitchFamily="18" charset="0"/>
                        <a:ea typeface="Times New Roman" panose="02020603050405020304" pitchFamily="18" charset="0"/>
                      </a:endParaRPr>
                    </a:p>
                  </a:txBody>
                  <a:tcPr marL="53354" marR="53354" marT="0" marB="0" anchor="ctr"/>
                </a:tc>
              </a:tr>
              <a:tr h="889343">
                <a:tc>
                  <a:txBody>
                    <a:bodyPr/>
                    <a:lstStyle/>
                    <a:p>
                      <a:pPr algn="ctr">
                        <a:spcAft>
                          <a:spcPts val="0"/>
                        </a:spcAft>
                      </a:pPr>
                      <a:r>
                        <a:rPr lang="en-US" sz="1100" b="1">
                          <a:effectLst/>
                        </a:rPr>
                        <a:t>Riverine areas north of Khartoum</a:t>
                      </a:r>
                      <a:endParaRPr lang="en-GB" sz="1100" b="1">
                        <a:effectLst/>
                      </a:endParaRPr>
                    </a:p>
                    <a:p>
                      <a:pPr algn="ctr">
                        <a:spcAft>
                          <a:spcPts val="0"/>
                        </a:spcAft>
                      </a:pPr>
                      <a:r>
                        <a:rPr lang="en-US" sz="1100" b="1">
                          <a:effectLst/>
                        </a:rPr>
                        <a:t>Seasonal epidemics, related to floods &amp; dams</a:t>
                      </a:r>
                      <a:endParaRPr lang="en-GB" sz="1100" b="1">
                        <a:effectLst/>
                        <a:latin typeface="Times New Roman" panose="02020603050405020304" pitchFamily="18" charset="0"/>
                        <a:ea typeface="Times New Roman" panose="02020603050405020304" pitchFamily="18" charset="0"/>
                      </a:endParaRPr>
                    </a:p>
                  </a:txBody>
                  <a:tcPr marL="53354" marR="53354" marT="0" marB="0" anchor="ctr"/>
                </a:tc>
                <a:tc>
                  <a:txBody>
                    <a:bodyPr/>
                    <a:lstStyle/>
                    <a:p>
                      <a:pPr algn="ctr"/>
                      <a:r>
                        <a:rPr lang="en-GB" sz="1100" b="1" i="0" u="none" strike="noStrike" kern="1200" baseline="0" dirty="0" smtClean="0">
                          <a:solidFill>
                            <a:schemeClr val="dk1"/>
                          </a:solidFill>
                          <a:latin typeface="+mn-lt"/>
                          <a:ea typeface="+mn-ea"/>
                          <a:cs typeface="+mn-cs"/>
                        </a:rPr>
                        <a:t>1,742,597</a:t>
                      </a:r>
                    </a:p>
                  </a:txBody>
                  <a:tcPr marL="53354" marR="53354" marT="0" marB="0" anchor="ctr"/>
                </a:tc>
                <a:tc>
                  <a:txBody>
                    <a:bodyPr/>
                    <a:lstStyle/>
                    <a:p>
                      <a:pPr algn="ctr">
                        <a:spcAft>
                          <a:spcPts val="0"/>
                        </a:spcAft>
                      </a:pPr>
                      <a:r>
                        <a:rPr lang="en-GB" sz="1100" b="1">
                          <a:effectLst/>
                        </a:rPr>
                        <a:t>Area about 20 Km on both sides of  River Nile above Latitude of  15</a:t>
                      </a:r>
                      <a:r>
                        <a:rPr lang="en-GB" sz="1100" b="1" baseline="30000">
                          <a:effectLst/>
                        </a:rPr>
                        <a:t>0</a:t>
                      </a:r>
                      <a:endParaRPr lang="en-GB" sz="1100" b="1">
                        <a:effectLst/>
                        <a:latin typeface="Times New Roman" panose="02020603050405020304" pitchFamily="18" charset="0"/>
                        <a:ea typeface="Times New Roman" panose="02020603050405020304" pitchFamily="18" charset="0"/>
                      </a:endParaRPr>
                    </a:p>
                  </a:txBody>
                  <a:tcPr marL="53354" marR="53354" marT="0" marB="0" anchor="ctr"/>
                </a:tc>
                <a:tc>
                  <a:txBody>
                    <a:bodyPr/>
                    <a:lstStyle/>
                    <a:p>
                      <a:pPr algn="ctr">
                        <a:spcAft>
                          <a:spcPts val="0"/>
                        </a:spcAft>
                      </a:pPr>
                      <a:r>
                        <a:rPr lang="en-US" sz="1100" b="1" dirty="0">
                          <a:effectLst/>
                        </a:rPr>
                        <a:t>Epidemic Early warning, early detection and rapid response.</a:t>
                      </a:r>
                      <a:endParaRPr lang="en-GB" sz="1100" b="1" dirty="0">
                        <a:effectLst/>
                      </a:endParaRPr>
                    </a:p>
                    <a:p>
                      <a:pPr algn="ctr">
                        <a:spcAft>
                          <a:spcPts val="0"/>
                        </a:spcAft>
                      </a:pPr>
                      <a:r>
                        <a:rPr lang="en-US" sz="1100" b="1" dirty="0">
                          <a:effectLst/>
                        </a:rPr>
                        <a:t>Case management, entomological monitoring, </a:t>
                      </a:r>
                      <a:r>
                        <a:rPr lang="en-US" sz="1100" b="1" dirty="0" err="1">
                          <a:effectLst/>
                        </a:rPr>
                        <a:t>larviciding</a:t>
                      </a:r>
                      <a:r>
                        <a:rPr lang="en-US" sz="1100" b="1" dirty="0">
                          <a:effectLst/>
                        </a:rPr>
                        <a:t> as </a:t>
                      </a:r>
                      <a:r>
                        <a:rPr lang="en-US" sz="1100" b="1" dirty="0" smtClean="0">
                          <a:effectLst/>
                        </a:rPr>
                        <a:t>appropriate</a:t>
                      </a:r>
                    </a:p>
                    <a:p>
                      <a:pPr algn="ctr">
                        <a:spcAft>
                          <a:spcPts val="0"/>
                        </a:spcAft>
                      </a:pPr>
                      <a:r>
                        <a:rPr lang="en-US" sz="1100" b="1" dirty="0" smtClean="0">
                          <a:effectLst/>
                        </a:rPr>
                        <a:t>And belt of protective</a:t>
                      </a:r>
                      <a:r>
                        <a:rPr lang="en-US" sz="1100" b="1" baseline="0" dirty="0" smtClean="0">
                          <a:effectLst/>
                        </a:rPr>
                        <a:t> ITN/IRS around free areas to be considered</a:t>
                      </a:r>
                      <a:endParaRPr lang="en-US" sz="1100" b="1" dirty="0" smtClean="0">
                        <a:effectLst/>
                      </a:endParaRPr>
                    </a:p>
                    <a:p>
                      <a:pPr algn="ctr">
                        <a:spcAft>
                          <a:spcPts val="0"/>
                        </a:spcAft>
                      </a:pPr>
                      <a:endParaRPr lang="en-GB" sz="1100" b="1" dirty="0">
                        <a:effectLst/>
                        <a:latin typeface="Times New Roman" panose="02020603050405020304" pitchFamily="18" charset="0"/>
                        <a:ea typeface="Times New Roman" panose="02020603050405020304" pitchFamily="18" charset="0"/>
                      </a:endParaRPr>
                    </a:p>
                  </a:txBody>
                  <a:tcPr marL="53354" marR="53354" marT="0" marB="0" anchor="ctr"/>
                </a:tc>
              </a:tr>
              <a:tr h="762091">
                <a:tc>
                  <a:txBody>
                    <a:bodyPr/>
                    <a:lstStyle/>
                    <a:p>
                      <a:pPr algn="ctr">
                        <a:spcAft>
                          <a:spcPts val="0"/>
                        </a:spcAft>
                      </a:pPr>
                      <a:r>
                        <a:rPr lang="en-US" sz="1100" b="1">
                          <a:effectLst/>
                        </a:rPr>
                        <a:t>Low malaria risk in urban extents</a:t>
                      </a:r>
                      <a:endParaRPr lang="en-GB" sz="1100" b="1">
                        <a:effectLst/>
                        <a:latin typeface="Times New Roman" panose="02020603050405020304" pitchFamily="18" charset="0"/>
                        <a:ea typeface="Times New Roman" panose="02020603050405020304" pitchFamily="18" charset="0"/>
                      </a:endParaRPr>
                    </a:p>
                  </a:txBody>
                  <a:tcPr marL="53354" marR="53354"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b="1" i="0" u="none" strike="noStrike" kern="1200" baseline="0" dirty="0" smtClean="0">
                          <a:solidFill>
                            <a:schemeClr val="dk1"/>
                          </a:solidFill>
                          <a:latin typeface="+mn-lt"/>
                          <a:ea typeface="+mn-ea"/>
                          <a:cs typeface="+mn-cs"/>
                        </a:rPr>
                        <a:t>10,455,583 </a:t>
                      </a:r>
                      <a:endParaRPr lang="en-GB" sz="1100" b="1" dirty="0">
                        <a:effectLst/>
                        <a:latin typeface="Times New Roman" panose="02020603050405020304" pitchFamily="18" charset="0"/>
                        <a:ea typeface="Times New Roman" panose="02020603050405020304" pitchFamily="18" charset="0"/>
                      </a:endParaRPr>
                    </a:p>
                  </a:txBody>
                  <a:tcPr marL="53354" marR="53354" marT="0" marB="0" anchor="ctr"/>
                </a:tc>
                <a:tc>
                  <a:txBody>
                    <a:bodyPr/>
                    <a:lstStyle/>
                    <a:p>
                      <a:pPr algn="ctr">
                        <a:spcAft>
                          <a:spcPts val="0"/>
                        </a:spcAft>
                      </a:pPr>
                      <a:r>
                        <a:rPr lang="en-GB" sz="1100" b="1" dirty="0">
                          <a:effectLst/>
                        </a:rPr>
                        <a:t>Khartoum and all large cities e.g. Port Sudan, Wad </a:t>
                      </a:r>
                      <a:r>
                        <a:rPr lang="en-GB" sz="1100" b="1" dirty="0" err="1">
                          <a:effectLst/>
                        </a:rPr>
                        <a:t>Medani</a:t>
                      </a:r>
                      <a:r>
                        <a:rPr lang="en-GB" sz="1100" b="1" dirty="0">
                          <a:effectLst/>
                        </a:rPr>
                        <a:t>….</a:t>
                      </a:r>
                      <a:endParaRPr lang="en-GB" sz="1100" b="1" dirty="0">
                        <a:effectLst/>
                        <a:latin typeface="Times New Roman" panose="02020603050405020304" pitchFamily="18" charset="0"/>
                        <a:ea typeface="Times New Roman" panose="02020603050405020304" pitchFamily="18" charset="0"/>
                      </a:endParaRPr>
                    </a:p>
                  </a:txBody>
                  <a:tcPr marL="53354" marR="53354" marT="0" marB="0" anchor="ctr"/>
                </a:tc>
                <a:tc>
                  <a:txBody>
                    <a:bodyPr/>
                    <a:lstStyle/>
                    <a:p>
                      <a:pPr algn="ctr">
                        <a:spcAft>
                          <a:spcPts val="0"/>
                        </a:spcAft>
                      </a:pPr>
                      <a:r>
                        <a:rPr lang="en-US" sz="1100" b="1" dirty="0">
                          <a:effectLst/>
                        </a:rPr>
                        <a:t>Case management, environmental management, </a:t>
                      </a:r>
                      <a:r>
                        <a:rPr lang="en-US" sz="1100" b="1" dirty="0" err="1">
                          <a:effectLst/>
                        </a:rPr>
                        <a:t>larviciding</a:t>
                      </a:r>
                      <a:r>
                        <a:rPr lang="en-US" sz="1100" b="1" dirty="0">
                          <a:effectLst/>
                        </a:rPr>
                        <a:t> and Epidemic Early warning, early detection and rapid </a:t>
                      </a:r>
                      <a:r>
                        <a:rPr lang="en-US" sz="1100" b="1" dirty="0" smtClean="0">
                          <a:effectLst/>
                        </a:rPr>
                        <a:t>response, LLINs in per-urban areas</a:t>
                      </a:r>
                      <a:endParaRPr lang="en-GB" sz="1100" b="1" dirty="0">
                        <a:effectLst/>
                        <a:latin typeface="Times New Roman" panose="02020603050405020304" pitchFamily="18" charset="0"/>
                        <a:ea typeface="Times New Roman" panose="02020603050405020304" pitchFamily="18" charset="0"/>
                      </a:endParaRPr>
                    </a:p>
                  </a:txBody>
                  <a:tcPr marL="53354" marR="53354" marT="0" marB="0" anchor="ctr"/>
                </a:tc>
              </a:tr>
              <a:tr h="889343">
                <a:tc>
                  <a:txBody>
                    <a:bodyPr/>
                    <a:lstStyle/>
                    <a:p>
                      <a:pPr algn="ctr">
                        <a:spcAft>
                          <a:spcPts val="0"/>
                        </a:spcAft>
                      </a:pPr>
                      <a:r>
                        <a:rPr lang="en-US" sz="1100" b="1">
                          <a:effectLst/>
                        </a:rPr>
                        <a:t>Low-to moderate malaria risk 6-9 months of the year in irrigated agricultural  schemes</a:t>
                      </a:r>
                      <a:endParaRPr lang="en-GB" sz="1100" b="1">
                        <a:effectLst/>
                        <a:latin typeface="Times New Roman" panose="02020603050405020304" pitchFamily="18" charset="0"/>
                        <a:ea typeface="Times New Roman" panose="02020603050405020304" pitchFamily="18" charset="0"/>
                      </a:endParaRPr>
                    </a:p>
                  </a:txBody>
                  <a:tcPr marL="53354" marR="53354"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b="1" i="0" u="none" strike="noStrike" kern="1200" baseline="0" dirty="0" smtClean="0">
                          <a:solidFill>
                            <a:schemeClr val="dk1"/>
                          </a:solidFill>
                          <a:latin typeface="+mn-lt"/>
                          <a:ea typeface="+mn-ea"/>
                          <a:cs typeface="+mn-cs"/>
                        </a:rPr>
                        <a:t>4,054,573 </a:t>
                      </a:r>
                      <a:endParaRPr lang="en-GB" sz="1100" b="1" dirty="0">
                        <a:effectLst/>
                        <a:latin typeface="+mn-lt"/>
                      </a:endParaRPr>
                    </a:p>
                    <a:p>
                      <a:pPr algn="ctr">
                        <a:spcAft>
                          <a:spcPts val="0"/>
                        </a:spcAft>
                      </a:pPr>
                      <a:r>
                        <a:rPr lang="en-US" sz="1100" b="1" dirty="0">
                          <a:effectLst/>
                          <a:latin typeface="+mn-lt"/>
                        </a:rPr>
                        <a:t> </a:t>
                      </a:r>
                      <a:endParaRPr lang="en-GB" sz="1100" b="1" dirty="0">
                        <a:effectLst/>
                        <a:latin typeface="+mn-lt"/>
                        <a:ea typeface="Times New Roman" panose="02020603050405020304" pitchFamily="18" charset="0"/>
                      </a:endParaRPr>
                    </a:p>
                  </a:txBody>
                  <a:tcPr marL="53354" marR="53354" marT="0" marB="0" anchor="ctr"/>
                </a:tc>
                <a:tc>
                  <a:txBody>
                    <a:bodyPr/>
                    <a:lstStyle/>
                    <a:p>
                      <a:pPr algn="ctr">
                        <a:spcAft>
                          <a:spcPts val="0"/>
                        </a:spcAft>
                      </a:pPr>
                      <a:r>
                        <a:rPr lang="en-US" sz="1100" b="1">
                          <a:effectLst/>
                        </a:rPr>
                        <a:t>All large- scale irrigated schemes (Gezira, Elrahad, Kinana, Asalia, West Sinnar, New Halafa &amp; Elzidab,Suki,Khashm (Elgerba)</a:t>
                      </a:r>
                      <a:endParaRPr lang="en-GB" sz="1100" b="1">
                        <a:effectLst/>
                        <a:latin typeface="Times New Roman" panose="02020603050405020304" pitchFamily="18" charset="0"/>
                        <a:ea typeface="Times New Roman" panose="02020603050405020304" pitchFamily="18" charset="0"/>
                      </a:endParaRPr>
                    </a:p>
                  </a:txBody>
                  <a:tcPr marL="53354" marR="53354" marT="0" marB="0" anchor="ctr"/>
                </a:tc>
                <a:tc>
                  <a:txBody>
                    <a:bodyPr/>
                    <a:lstStyle/>
                    <a:p>
                      <a:pPr algn="ctr">
                        <a:spcAft>
                          <a:spcPts val="0"/>
                        </a:spcAft>
                      </a:pPr>
                      <a:r>
                        <a:rPr lang="en-US" sz="1100" b="1" dirty="0">
                          <a:effectLst/>
                        </a:rPr>
                        <a:t>Case management, IPT,  IRS and </a:t>
                      </a:r>
                      <a:r>
                        <a:rPr lang="en-US" sz="1100" b="1" dirty="0" smtClean="0">
                          <a:effectLst/>
                        </a:rPr>
                        <a:t>LLINs, larval source management, EPR</a:t>
                      </a:r>
                      <a:endParaRPr lang="en-GB" sz="1100" b="1" dirty="0">
                        <a:effectLst/>
                      </a:endParaRPr>
                    </a:p>
                    <a:p>
                      <a:pPr algn="ctr">
                        <a:spcAft>
                          <a:spcPts val="0"/>
                        </a:spcAft>
                      </a:pPr>
                      <a:r>
                        <a:rPr lang="en-US" sz="1100" b="1" dirty="0">
                          <a:effectLst/>
                        </a:rPr>
                        <a:t> </a:t>
                      </a:r>
                      <a:endParaRPr lang="en-GB" sz="1100" b="1" dirty="0">
                        <a:effectLst/>
                        <a:latin typeface="Times New Roman" panose="02020603050405020304" pitchFamily="18" charset="0"/>
                        <a:ea typeface="Times New Roman" panose="02020603050405020304" pitchFamily="18" charset="0"/>
                      </a:endParaRPr>
                    </a:p>
                  </a:txBody>
                  <a:tcPr marL="53354" marR="53354" marT="0" marB="0" anchor="ctr"/>
                </a:tc>
              </a:tr>
              <a:tr h="914510">
                <a:tc>
                  <a:txBody>
                    <a:bodyPr/>
                    <a:lstStyle/>
                    <a:p>
                      <a:pPr algn="ctr">
                        <a:spcAft>
                          <a:spcPts val="0"/>
                        </a:spcAft>
                      </a:pPr>
                      <a:r>
                        <a:rPr lang="en-US" sz="1100" b="1">
                          <a:effectLst/>
                        </a:rPr>
                        <a:t>Low to moderate malaria risk</a:t>
                      </a:r>
                      <a:endParaRPr lang="en-GB" sz="1100" b="1">
                        <a:effectLst/>
                        <a:latin typeface="Times New Roman" panose="02020603050405020304" pitchFamily="18" charset="0"/>
                        <a:ea typeface="Times New Roman" panose="02020603050405020304" pitchFamily="18" charset="0"/>
                      </a:endParaRPr>
                    </a:p>
                  </a:txBody>
                  <a:tcPr marL="53354" marR="53354"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b="1" i="0" u="none" strike="noStrike" kern="1200" baseline="0" dirty="0" smtClean="0">
                          <a:solidFill>
                            <a:schemeClr val="dk1"/>
                          </a:solidFill>
                          <a:latin typeface="+mn-lt"/>
                          <a:ea typeface="+mn-ea"/>
                          <a:cs typeface="+mn-cs"/>
                        </a:rPr>
                        <a:t>14,540,340</a:t>
                      </a:r>
                    </a:p>
                    <a:p>
                      <a:pPr algn="ctr">
                        <a:spcAft>
                          <a:spcPts val="0"/>
                        </a:spcAft>
                      </a:pPr>
                      <a:endParaRPr lang="en-GB" sz="1100" b="1" dirty="0">
                        <a:effectLst/>
                        <a:latin typeface="Times New Roman" panose="02020603050405020304" pitchFamily="18" charset="0"/>
                        <a:ea typeface="Times New Roman" panose="02020603050405020304" pitchFamily="18" charset="0"/>
                      </a:endParaRPr>
                    </a:p>
                  </a:txBody>
                  <a:tcPr marL="53354" marR="53354" marT="0" marB="0" anchor="ctr"/>
                </a:tc>
                <a:tc>
                  <a:txBody>
                    <a:bodyPr/>
                    <a:lstStyle/>
                    <a:p>
                      <a:pPr algn="ctr">
                        <a:spcAft>
                          <a:spcPts val="0"/>
                        </a:spcAft>
                      </a:pPr>
                      <a:r>
                        <a:rPr lang="en-US" sz="1100" b="1">
                          <a:effectLst/>
                        </a:rPr>
                        <a:t>Rural areas other than irrigated schemes  in Greater Darfour, Kordofan, Blue Nile, White Nile, Sinnar, Gezira, Gedarif, Kassala and Khartoum</a:t>
                      </a:r>
                      <a:endParaRPr lang="en-GB" sz="1100" b="1">
                        <a:effectLst/>
                        <a:latin typeface="Times New Roman" panose="02020603050405020304" pitchFamily="18" charset="0"/>
                        <a:ea typeface="Times New Roman" panose="02020603050405020304" pitchFamily="18" charset="0"/>
                      </a:endParaRPr>
                    </a:p>
                  </a:txBody>
                  <a:tcPr marL="53354" marR="53354" marT="0" marB="0" anchor="ctr"/>
                </a:tc>
                <a:tc>
                  <a:txBody>
                    <a:bodyPr/>
                    <a:lstStyle/>
                    <a:p>
                      <a:pPr algn="ctr">
                        <a:spcAft>
                          <a:spcPts val="0"/>
                        </a:spcAft>
                      </a:pPr>
                      <a:r>
                        <a:rPr lang="en-US" sz="1100" b="1" dirty="0">
                          <a:effectLst/>
                        </a:rPr>
                        <a:t>Case management,  </a:t>
                      </a:r>
                      <a:r>
                        <a:rPr lang="en-US" sz="1100" b="1" dirty="0" smtClean="0">
                          <a:effectLst/>
                        </a:rPr>
                        <a:t>LLINs, larval source management and EPR</a:t>
                      </a:r>
                      <a:endParaRPr lang="en-GB" sz="1100" b="1" dirty="0">
                        <a:effectLst/>
                        <a:latin typeface="Times New Roman" panose="02020603050405020304" pitchFamily="18" charset="0"/>
                        <a:ea typeface="Times New Roman" panose="02020603050405020304" pitchFamily="18" charset="0"/>
                      </a:endParaRPr>
                    </a:p>
                  </a:txBody>
                  <a:tcPr marL="53354" marR="53354" marT="0" marB="0" anchor="ctr"/>
                </a:tc>
              </a:tr>
              <a:tr h="689860">
                <a:tc>
                  <a:txBody>
                    <a:bodyPr/>
                    <a:lstStyle/>
                    <a:p>
                      <a:pPr algn="ctr">
                        <a:spcAft>
                          <a:spcPts val="0"/>
                        </a:spcAft>
                      </a:pPr>
                      <a:r>
                        <a:rPr lang="en-US" sz="1100" b="1" dirty="0">
                          <a:effectLst/>
                        </a:rPr>
                        <a:t>Emergency and complex situation among IDPs and refugees</a:t>
                      </a:r>
                      <a:endParaRPr lang="en-GB" sz="1100" b="1" dirty="0">
                        <a:effectLst/>
                        <a:latin typeface="Times New Roman" panose="02020603050405020304" pitchFamily="18" charset="0"/>
                        <a:ea typeface="Times New Roman" panose="02020603050405020304" pitchFamily="18" charset="0"/>
                      </a:endParaRPr>
                    </a:p>
                  </a:txBody>
                  <a:tcPr marL="53354" marR="53354" marT="0" marB="0" anchor="ctr"/>
                </a:tc>
                <a:tc>
                  <a:txBody>
                    <a:bodyPr/>
                    <a:lstStyle/>
                    <a:p>
                      <a:pPr algn="ctr">
                        <a:spcAft>
                          <a:spcPts val="0"/>
                        </a:spcAft>
                      </a:pPr>
                      <a:r>
                        <a:rPr lang="en-US" sz="1100" b="1" dirty="0" smtClean="0">
                          <a:effectLst/>
                        </a:rPr>
                        <a:t>5,000,000</a:t>
                      </a:r>
                      <a:endParaRPr lang="en-GB" sz="1100" b="1" dirty="0">
                        <a:effectLst/>
                        <a:latin typeface="Times New Roman" panose="02020603050405020304" pitchFamily="18" charset="0"/>
                        <a:ea typeface="Times New Roman" panose="02020603050405020304" pitchFamily="18" charset="0"/>
                      </a:endParaRPr>
                    </a:p>
                  </a:txBody>
                  <a:tcPr marL="53354" marR="53354" marT="0" marB="0" anchor="ctr"/>
                </a:tc>
                <a:tc>
                  <a:txBody>
                    <a:bodyPr/>
                    <a:lstStyle/>
                    <a:p>
                      <a:pPr algn="ctr">
                        <a:spcAft>
                          <a:spcPts val="0"/>
                        </a:spcAft>
                      </a:pPr>
                      <a:r>
                        <a:rPr lang="en-US" sz="1100" b="1" dirty="0">
                          <a:effectLst/>
                        </a:rPr>
                        <a:t>IDP and  refuges (the number is as per 2007 and is subject to change)</a:t>
                      </a:r>
                      <a:endParaRPr lang="en-GB" sz="1100" b="1" dirty="0">
                        <a:effectLst/>
                        <a:latin typeface="Times New Roman" panose="02020603050405020304" pitchFamily="18" charset="0"/>
                        <a:ea typeface="Times New Roman" panose="02020603050405020304" pitchFamily="18" charset="0"/>
                      </a:endParaRPr>
                    </a:p>
                  </a:txBody>
                  <a:tcPr marL="53354" marR="53354" marT="0" marB="0" anchor="ctr"/>
                </a:tc>
                <a:tc>
                  <a:txBody>
                    <a:bodyPr/>
                    <a:lstStyle/>
                    <a:p>
                      <a:pPr algn="ctr">
                        <a:spcAft>
                          <a:spcPts val="0"/>
                        </a:spcAft>
                      </a:pPr>
                      <a:r>
                        <a:rPr lang="en-US" sz="1100" b="1" dirty="0">
                          <a:effectLst/>
                        </a:rPr>
                        <a:t>Case management, </a:t>
                      </a:r>
                      <a:r>
                        <a:rPr lang="en-US" sz="1100" b="1" dirty="0" smtClean="0">
                          <a:effectLst/>
                        </a:rPr>
                        <a:t>LLINs, space spraying</a:t>
                      </a:r>
                      <a:r>
                        <a:rPr lang="en-US" sz="1100" b="1" baseline="0" dirty="0" smtClean="0">
                          <a:effectLst/>
                        </a:rPr>
                        <a:t> where appropriate </a:t>
                      </a:r>
                      <a:endParaRPr lang="en-GB" sz="1100" b="1" dirty="0">
                        <a:effectLst/>
                        <a:latin typeface="Times New Roman" panose="02020603050405020304" pitchFamily="18" charset="0"/>
                        <a:ea typeface="Times New Roman" panose="02020603050405020304" pitchFamily="18" charset="0"/>
                      </a:endParaRPr>
                    </a:p>
                  </a:txBody>
                  <a:tcPr marL="53354" marR="53354" marT="0" marB="0" anchor="ctr"/>
                </a:tc>
              </a:tr>
            </a:tbl>
          </a:graphicData>
        </a:graphic>
      </p:graphicFrame>
      <p:sp>
        <p:nvSpPr>
          <p:cNvPr id="3" name="TextBox 2"/>
          <p:cNvSpPr txBox="1"/>
          <p:nvPr/>
        </p:nvSpPr>
        <p:spPr>
          <a:xfrm>
            <a:off x="179295" y="215153"/>
            <a:ext cx="9038372" cy="461665"/>
          </a:xfrm>
          <a:prstGeom prst="rect">
            <a:avLst/>
          </a:prstGeom>
          <a:noFill/>
        </p:spPr>
        <p:txBody>
          <a:bodyPr wrap="none" rtlCol="0">
            <a:spAutoFit/>
          </a:bodyPr>
          <a:lstStyle/>
          <a:p>
            <a:r>
              <a:rPr lang="en-GB" sz="2400" b="1" dirty="0" smtClean="0">
                <a:latin typeface="Cambria" panose="02040503050406030204" pitchFamily="18" charset="0"/>
              </a:rPr>
              <a:t>Six malaria Strata used to define intervention needs from 2011</a:t>
            </a:r>
            <a:endParaRPr lang="en-GB" sz="2400" b="1" dirty="0">
              <a:latin typeface="Cambria" panose="02040503050406030204" pitchFamily="18" charset="0"/>
            </a:endParaRPr>
          </a:p>
        </p:txBody>
      </p:sp>
    </p:spTree>
    <p:extLst>
      <p:ext uri="{BB962C8B-B14F-4D97-AF65-F5344CB8AC3E}">
        <p14:creationId xmlns:p14="http://schemas.microsoft.com/office/powerpoint/2010/main" val="32642116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2.tif"/>
          <p:cNvPicPr/>
          <p:nvPr/>
        </p:nvPicPr>
        <p:blipFill>
          <a:blip r:embed="rId3" cstate="print"/>
          <a:srcRect/>
          <a:stretch>
            <a:fillRect/>
          </a:stretch>
        </p:blipFill>
        <p:spPr bwMode="auto">
          <a:xfrm>
            <a:off x="2053606" y="1213997"/>
            <a:ext cx="6930737" cy="5355531"/>
          </a:xfrm>
          <a:prstGeom prst="rect">
            <a:avLst/>
          </a:prstGeom>
          <a:noFill/>
          <a:ln w="9525">
            <a:noFill/>
            <a:miter lim="800000"/>
            <a:headEnd/>
            <a:tailEnd/>
          </a:ln>
        </p:spPr>
      </p:pic>
      <p:sp>
        <p:nvSpPr>
          <p:cNvPr id="3" name="TextBox 2"/>
          <p:cNvSpPr txBox="1"/>
          <p:nvPr/>
        </p:nvSpPr>
        <p:spPr>
          <a:xfrm>
            <a:off x="497541" y="72123"/>
            <a:ext cx="7785847" cy="830997"/>
          </a:xfrm>
          <a:prstGeom prst="rect">
            <a:avLst/>
          </a:prstGeom>
          <a:noFill/>
        </p:spPr>
        <p:txBody>
          <a:bodyPr wrap="square" rtlCol="0">
            <a:spAutoFit/>
          </a:bodyPr>
          <a:lstStyle/>
          <a:p>
            <a:r>
              <a:rPr lang="en-GB" sz="2400" b="1" dirty="0" smtClean="0">
                <a:latin typeface="Cambria" panose="02040503050406030204" pitchFamily="18" charset="0"/>
              </a:rPr>
              <a:t>Malaria infection prevalence prediction model with other attributes for 2010 [Noor et al., 2012]</a:t>
            </a:r>
            <a:endParaRPr lang="en-GB" sz="2400" b="1" dirty="0">
              <a:latin typeface="Cambria" panose="02040503050406030204" pitchFamily="18" charset="0"/>
            </a:endParaRPr>
          </a:p>
        </p:txBody>
      </p:sp>
    </p:spTree>
    <p:extLst>
      <p:ext uri="{BB962C8B-B14F-4D97-AF65-F5344CB8AC3E}">
        <p14:creationId xmlns:p14="http://schemas.microsoft.com/office/powerpoint/2010/main" val="37272368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0818" y="1473476"/>
            <a:ext cx="7118903" cy="2954655"/>
          </a:xfrm>
          <a:prstGeom prst="rect">
            <a:avLst/>
          </a:prstGeom>
          <a:noFill/>
        </p:spPr>
        <p:txBody>
          <a:bodyPr wrap="square" rtlCol="0">
            <a:spAutoFit/>
          </a:bodyPr>
          <a:lstStyle/>
          <a:p>
            <a:r>
              <a:rPr lang="en-GB" sz="2400" dirty="0" smtClean="0">
                <a:latin typeface="Cambria" panose="02040503050406030204" pitchFamily="18" charset="0"/>
              </a:rPr>
              <a:t>“</a:t>
            </a:r>
            <a:r>
              <a:rPr lang="en-GB" sz="2400" i="1" dirty="0" smtClean="0">
                <a:latin typeface="Cambria" panose="02040503050406030204" pitchFamily="18" charset="0"/>
              </a:rPr>
              <a:t>.. </a:t>
            </a:r>
            <a:r>
              <a:rPr lang="en-GB" sz="2400" i="1" dirty="0">
                <a:latin typeface="Cambria" panose="02040503050406030204" pitchFamily="18" charset="0"/>
              </a:rPr>
              <a:t>but the fact remains that the basic epidemiology of the dynamics of malaria in the various provinces is still lacking. The </a:t>
            </a:r>
            <a:r>
              <a:rPr lang="en-GB" sz="2400" i="1" dirty="0" err="1">
                <a:latin typeface="Cambria" panose="02040503050406030204" pitchFamily="18" charset="0"/>
              </a:rPr>
              <a:t>malariometric</a:t>
            </a:r>
            <a:r>
              <a:rPr lang="en-GB" sz="2400" i="1" dirty="0">
                <a:latin typeface="Cambria" panose="02040503050406030204" pitchFamily="18" charset="0"/>
              </a:rPr>
              <a:t> surveys done in scattered areas of the country at one point of time, and the lack of reliable records on malaria morbidity and mortality from various health establishments, reflect the paucity of such basic knowledge</a:t>
            </a:r>
            <a:r>
              <a:rPr lang="en-GB" sz="2400" dirty="0">
                <a:latin typeface="Cambria" panose="02040503050406030204" pitchFamily="18" charset="0"/>
              </a:rPr>
              <a:t>” </a:t>
            </a:r>
          </a:p>
          <a:p>
            <a:endParaRPr lang="en-GB" dirty="0"/>
          </a:p>
        </p:txBody>
      </p:sp>
      <p:sp>
        <p:nvSpPr>
          <p:cNvPr id="3" name="TextBox 2"/>
          <p:cNvSpPr txBox="1"/>
          <p:nvPr/>
        </p:nvSpPr>
        <p:spPr>
          <a:xfrm>
            <a:off x="1461052" y="517809"/>
            <a:ext cx="3400354" cy="646331"/>
          </a:xfrm>
          <a:prstGeom prst="rect">
            <a:avLst/>
          </a:prstGeom>
          <a:noFill/>
        </p:spPr>
        <p:txBody>
          <a:bodyPr wrap="none" rtlCol="0">
            <a:spAutoFit/>
          </a:bodyPr>
          <a:lstStyle/>
          <a:p>
            <a:r>
              <a:rPr lang="en-GB" sz="3600" b="1" dirty="0" smtClean="0">
                <a:latin typeface="Cambria" panose="02040503050406030204" pitchFamily="18" charset="0"/>
              </a:rPr>
              <a:t>40 years ago…..</a:t>
            </a:r>
            <a:endParaRPr lang="en-GB" sz="3600" b="1" dirty="0">
              <a:latin typeface="Cambria" panose="02040503050406030204" pitchFamily="18" charset="0"/>
            </a:endParaRPr>
          </a:p>
        </p:txBody>
      </p:sp>
      <p:sp>
        <p:nvSpPr>
          <p:cNvPr id="4" name="TextBox 3"/>
          <p:cNvSpPr txBox="1"/>
          <p:nvPr/>
        </p:nvSpPr>
        <p:spPr>
          <a:xfrm>
            <a:off x="1461052" y="4737467"/>
            <a:ext cx="7381893" cy="461665"/>
          </a:xfrm>
          <a:prstGeom prst="rect">
            <a:avLst/>
          </a:prstGeom>
          <a:noFill/>
        </p:spPr>
        <p:txBody>
          <a:bodyPr wrap="none" rtlCol="0">
            <a:spAutoFit/>
          </a:bodyPr>
          <a:lstStyle/>
          <a:p>
            <a:r>
              <a:rPr lang="en-GB" sz="2400" b="1" dirty="0" smtClean="0">
                <a:latin typeface="Cambria" panose="02040503050406030204" pitchFamily="18" charset="0"/>
              </a:rPr>
              <a:t>MA </a:t>
            </a:r>
            <a:r>
              <a:rPr lang="en-GB" sz="2400" b="1" dirty="0" err="1" smtClean="0">
                <a:latin typeface="Cambria" panose="02040503050406030204" pitchFamily="18" charset="0"/>
              </a:rPr>
              <a:t>Farid</a:t>
            </a:r>
            <a:r>
              <a:rPr lang="en-GB" sz="2400" b="1" dirty="0" smtClean="0">
                <a:latin typeface="Cambria" panose="02040503050406030204" pitchFamily="18" charset="0"/>
              </a:rPr>
              <a:t>, WHO consultant to Sudan June-July, 1974</a:t>
            </a:r>
            <a:endParaRPr lang="en-GB" sz="2400" b="1" dirty="0">
              <a:latin typeface="Cambria" panose="02040503050406030204" pitchFamily="18" charset="0"/>
            </a:endParaRPr>
          </a:p>
        </p:txBody>
      </p:sp>
    </p:spTree>
    <p:extLst>
      <p:ext uri="{BB962C8B-B14F-4D97-AF65-F5344CB8AC3E}">
        <p14:creationId xmlns:p14="http://schemas.microsoft.com/office/powerpoint/2010/main" val="42191993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5106" y="2205317"/>
            <a:ext cx="4869950" cy="1446550"/>
          </a:xfrm>
          <a:prstGeom prst="rect">
            <a:avLst/>
          </a:prstGeom>
          <a:noFill/>
        </p:spPr>
        <p:txBody>
          <a:bodyPr wrap="square" rtlCol="0">
            <a:spAutoFit/>
          </a:bodyPr>
          <a:lstStyle/>
          <a:p>
            <a:pPr algn="ctr"/>
            <a:r>
              <a:rPr lang="en-US" sz="4400" b="1" dirty="0" smtClean="0">
                <a:latin typeface="Cambria" panose="02040503050406030204" pitchFamily="18" charset="0"/>
              </a:rPr>
              <a:t>Revised Malaria Risk Mapping</a:t>
            </a:r>
            <a:endParaRPr lang="en-US" sz="4400" b="1" dirty="0">
              <a:latin typeface="Cambria" panose="02040503050406030204" pitchFamily="18" charset="0"/>
            </a:endParaRPr>
          </a:p>
        </p:txBody>
      </p:sp>
    </p:spTree>
    <p:extLst>
      <p:ext uri="{BB962C8B-B14F-4D97-AF65-F5344CB8AC3E}">
        <p14:creationId xmlns:p14="http://schemas.microsoft.com/office/powerpoint/2010/main" val="35603614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4" y="338448"/>
            <a:ext cx="3120689" cy="682838"/>
          </a:xfrm>
        </p:spPr>
        <p:txBody>
          <a:bodyPr>
            <a:noAutofit/>
          </a:bodyPr>
          <a:lstStyle/>
          <a:p>
            <a:r>
              <a:rPr lang="en-GB" sz="2400" b="1" dirty="0" smtClean="0">
                <a:latin typeface="Cambria" panose="02040503050406030204" pitchFamily="18" charset="0"/>
              </a:rPr>
              <a:t>Historical limits of transmission</a:t>
            </a:r>
            <a:endParaRPr lang="en-GB" sz="2400" b="1" dirty="0">
              <a:latin typeface="Cambria" panose="02040503050406030204" pitchFamily="18" charset="0"/>
            </a:endParaRPr>
          </a:p>
        </p:txBody>
      </p:sp>
      <p:grpSp>
        <p:nvGrpSpPr>
          <p:cNvPr id="12" name="Group 9"/>
          <p:cNvGrpSpPr>
            <a:grpSpLocks noChangeAspect="1"/>
          </p:cNvGrpSpPr>
          <p:nvPr/>
        </p:nvGrpSpPr>
        <p:grpSpPr bwMode="auto">
          <a:xfrm>
            <a:off x="146050" y="5284100"/>
            <a:ext cx="2216824" cy="1378636"/>
            <a:chOff x="92" y="3439"/>
            <a:chExt cx="1292" cy="758"/>
          </a:xfrm>
        </p:grpSpPr>
        <p:sp>
          <p:nvSpPr>
            <p:cNvPr id="13" name="AutoShape 8"/>
            <p:cNvSpPr>
              <a:spLocks noChangeAspect="1" noChangeArrowheads="1" noTextEdit="1"/>
            </p:cNvSpPr>
            <p:nvPr/>
          </p:nvSpPr>
          <p:spPr bwMode="auto">
            <a:xfrm>
              <a:off x="92" y="3439"/>
              <a:ext cx="1198" cy="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11"/>
            <p:cNvSpPr>
              <a:spLocks noChangeArrowheads="1"/>
            </p:cNvSpPr>
            <p:nvPr/>
          </p:nvSpPr>
          <p:spPr bwMode="auto">
            <a:xfrm>
              <a:off x="93" y="3669"/>
              <a:ext cx="275" cy="137"/>
            </a:xfrm>
            <a:prstGeom prst="rect">
              <a:avLst/>
            </a:prstGeom>
            <a:noFill/>
            <a:ln w="1111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Rectangle 12"/>
            <p:cNvSpPr>
              <a:spLocks noChangeArrowheads="1"/>
            </p:cNvSpPr>
            <p:nvPr/>
          </p:nvSpPr>
          <p:spPr bwMode="auto">
            <a:xfrm>
              <a:off x="417" y="3687"/>
              <a:ext cx="74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anose="020B0604020202020204" pitchFamily="34" charset="0"/>
                </a:rPr>
                <a:t>Health Districts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7" name="Rectangle 13"/>
            <p:cNvSpPr>
              <a:spLocks noChangeArrowheads="1"/>
            </p:cNvSpPr>
            <p:nvPr/>
          </p:nvSpPr>
          <p:spPr bwMode="auto">
            <a:xfrm>
              <a:off x="93" y="3855"/>
              <a:ext cx="275" cy="137"/>
            </a:xfrm>
            <a:prstGeom prst="rect">
              <a:avLst/>
            </a:prstGeom>
            <a:solidFill>
              <a:srgbClr val="9C9C9C"/>
            </a:solidFill>
            <a:ln w="1111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 name="Rectangle 14"/>
            <p:cNvSpPr>
              <a:spLocks noChangeArrowheads="1"/>
            </p:cNvSpPr>
            <p:nvPr/>
          </p:nvSpPr>
          <p:spPr bwMode="auto">
            <a:xfrm>
              <a:off x="417" y="3872"/>
              <a:ext cx="63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anose="020B0604020202020204" pitchFamily="34" charset="0"/>
                </a:rPr>
                <a:t>Malaria Free</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9" name="Rectangle 15"/>
            <p:cNvSpPr>
              <a:spLocks noChangeArrowheads="1"/>
            </p:cNvSpPr>
            <p:nvPr/>
          </p:nvSpPr>
          <p:spPr bwMode="auto">
            <a:xfrm>
              <a:off x="93" y="4041"/>
              <a:ext cx="275" cy="136"/>
            </a:xfrm>
            <a:prstGeom prst="rect">
              <a:avLst/>
            </a:prstGeom>
            <a:solidFill>
              <a:srgbClr val="FFBEBE"/>
            </a:solidFill>
            <a:ln w="1111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 name="Rectangle 16"/>
            <p:cNvSpPr>
              <a:spLocks noChangeArrowheads="1"/>
            </p:cNvSpPr>
            <p:nvPr/>
          </p:nvSpPr>
          <p:spPr bwMode="auto">
            <a:xfrm>
              <a:off x="417" y="4058"/>
              <a:ext cx="96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anose="020B0604020202020204" pitchFamily="34" charset="0"/>
                </a:rPr>
                <a:t>Transmission Limits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874" y="864375"/>
            <a:ext cx="5918484" cy="5176338"/>
          </a:xfrm>
          <a:prstGeom prst="rect">
            <a:avLst/>
          </a:prstGeom>
        </p:spPr>
      </p:pic>
    </p:spTree>
    <p:extLst>
      <p:ext uri="{BB962C8B-B14F-4D97-AF65-F5344CB8AC3E}">
        <p14:creationId xmlns:p14="http://schemas.microsoft.com/office/powerpoint/2010/main" val="6547303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360" y="159644"/>
            <a:ext cx="7970820" cy="682838"/>
          </a:xfrm>
        </p:spPr>
        <p:txBody>
          <a:bodyPr>
            <a:normAutofit/>
          </a:bodyPr>
          <a:lstStyle/>
          <a:p>
            <a:r>
              <a:rPr lang="en-GB" sz="2400" b="1" dirty="0" smtClean="0">
                <a:latin typeface="+mn-lt"/>
              </a:rPr>
              <a:t>Malaria </a:t>
            </a:r>
            <a:r>
              <a:rPr lang="en-GB" sz="2400" b="1" dirty="0">
                <a:latin typeface="+mn-lt"/>
              </a:rPr>
              <a:t>parasite prevalence surveys by year </a:t>
            </a:r>
            <a:r>
              <a:rPr lang="en-GB" sz="2400" b="1" dirty="0" smtClean="0">
                <a:latin typeface="+mn-lt"/>
              </a:rPr>
              <a:t>1981-2012</a:t>
            </a:r>
            <a:endParaRPr lang="en-GB" sz="2400" b="1" baseline="-25000" dirty="0">
              <a:latin typeface="+mn-lt"/>
            </a:endParaRPr>
          </a:p>
        </p:txBody>
      </p:sp>
      <p:pic>
        <p:nvPicPr>
          <p:cNvPr id="8" name="Picture 7"/>
          <p:cNvPicPr>
            <a:picLocks noChangeAspect="1"/>
          </p:cNvPicPr>
          <p:nvPr/>
        </p:nvPicPr>
        <p:blipFill>
          <a:blip r:embed="rId3" cstate="print"/>
          <a:stretch>
            <a:fillRect/>
          </a:stretch>
        </p:blipFill>
        <p:spPr>
          <a:xfrm>
            <a:off x="170830" y="1610316"/>
            <a:ext cx="8776471" cy="4390728"/>
          </a:xfrm>
          <a:prstGeom prst="rect">
            <a:avLst/>
          </a:prstGeom>
        </p:spPr>
      </p:pic>
    </p:spTree>
    <p:extLst>
      <p:ext uri="{BB962C8B-B14F-4D97-AF65-F5344CB8AC3E}">
        <p14:creationId xmlns:p14="http://schemas.microsoft.com/office/powerpoint/2010/main" val="13789490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0240" y="551246"/>
            <a:ext cx="6597734" cy="5770413"/>
          </a:xfrm>
          <a:prstGeom prst="rect">
            <a:avLst/>
          </a:prstGeom>
        </p:spPr>
      </p:pic>
      <p:sp>
        <p:nvSpPr>
          <p:cNvPr id="2" name="Title 1"/>
          <p:cNvSpPr>
            <a:spLocks noGrp="1"/>
          </p:cNvSpPr>
          <p:nvPr>
            <p:ph type="title"/>
          </p:nvPr>
        </p:nvSpPr>
        <p:spPr>
          <a:xfrm>
            <a:off x="240424" y="434551"/>
            <a:ext cx="2824894" cy="2658885"/>
          </a:xfrm>
        </p:spPr>
        <p:txBody>
          <a:bodyPr>
            <a:noAutofit/>
          </a:bodyPr>
          <a:lstStyle/>
          <a:p>
            <a:r>
              <a:rPr lang="en-GB" sz="2400" b="1" dirty="0" smtClean="0">
                <a:latin typeface="Cambria" panose="02040503050406030204" pitchFamily="18" charset="0"/>
              </a:rPr>
              <a:t>Location of 3284 age-corrected parasite prevalence data (</a:t>
            </a:r>
            <a:r>
              <a:rPr lang="en-US" sz="2400" b="1" i="1" dirty="0" smtClean="0">
                <a:latin typeface="Cambria" panose="02040503050406030204" pitchFamily="18" charset="0"/>
              </a:rPr>
              <a:t>Pf</a:t>
            </a:r>
            <a:r>
              <a:rPr lang="en-US" sz="2400" b="1" dirty="0" smtClean="0">
                <a:latin typeface="Cambria" panose="02040503050406030204" pitchFamily="18" charset="0"/>
              </a:rPr>
              <a:t>PR</a:t>
            </a:r>
            <a:r>
              <a:rPr lang="en-US" sz="2400" b="1" baseline="-25000" dirty="0" smtClean="0">
                <a:latin typeface="Cambria" panose="02040503050406030204" pitchFamily="18" charset="0"/>
              </a:rPr>
              <a:t>2-10</a:t>
            </a:r>
            <a:r>
              <a:rPr lang="en-GB" sz="2400" b="1" dirty="0" smtClean="0">
                <a:latin typeface="Cambria" panose="02040503050406030204" pitchFamily="18" charset="0"/>
              </a:rPr>
              <a:t>) between 1981-2012; Highest value on top</a:t>
            </a:r>
            <a:endParaRPr lang="en-GB" sz="2400" b="1" baseline="-25000" dirty="0">
              <a:latin typeface="Cambria" panose="02040503050406030204" pitchFamily="18"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661" y="3728535"/>
            <a:ext cx="1693579" cy="2207036"/>
          </a:xfrm>
          <a:prstGeom prst="rect">
            <a:avLst/>
          </a:prstGeom>
        </p:spPr>
      </p:pic>
    </p:spTree>
    <p:extLst>
      <p:ext uri="{BB962C8B-B14F-4D97-AF65-F5344CB8AC3E}">
        <p14:creationId xmlns:p14="http://schemas.microsoft.com/office/powerpoint/2010/main" val="27349900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0240" y="551246"/>
            <a:ext cx="6597733" cy="577041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661" y="3728535"/>
            <a:ext cx="1693579" cy="2207036"/>
          </a:xfrm>
          <a:prstGeom prst="rect">
            <a:avLst/>
          </a:prstGeom>
        </p:spPr>
      </p:pic>
      <p:sp>
        <p:nvSpPr>
          <p:cNvPr id="6" name="Title 1"/>
          <p:cNvSpPr txBox="1">
            <a:spLocks/>
          </p:cNvSpPr>
          <p:nvPr/>
        </p:nvSpPr>
        <p:spPr>
          <a:xfrm>
            <a:off x="240424" y="434551"/>
            <a:ext cx="2824894" cy="26588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smtClean="0">
                <a:latin typeface="Cambria" panose="02040503050406030204" pitchFamily="18" charset="0"/>
              </a:rPr>
              <a:t>Location of 3284 age-corrected parasite prevalence data (</a:t>
            </a:r>
            <a:r>
              <a:rPr lang="en-US" sz="2400" b="1" i="1" smtClean="0">
                <a:latin typeface="Cambria" panose="02040503050406030204" pitchFamily="18" charset="0"/>
              </a:rPr>
              <a:t>Pf</a:t>
            </a:r>
            <a:r>
              <a:rPr lang="en-US" sz="2400" b="1" smtClean="0">
                <a:latin typeface="Cambria" panose="02040503050406030204" pitchFamily="18" charset="0"/>
              </a:rPr>
              <a:t>PR</a:t>
            </a:r>
            <a:r>
              <a:rPr lang="en-US" sz="2400" b="1" baseline="-25000" smtClean="0">
                <a:latin typeface="Cambria" panose="02040503050406030204" pitchFamily="18" charset="0"/>
              </a:rPr>
              <a:t>2-10</a:t>
            </a:r>
            <a:r>
              <a:rPr lang="en-GB" sz="2400" b="1" smtClean="0">
                <a:latin typeface="Cambria" panose="02040503050406030204" pitchFamily="18" charset="0"/>
              </a:rPr>
              <a:t>) between 1981-2012; Lowest value on top</a:t>
            </a:r>
            <a:endParaRPr lang="en-GB" sz="2400" b="1" baseline="-25000" dirty="0">
              <a:latin typeface="Cambria" panose="02040503050406030204" pitchFamily="18" charset="0"/>
            </a:endParaRPr>
          </a:p>
        </p:txBody>
      </p:sp>
    </p:spTree>
    <p:extLst>
      <p:ext uri="{BB962C8B-B14F-4D97-AF65-F5344CB8AC3E}">
        <p14:creationId xmlns:p14="http://schemas.microsoft.com/office/powerpoint/2010/main" val="13291019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0423" y="434552"/>
            <a:ext cx="8427716" cy="119830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smtClean="0">
                <a:latin typeface="Cambria" panose="02040503050406030204" pitchFamily="18" charset="0"/>
              </a:rPr>
              <a:t>Location of 2134 age-corrected parasite prevalence data (</a:t>
            </a:r>
            <a:r>
              <a:rPr lang="en-US" sz="2400" b="1" i="1" dirty="0" smtClean="0">
                <a:latin typeface="Cambria" panose="02040503050406030204" pitchFamily="18" charset="0"/>
              </a:rPr>
              <a:t>Pf</a:t>
            </a:r>
            <a:r>
              <a:rPr lang="en-US" sz="2400" b="1" dirty="0" smtClean="0">
                <a:latin typeface="Cambria" panose="02040503050406030204" pitchFamily="18" charset="0"/>
              </a:rPr>
              <a:t>PR</a:t>
            </a:r>
            <a:r>
              <a:rPr lang="en-US" sz="2400" b="1" baseline="-25000" dirty="0" smtClean="0">
                <a:latin typeface="Cambria" panose="02040503050406030204" pitchFamily="18" charset="0"/>
              </a:rPr>
              <a:t>2-10</a:t>
            </a:r>
            <a:r>
              <a:rPr lang="en-GB" sz="2400" b="1" dirty="0" smtClean="0">
                <a:latin typeface="Cambria" panose="02040503050406030204" pitchFamily="18" charset="0"/>
              </a:rPr>
              <a:t>) between 1998-2012 in 14 control states; Highest value on top (Left), Lowest Value on top (Right)</a:t>
            </a:r>
            <a:endParaRPr lang="en-GB" sz="2400" b="1" baseline="-25000" dirty="0">
              <a:latin typeface="Cambria" panose="020405030504060302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0" y="2367519"/>
            <a:ext cx="4439133" cy="251239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9363" y="2451494"/>
            <a:ext cx="4290757" cy="24284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2873" y="4760614"/>
            <a:ext cx="1192632" cy="1707915"/>
          </a:xfrm>
          <a:prstGeom prst="rect">
            <a:avLst/>
          </a:prstGeom>
        </p:spPr>
      </p:pic>
    </p:spTree>
    <p:extLst>
      <p:ext uri="{BB962C8B-B14F-4D97-AF65-F5344CB8AC3E}">
        <p14:creationId xmlns:p14="http://schemas.microsoft.com/office/powerpoint/2010/main" val="19271861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84279245"/>
              </p:ext>
            </p:extLst>
          </p:nvPr>
        </p:nvGraphicFramePr>
        <p:xfrm>
          <a:off x="302734" y="813969"/>
          <a:ext cx="6604000" cy="2935224"/>
        </p:xfrm>
        <a:graphic>
          <a:graphicData uri="http://schemas.openxmlformats.org/drawingml/2006/table">
            <a:tbl>
              <a:tblPr firstRow="1" firstCol="1" bandRow="1">
                <a:tableStyleId>{5C22544A-7EE6-4342-B048-85BDC9FD1C3A}</a:tableStyleId>
              </a:tblPr>
              <a:tblGrid>
                <a:gridCol w="1260475"/>
                <a:gridCol w="1025525"/>
                <a:gridCol w="1473200"/>
                <a:gridCol w="1371600"/>
                <a:gridCol w="1473200"/>
              </a:tblGrid>
              <a:tr h="161925">
                <a:tc>
                  <a:txBody>
                    <a:bodyPr/>
                    <a:lstStyle/>
                    <a:p>
                      <a:pPr algn="ctr">
                        <a:lnSpc>
                          <a:spcPct val="107000"/>
                        </a:lnSpc>
                        <a:spcAft>
                          <a:spcPts val="0"/>
                        </a:spcAft>
                      </a:pPr>
                      <a:r>
                        <a:rPr lang="en-GB" sz="1000" dirty="0">
                          <a:solidFill>
                            <a:schemeClr val="tx1"/>
                          </a:solidFill>
                          <a:effectLst/>
                        </a:rPr>
                        <a:t>State</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000">
                          <a:solidFill>
                            <a:schemeClr val="tx1"/>
                          </a:solidFill>
                          <a:effectLst/>
                        </a:rPr>
                        <a:t>Clusters 1998-2012 (clusters Pos)</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solidFill>
                            <a:schemeClr val="tx1"/>
                          </a:solidFill>
                          <a:effectLst/>
                        </a:rPr>
                        <a:t>Pos/Examined 1998-2012 (%)</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solidFill>
                            <a:schemeClr val="tx1"/>
                          </a:solidFill>
                          <a:effectLst/>
                        </a:rPr>
                        <a:t>Clusters 2005-2012 (Clusters Pos)</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c>
                  <a:txBody>
                    <a:bodyPr/>
                    <a:lstStyle/>
                    <a:p>
                      <a:pPr algn="ctr">
                        <a:lnSpc>
                          <a:spcPct val="107000"/>
                        </a:lnSpc>
                        <a:spcAft>
                          <a:spcPts val="0"/>
                        </a:spcAft>
                      </a:pPr>
                      <a:r>
                        <a:rPr lang="en-GB" sz="1000" dirty="0" err="1">
                          <a:solidFill>
                            <a:schemeClr val="tx1"/>
                          </a:solidFill>
                          <a:effectLst/>
                        </a:rPr>
                        <a:t>Pos</a:t>
                      </a:r>
                      <a:r>
                        <a:rPr lang="en-GB" sz="1000" dirty="0">
                          <a:solidFill>
                            <a:schemeClr val="tx1"/>
                          </a:solidFill>
                          <a:effectLst/>
                        </a:rPr>
                        <a:t>/Examined 2005-2012 (%)</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r>
              <a:tr h="161925">
                <a:tc>
                  <a:txBody>
                    <a:bodyPr/>
                    <a:lstStyle/>
                    <a:p>
                      <a:pPr algn="ctr">
                        <a:lnSpc>
                          <a:spcPct val="107000"/>
                        </a:lnSpc>
                        <a:spcAft>
                          <a:spcPts val="0"/>
                        </a:spcAft>
                      </a:pPr>
                      <a:r>
                        <a:rPr lang="en-GB" sz="10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0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c>
                  <a:txBody>
                    <a:bodyPr/>
                    <a:lstStyle/>
                    <a:p>
                      <a:pPr algn="ctr">
                        <a:lnSpc>
                          <a:spcPct val="107000"/>
                        </a:lnSpc>
                        <a:spcAft>
                          <a:spcPts val="0"/>
                        </a:spcAft>
                      </a:pPr>
                      <a:r>
                        <a:rPr lang="en-GB" sz="10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r>
              <a:tr h="161925">
                <a:tc>
                  <a:txBody>
                    <a:bodyPr/>
                    <a:lstStyle/>
                    <a:p>
                      <a:pPr algn="ctr">
                        <a:lnSpc>
                          <a:spcPct val="107000"/>
                        </a:lnSpc>
                        <a:spcAft>
                          <a:spcPts val="0"/>
                        </a:spcAft>
                      </a:pPr>
                      <a:r>
                        <a:rPr lang="en-GB" sz="1000">
                          <a:effectLst/>
                        </a:rPr>
                        <a:t>Al Gezira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000">
                          <a:effectLst/>
                        </a:rPr>
                        <a:t>1614 (984)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4265/166749 (2.6)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783 (400)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c>
                  <a:txBody>
                    <a:bodyPr/>
                    <a:lstStyle/>
                    <a:p>
                      <a:pPr algn="ctr">
                        <a:lnSpc>
                          <a:spcPct val="107000"/>
                        </a:lnSpc>
                        <a:spcAft>
                          <a:spcPts val="0"/>
                        </a:spcAft>
                      </a:pPr>
                      <a:r>
                        <a:rPr lang="en-GB" sz="1000">
                          <a:effectLst/>
                        </a:rPr>
                        <a:t>1251/76972 (1.6)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r>
              <a:tr h="161925">
                <a:tc>
                  <a:txBody>
                    <a:bodyPr/>
                    <a:lstStyle/>
                    <a:p>
                      <a:pPr algn="ctr">
                        <a:lnSpc>
                          <a:spcPct val="107000"/>
                        </a:lnSpc>
                        <a:spcAft>
                          <a:spcPts val="0"/>
                        </a:spcAft>
                      </a:pPr>
                      <a:r>
                        <a:rPr lang="en-GB" sz="1000">
                          <a:effectLst/>
                        </a:rPr>
                        <a:t>Blue Nile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000">
                          <a:effectLst/>
                        </a:rPr>
                        <a:t>23 (19)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198/2293 (8.6)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21 (17)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c>
                  <a:txBody>
                    <a:bodyPr/>
                    <a:lstStyle/>
                    <a:p>
                      <a:pPr algn="ctr">
                        <a:lnSpc>
                          <a:spcPct val="107000"/>
                        </a:lnSpc>
                        <a:spcAft>
                          <a:spcPts val="0"/>
                        </a:spcAft>
                      </a:pPr>
                      <a:r>
                        <a:rPr lang="en-GB" sz="1000">
                          <a:effectLst/>
                        </a:rPr>
                        <a:t>183/1737 (10.5)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r>
              <a:tr h="161925">
                <a:tc>
                  <a:txBody>
                    <a:bodyPr/>
                    <a:lstStyle/>
                    <a:p>
                      <a:pPr algn="ctr">
                        <a:lnSpc>
                          <a:spcPct val="107000"/>
                        </a:lnSpc>
                        <a:spcAft>
                          <a:spcPts val="0"/>
                        </a:spcAft>
                      </a:pPr>
                      <a:r>
                        <a:rPr lang="en-GB" sz="1000">
                          <a:effectLst/>
                        </a:rPr>
                        <a:t>Central Darfur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000">
                          <a:effectLst/>
                        </a:rPr>
                        <a:t>26 (18)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85/2293 (3.7)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26 (18)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c>
                  <a:txBody>
                    <a:bodyPr/>
                    <a:lstStyle/>
                    <a:p>
                      <a:pPr algn="ctr">
                        <a:lnSpc>
                          <a:spcPct val="107000"/>
                        </a:lnSpc>
                        <a:spcAft>
                          <a:spcPts val="0"/>
                        </a:spcAft>
                      </a:pPr>
                      <a:r>
                        <a:rPr lang="en-GB" sz="1000">
                          <a:effectLst/>
                        </a:rPr>
                        <a:t>85/2293 (3.7)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r>
              <a:tr h="161925">
                <a:tc>
                  <a:txBody>
                    <a:bodyPr/>
                    <a:lstStyle/>
                    <a:p>
                      <a:pPr algn="ctr">
                        <a:lnSpc>
                          <a:spcPct val="107000"/>
                        </a:lnSpc>
                        <a:spcAft>
                          <a:spcPts val="0"/>
                        </a:spcAft>
                      </a:pPr>
                      <a:r>
                        <a:rPr lang="en-GB" sz="1000">
                          <a:effectLst/>
                        </a:rPr>
                        <a:t>East Darfur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000">
                          <a:effectLst/>
                        </a:rPr>
                        <a:t>11 (4)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5/1034 (0.5)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11 (4)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c>
                  <a:txBody>
                    <a:bodyPr/>
                    <a:lstStyle/>
                    <a:p>
                      <a:pPr algn="ctr">
                        <a:lnSpc>
                          <a:spcPct val="107000"/>
                        </a:lnSpc>
                        <a:spcAft>
                          <a:spcPts val="0"/>
                        </a:spcAft>
                      </a:pPr>
                      <a:r>
                        <a:rPr lang="en-GB" sz="1000">
                          <a:effectLst/>
                        </a:rPr>
                        <a:t>5/1034 (0.5)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r>
              <a:tr h="161925">
                <a:tc>
                  <a:txBody>
                    <a:bodyPr/>
                    <a:lstStyle/>
                    <a:p>
                      <a:pPr algn="ctr">
                        <a:lnSpc>
                          <a:spcPct val="107000"/>
                        </a:lnSpc>
                        <a:spcAft>
                          <a:spcPts val="0"/>
                        </a:spcAft>
                      </a:pPr>
                      <a:r>
                        <a:rPr lang="en-GB" sz="1000">
                          <a:effectLst/>
                        </a:rPr>
                        <a:t>Gedaref</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000" dirty="0">
                          <a:effectLst/>
                        </a:rPr>
                        <a:t>52 (32)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922/7549 (12.2)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39 (22)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c>
                  <a:txBody>
                    <a:bodyPr/>
                    <a:lstStyle/>
                    <a:p>
                      <a:pPr algn="ctr">
                        <a:lnSpc>
                          <a:spcPct val="107000"/>
                        </a:lnSpc>
                        <a:spcAft>
                          <a:spcPts val="0"/>
                        </a:spcAft>
                      </a:pPr>
                      <a:r>
                        <a:rPr lang="en-GB" sz="1000">
                          <a:effectLst/>
                        </a:rPr>
                        <a:t>149/3322 (4.5)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r>
              <a:tr h="161925">
                <a:tc>
                  <a:txBody>
                    <a:bodyPr/>
                    <a:lstStyle/>
                    <a:p>
                      <a:pPr algn="ctr">
                        <a:lnSpc>
                          <a:spcPct val="107000"/>
                        </a:lnSpc>
                        <a:spcAft>
                          <a:spcPts val="0"/>
                        </a:spcAft>
                      </a:pPr>
                      <a:r>
                        <a:rPr lang="en-GB" sz="1000">
                          <a:effectLst/>
                        </a:rPr>
                        <a:t>Kassala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000">
                          <a:effectLst/>
                        </a:rPr>
                        <a:t>54 (27)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89/5191 (1.7)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52 (25)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c>
                  <a:txBody>
                    <a:bodyPr/>
                    <a:lstStyle/>
                    <a:p>
                      <a:pPr algn="ctr">
                        <a:lnSpc>
                          <a:spcPct val="107000"/>
                        </a:lnSpc>
                        <a:spcAft>
                          <a:spcPts val="0"/>
                        </a:spcAft>
                      </a:pPr>
                      <a:r>
                        <a:rPr lang="en-GB" sz="1000">
                          <a:effectLst/>
                        </a:rPr>
                        <a:t>74/4996 (1.5)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r>
              <a:tr h="161925">
                <a:tc>
                  <a:txBody>
                    <a:bodyPr/>
                    <a:lstStyle/>
                    <a:p>
                      <a:pPr algn="ctr">
                        <a:lnSpc>
                          <a:spcPct val="107000"/>
                        </a:lnSpc>
                        <a:spcAft>
                          <a:spcPts val="0"/>
                        </a:spcAft>
                      </a:pPr>
                      <a:r>
                        <a:rPr lang="en-GB" sz="1000">
                          <a:effectLst/>
                        </a:rPr>
                        <a:t>North Darfur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000">
                          <a:effectLst/>
                        </a:rPr>
                        <a:t>40 (18)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46/3101 (1.5)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40 (18)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c>
                  <a:txBody>
                    <a:bodyPr/>
                    <a:lstStyle/>
                    <a:p>
                      <a:pPr algn="ctr">
                        <a:lnSpc>
                          <a:spcPct val="107000"/>
                        </a:lnSpc>
                        <a:spcAft>
                          <a:spcPts val="0"/>
                        </a:spcAft>
                      </a:pPr>
                      <a:r>
                        <a:rPr lang="en-GB" sz="1000">
                          <a:effectLst/>
                        </a:rPr>
                        <a:t>46/3101 (1.5)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r>
              <a:tr h="161925">
                <a:tc>
                  <a:txBody>
                    <a:bodyPr/>
                    <a:lstStyle/>
                    <a:p>
                      <a:pPr algn="ctr">
                        <a:lnSpc>
                          <a:spcPct val="107000"/>
                        </a:lnSpc>
                        <a:spcAft>
                          <a:spcPts val="0"/>
                        </a:spcAft>
                      </a:pPr>
                      <a:r>
                        <a:rPr lang="en-GB" sz="1000">
                          <a:effectLst/>
                        </a:rPr>
                        <a:t>North Kordofan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000">
                          <a:effectLst/>
                        </a:rPr>
                        <a:t>49 (31)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95/4965 (1.9)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48 (30)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c>
                  <a:txBody>
                    <a:bodyPr/>
                    <a:lstStyle/>
                    <a:p>
                      <a:pPr algn="ctr">
                        <a:lnSpc>
                          <a:spcPct val="107000"/>
                        </a:lnSpc>
                        <a:spcAft>
                          <a:spcPts val="0"/>
                        </a:spcAft>
                      </a:pPr>
                      <a:r>
                        <a:rPr lang="en-GB" sz="1000">
                          <a:effectLst/>
                        </a:rPr>
                        <a:t>84/4665 (1.8)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r>
              <a:tr h="161925">
                <a:tc>
                  <a:txBody>
                    <a:bodyPr/>
                    <a:lstStyle/>
                    <a:p>
                      <a:pPr algn="ctr">
                        <a:lnSpc>
                          <a:spcPct val="107000"/>
                        </a:lnSpc>
                        <a:spcAft>
                          <a:spcPts val="0"/>
                        </a:spcAft>
                      </a:pPr>
                      <a:r>
                        <a:rPr lang="en-GB" sz="1000">
                          <a:effectLst/>
                        </a:rPr>
                        <a:t>Sennar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000">
                          <a:effectLst/>
                        </a:rPr>
                        <a:t>43 (28)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277/6847 (4.1)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39 (24)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c>
                  <a:txBody>
                    <a:bodyPr/>
                    <a:lstStyle/>
                    <a:p>
                      <a:pPr algn="ctr">
                        <a:lnSpc>
                          <a:spcPct val="107000"/>
                        </a:lnSpc>
                        <a:spcAft>
                          <a:spcPts val="0"/>
                        </a:spcAft>
                      </a:pPr>
                      <a:r>
                        <a:rPr lang="en-GB" sz="1000">
                          <a:effectLst/>
                        </a:rPr>
                        <a:t>147/3427 (4.3)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r>
              <a:tr h="161925">
                <a:tc>
                  <a:txBody>
                    <a:bodyPr/>
                    <a:lstStyle/>
                    <a:p>
                      <a:pPr algn="ctr">
                        <a:lnSpc>
                          <a:spcPct val="107000"/>
                        </a:lnSpc>
                        <a:spcAft>
                          <a:spcPts val="0"/>
                        </a:spcAft>
                      </a:pPr>
                      <a:r>
                        <a:rPr lang="en-GB" sz="1000">
                          <a:effectLst/>
                        </a:rPr>
                        <a:t>South Darfur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000">
                          <a:effectLst/>
                        </a:rPr>
                        <a:t>62 (43)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195/5741 (3.4)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62 (43)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c>
                  <a:txBody>
                    <a:bodyPr/>
                    <a:lstStyle/>
                    <a:p>
                      <a:pPr algn="ctr">
                        <a:lnSpc>
                          <a:spcPct val="107000"/>
                        </a:lnSpc>
                        <a:spcAft>
                          <a:spcPts val="0"/>
                        </a:spcAft>
                      </a:pPr>
                      <a:r>
                        <a:rPr lang="en-GB" sz="1000">
                          <a:effectLst/>
                        </a:rPr>
                        <a:t>195/5741 (3.4)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r>
              <a:tr h="161925">
                <a:tc>
                  <a:txBody>
                    <a:bodyPr/>
                    <a:lstStyle/>
                    <a:p>
                      <a:pPr algn="ctr">
                        <a:lnSpc>
                          <a:spcPct val="107000"/>
                        </a:lnSpc>
                        <a:spcAft>
                          <a:spcPts val="0"/>
                        </a:spcAft>
                      </a:pPr>
                      <a:r>
                        <a:rPr lang="en-GB" sz="1000">
                          <a:effectLst/>
                        </a:rPr>
                        <a:t>South Kordofan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000">
                          <a:effectLst/>
                        </a:rPr>
                        <a:t>49 (36)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154/4588 (3.4)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dirty="0">
                          <a:effectLst/>
                        </a:rPr>
                        <a:t>47 (34)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c>
                  <a:txBody>
                    <a:bodyPr/>
                    <a:lstStyle/>
                    <a:p>
                      <a:pPr algn="ctr">
                        <a:lnSpc>
                          <a:spcPct val="107000"/>
                        </a:lnSpc>
                        <a:spcAft>
                          <a:spcPts val="0"/>
                        </a:spcAft>
                      </a:pPr>
                      <a:r>
                        <a:rPr lang="en-GB" sz="1000">
                          <a:effectLst/>
                        </a:rPr>
                        <a:t>127/4163 (3.1)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r>
              <a:tr h="161925">
                <a:tc>
                  <a:txBody>
                    <a:bodyPr/>
                    <a:lstStyle/>
                    <a:p>
                      <a:pPr algn="ctr">
                        <a:lnSpc>
                          <a:spcPct val="107000"/>
                        </a:lnSpc>
                        <a:spcAft>
                          <a:spcPts val="0"/>
                        </a:spcAft>
                      </a:pPr>
                      <a:r>
                        <a:rPr lang="en-GB" sz="1000">
                          <a:effectLst/>
                        </a:rPr>
                        <a:t>West Darfur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000">
                          <a:effectLst/>
                        </a:rPr>
                        <a:t>27 (24)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82/2093 (3.9)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dirty="0">
                          <a:effectLst/>
                        </a:rPr>
                        <a:t>27 (24)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c>
                  <a:txBody>
                    <a:bodyPr/>
                    <a:lstStyle/>
                    <a:p>
                      <a:pPr algn="ctr">
                        <a:lnSpc>
                          <a:spcPct val="107000"/>
                        </a:lnSpc>
                        <a:spcAft>
                          <a:spcPts val="0"/>
                        </a:spcAft>
                      </a:pPr>
                      <a:r>
                        <a:rPr lang="en-GB" sz="1000">
                          <a:effectLst/>
                        </a:rPr>
                        <a:t>82/2093 (3.9)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r>
              <a:tr h="161925">
                <a:tc>
                  <a:txBody>
                    <a:bodyPr/>
                    <a:lstStyle/>
                    <a:p>
                      <a:pPr algn="ctr">
                        <a:lnSpc>
                          <a:spcPct val="107000"/>
                        </a:lnSpc>
                        <a:spcAft>
                          <a:spcPts val="0"/>
                        </a:spcAft>
                      </a:pPr>
                      <a:r>
                        <a:rPr lang="en-GB" sz="1000">
                          <a:effectLst/>
                        </a:rPr>
                        <a:t>West Kordofan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000">
                          <a:effectLst/>
                        </a:rPr>
                        <a:t>37 (26)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156/3104 (5.0)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a:effectLst/>
                        </a:rPr>
                        <a:t>36 (25)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c>
                  <a:txBody>
                    <a:bodyPr/>
                    <a:lstStyle/>
                    <a:p>
                      <a:pPr algn="ctr">
                        <a:lnSpc>
                          <a:spcPct val="107000"/>
                        </a:lnSpc>
                        <a:spcAft>
                          <a:spcPts val="0"/>
                        </a:spcAft>
                      </a:pPr>
                      <a:r>
                        <a:rPr lang="en-GB" sz="1000">
                          <a:effectLst/>
                        </a:rPr>
                        <a:t>148/2904 (5.1)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r>
              <a:tr h="161925">
                <a:tc>
                  <a:txBody>
                    <a:bodyPr/>
                    <a:lstStyle/>
                    <a:p>
                      <a:pPr algn="ctr">
                        <a:lnSpc>
                          <a:spcPct val="107000"/>
                        </a:lnSpc>
                        <a:spcAft>
                          <a:spcPts val="0"/>
                        </a:spcAft>
                      </a:pPr>
                      <a:r>
                        <a:rPr lang="en-GB" sz="1000">
                          <a:effectLst/>
                        </a:rPr>
                        <a:t>White Nile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000" dirty="0">
                          <a:effectLst/>
                        </a:rPr>
                        <a:t>47 (31)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dirty="0">
                          <a:effectLst/>
                        </a:rPr>
                        <a:t>142/4165 (3.4)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60000"/>
                        <a:lumOff val="40000"/>
                      </a:schemeClr>
                    </a:solidFill>
                  </a:tcPr>
                </a:tc>
                <a:tc>
                  <a:txBody>
                    <a:bodyPr/>
                    <a:lstStyle/>
                    <a:p>
                      <a:pPr algn="ctr">
                        <a:lnSpc>
                          <a:spcPct val="107000"/>
                        </a:lnSpc>
                        <a:spcAft>
                          <a:spcPts val="0"/>
                        </a:spcAft>
                      </a:pPr>
                      <a:r>
                        <a:rPr lang="en-GB" sz="1000" dirty="0">
                          <a:effectLst/>
                        </a:rPr>
                        <a:t>44 (28)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c>
                  <a:txBody>
                    <a:bodyPr/>
                    <a:lstStyle/>
                    <a:p>
                      <a:pPr algn="ctr">
                        <a:lnSpc>
                          <a:spcPct val="107000"/>
                        </a:lnSpc>
                        <a:spcAft>
                          <a:spcPts val="0"/>
                        </a:spcAft>
                      </a:pPr>
                      <a:r>
                        <a:rPr lang="en-GB" sz="1000" dirty="0">
                          <a:effectLst/>
                        </a:rPr>
                        <a:t>95/4015 (2.4)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40000"/>
                        <a:lumOff val="60000"/>
                      </a:schemeClr>
                    </a:solidFill>
                  </a:tcPr>
                </a:tc>
              </a:tr>
            </a:tbl>
          </a:graphicData>
        </a:graphic>
      </p:graphicFrame>
      <p:sp>
        <p:nvSpPr>
          <p:cNvPr id="4" name="TextBox 3"/>
          <p:cNvSpPr txBox="1"/>
          <p:nvPr/>
        </p:nvSpPr>
        <p:spPr>
          <a:xfrm>
            <a:off x="302734" y="93306"/>
            <a:ext cx="7726841" cy="646331"/>
          </a:xfrm>
          <a:prstGeom prst="rect">
            <a:avLst/>
          </a:prstGeom>
          <a:noFill/>
        </p:spPr>
        <p:txBody>
          <a:bodyPr wrap="square" rtlCol="0">
            <a:spAutoFit/>
          </a:bodyPr>
          <a:lstStyle/>
          <a:p>
            <a:r>
              <a:rPr lang="en-GB" b="1" dirty="0" smtClean="0">
                <a:latin typeface="Cambria" panose="02040503050406030204" pitchFamily="18" charset="0"/>
              </a:rPr>
              <a:t>Summary data </a:t>
            </a:r>
            <a:r>
              <a:rPr lang="en-GB" b="1" dirty="0">
                <a:latin typeface="Cambria" panose="02040503050406030204" pitchFamily="18" charset="0"/>
              </a:rPr>
              <a:t>of those examined and positive and clusters by </a:t>
            </a:r>
            <a:r>
              <a:rPr lang="en-GB" b="1" dirty="0" smtClean="0">
                <a:latin typeface="Cambria" panose="02040503050406030204" pitchFamily="18" charset="0"/>
              </a:rPr>
              <a:t>Control State from 1998-2012 (all data) and 2005-2012</a:t>
            </a:r>
            <a:endParaRPr lang="en-GB" b="1" dirty="0">
              <a:latin typeface="Cambria" panose="020405030504060302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5208" y="3795695"/>
            <a:ext cx="6195528" cy="296675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048" y="4646645"/>
            <a:ext cx="2137222" cy="2115802"/>
          </a:xfrm>
          <a:prstGeom prst="rect">
            <a:avLst/>
          </a:prstGeom>
        </p:spPr>
      </p:pic>
    </p:spTree>
    <p:extLst>
      <p:ext uri="{BB962C8B-B14F-4D97-AF65-F5344CB8AC3E}">
        <p14:creationId xmlns:p14="http://schemas.microsoft.com/office/powerpoint/2010/main" val="37852888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ChangeArrowheads="1"/>
          </p:cNvSpPr>
          <p:nvPr/>
        </p:nvSpPr>
        <p:spPr bwMode="auto">
          <a:xfrm>
            <a:off x="1692275" y="3862388"/>
            <a:ext cx="6121400" cy="1079500"/>
          </a:xfrm>
          <a:prstGeom prst="parallelogram">
            <a:avLst>
              <a:gd name="adj" fmla="val 231812"/>
            </a:avLst>
          </a:prstGeom>
          <a:solidFill>
            <a:srgbClr val="CCFFFF"/>
          </a:solidFill>
          <a:ln w="19050">
            <a:solidFill>
              <a:schemeClr val="tx1"/>
            </a:solidFill>
            <a:miter lim="800000"/>
            <a:headEnd/>
            <a:tailEnd/>
          </a:ln>
        </p:spPr>
        <p:txBody>
          <a:bodyPr wrap="none" anchor="ctr"/>
          <a:lstStyle/>
          <a:p>
            <a:endParaRPr lang="en-US"/>
          </a:p>
        </p:txBody>
      </p:sp>
      <p:sp>
        <p:nvSpPr>
          <p:cNvPr id="18435" name="Line 3"/>
          <p:cNvSpPr>
            <a:spLocks noChangeShapeType="1"/>
          </p:cNvSpPr>
          <p:nvPr/>
        </p:nvSpPr>
        <p:spPr bwMode="auto">
          <a:xfrm flipV="1">
            <a:off x="2555875" y="3862388"/>
            <a:ext cx="2520950" cy="1079500"/>
          </a:xfrm>
          <a:prstGeom prst="line">
            <a:avLst/>
          </a:prstGeom>
          <a:noFill/>
          <a:ln w="9525">
            <a:solidFill>
              <a:schemeClr val="tx1"/>
            </a:solidFill>
            <a:round/>
            <a:headEnd/>
            <a:tailEnd/>
          </a:ln>
        </p:spPr>
        <p:txBody>
          <a:bodyPr/>
          <a:lstStyle/>
          <a:p>
            <a:endParaRPr lang="en-US"/>
          </a:p>
        </p:txBody>
      </p:sp>
      <p:sp>
        <p:nvSpPr>
          <p:cNvPr id="18436" name="Line 4"/>
          <p:cNvSpPr>
            <a:spLocks noChangeShapeType="1"/>
          </p:cNvSpPr>
          <p:nvPr/>
        </p:nvSpPr>
        <p:spPr bwMode="auto">
          <a:xfrm flipV="1">
            <a:off x="2124075" y="3862388"/>
            <a:ext cx="2520950" cy="1079500"/>
          </a:xfrm>
          <a:prstGeom prst="line">
            <a:avLst/>
          </a:prstGeom>
          <a:noFill/>
          <a:ln w="9525">
            <a:solidFill>
              <a:schemeClr val="tx1"/>
            </a:solidFill>
            <a:round/>
            <a:headEnd/>
            <a:tailEnd/>
          </a:ln>
        </p:spPr>
        <p:txBody>
          <a:bodyPr/>
          <a:lstStyle/>
          <a:p>
            <a:endParaRPr lang="en-US"/>
          </a:p>
        </p:txBody>
      </p:sp>
      <p:sp>
        <p:nvSpPr>
          <p:cNvPr id="18437" name="Line 5"/>
          <p:cNvSpPr>
            <a:spLocks noChangeShapeType="1"/>
          </p:cNvSpPr>
          <p:nvPr/>
        </p:nvSpPr>
        <p:spPr bwMode="auto">
          <a:xfrm flipV="1">
            <a:off x="2987675" y="3862388"/>
            <a:ext cx="2520950" cy="1079500"/>
          </a:xfrm>
          <a:prstGeom prst="line">
            <a:avLst/>
          </a:prstGeom>
          <a:noFill/>
          <a:ln w="9525">
            <a:solidFill>
              <a:schemeClr val="tx1"/>
            </a:solidFill>
            <a:round/>
            <a:headEnd/>
            <a:tailEnd/>
          </a:ln>
        </p:spPr>
        <p:txBody>
          <a:bodyPr/>
          <a:lstStyle/>
          <a:p>
            <a:endParaRPr lang="en-US"/>
          </a:p>
        </p:txBody>
      </p:sp>
      <p:sp>
        <p:nvSpPr>
          <p:cNvPr id="18438" name="Line 6"/>
          <p:cNvSpPr>
            <a:spLocks noChangeShapeType="1"/>
          </p:cNvSpPr>
          <p:nvPr/>
        </p:nvSpPr>
        <p:spPr bwMode="auto">
          <a:xfrm flipV="1">
            <a:off x="3419475" y="3862388"/>
            <a:ext cx="2520950" cy="1079500"/>
          </a:xfrm>
          <a:prstGeom prst="line">
            <a:avLst/>
          </a:prstGeom>
          <a:noFill/>
          <a:ln w="9525">
            <a:solidFill>
              <a:schemeClr val="tx1"/>
            </a:solidFill>
            <a:round/>
            <a:headEnd/>
            <a:tailEnd/>
          </a:ln>
        </p:spPr>
        <p:txBody>
          <a:bodyPr/>
          <a:lstStyle/>
          <a:p>
            <a:endParaRPr lang="en-US"/>
          </a:p>
        </p:txBody>
      </p:sp>
      <p:sp>
        <p:nvSpPr>
          <p:cNvPr id="18439" name="Line 7"/>
          <p:cNvSpPr>
            <a:spLocks noChangeShapeType="1"/>
          </p:cNvSpPr>
          <p:nvPr/>
        </p:nvSpPr>
        <p:spPr bwMode="auto">
          <a:xfrm flipV="1">
            <a:off x="3851275" y="3862388"/>
            <a:ext cx="2520950" cy="1079500"/>
          </a:xfrm>
          <a:prstGeom prst="line">
            <a:avLst/>
          </a:prstGeom>
          <a:noFill/>
          <a:ln w="9525">
            <a:solidFill>
              <a:schemeClr val="tx1"/>
            </a:solidFill>
            <a:round/>
            <a:headEnd/>
            <a:tailEnd/>
          </a:ln>
        </p:spPr>
        <p:txBody>
          <a:bodyPr/>
          <a:lstStyle/>
          <a:p>
            <a:endParaRPr lang="en-US"/>
          </a:p>
        </p:txBody>
      </p:sp>
      <p:sp>
        <p:nvSpPr>
          <p:cNvPr id="18440" name="Line 8"/>
          <p:cNvSpPr>
            <a:spLocks noChangeShapeType="1"/>
          </p:cNvSpPr>
          <p:nvPr/>
        </p:nvSpPr>
        <p:spPr bwMode="auto">
          <a:xfrm flipV="1">
            <a:off x="4284663" y="3862388"/>
            <a:ext cx="2520950" cy="1079500"/>
          </a:xfrm>
          <a:prstGeom prst="line">
            <a:avLst/>
          </a:prstGeom>
          <a:noFill/>
          <a:ln w="9525">
            <a:solidFill>
              <a:schemeClr val="tx1"/>
            </a:solidFill>
            <a:round/>
            <a:headEnd/>
            <a:tailEnd/>
          </a:ln>
        </p:spPr>
        <p:txBody>
          <a:bodyPr/>
          <a:lstStyle/>
          <a:p>
            <a:endParaRPr lang="en-US"/>
          </a:p>
        </p:txBody>
      </p:sp>
      <p:sp>
        <p:nvSpPr>
          <p:cNvPr id="18441" name="Line 9"/>
          <p:cNvSpPr>
            <a:spLocks noChangeShapeType="1"/>
          </p:cNvSpPr>
          <p:nvPr/>
        </p:nvSpPr>
        <p:spPr bwMode="auto">
          <a:xfrm flipV="1">
            <a:off x="4716463" y="3862388"/>
            <a:ext cx="2520950" cy="1079500"/>
          </a:xfrm>
          <a:prstGeom prst="line">
            <a:avLst/>
          </a:prstGeom>
          <a:noFill/>
          <a:ln w="9525">
            <a:solidFill>
              <a:schemeClr val="tx1"/>
            </a:solidFill>
            <a:round/>
            <a:headEnd/>
            <a:tailEnd/>
          </a:ln>
        </p:spPr>
        <p:txBody>
          <a:bodyPr/>
          <a:lstStyle/>
          <a:p>
            <a:endParaRPr lang="en-US"/>
          </a:p>
        </p:txBody>
      </p:sp>
      <p:sp>
        <p:nvSpPr>
          <p:cNvPr id="18442" name="Line 10"/>
          <p:cNvSpPr>
            <a:spLocks noChangeShapeType="1"/>
          </p:cNvSpPr>
          <p:nvPr/>
        </p:nvSpPr>
        <p:spPr bwMode="auto">
          <a:xfrm flipV="1">
            <a:off x="5148263" y="3862388"/>
            <a:ext cx="2520950" cy="1079500"/>
          </a:xfrm>
          <a:prstGeom prst="line">
            <a:avLst/>
          </a:prstGeom>
          <a:noFill/>
          <a:ln w="9525">
            <a:solidFill>
              <a:schemeClr val="tx1"/>
            </a:solidFill>
            <a:round/>
            <a:headEnd/>
            <a:tailEnd/>
          </a:ln>
        </p:spPr>
        <p:txBody>
          <a:bodyPr/>
          <a:lstStyle/>
          <a:p>
            <a:endParaRPr lang="en-US"/>
          </a:p>
        </p:txBody>
      </p:sp>
      <p:sp>
        <p:nvSpPr>
          <p:cNvPr id="18443" name="Line 11"/>
          <p:cNvSpPr>
            <a:spLocks noChangeShapeType="1"/>
          </p:cNvSpPr>
          <p:nvPr/>
        </p:nvSpPr>
        <p:spPr bwMode="auto">
          <a:xfrm flipV="1">
            <a:off x="1692275" y="4941888"/>
            <a:ext cx="3619500" cy="0"/>
          </a:xfrm>
          <a:prstGeom prst="line">
            <a:avLst/>
          </a:prstGeom>
          <a:noFill/>
          <a:ln w="9525">
            <a:solidFill>
              <a:schemeClr val="tx1"/>
            </a:solidFill>
            <a:round/>
            <a:headEnd/>
            <a:tailEnd/>
          </a:ln>
        </p:spPr>
        <p:txBody>
          <a:bodyPr/>
          <a:lstStyle/>
          <a:p>
            <a:endParaRPr lang="en-US"/>
          </a:p>
        </p:txBody>
      </p:sp>
      <p:sp>
        <p:nvSpPr>
          <p:cNvPr id="18444" name="Line 12"/>
          <p:cNvSpPr>
            <a:spLocks noChangeShapeType="1"/>
          </p:cNvSpPr>
          <p:nvPr/>
        </p:nvSpPr>
        <p:spPr bwMode="auto">
          <a:xfrm flipV="1">
            <a:off x="2033588" y="4797425"/>
            <a:ext cx="3619500" cy="0"/>
          </a:xfrm>
          <a:prstGeom prst="line">
            <a:avLst/>
          </a:prstGeom>
          <a:noFill/>
          <a:ln w="9525">
            <a:solidFill>
              <a:schemeClr val="tx1"/>
            </a:solidFill>
            <a:round/>
            <a:headEnd/>
            <a:tailEnd/>
          </a:ln>
        </p:spPr>
        <p:txBody>
          <a:bodyPr/>
          <a:lstStyle/>
          <a:p>
            <a:endParaRPr lang="en-US"/>
          </a:p>
        </p:txBody>
      </p:sp>
      <p:sp>
        <p:nvSpPr>
          <p:cNvPr id="18445" name="Line 13"/>
          <p:cNvSpPr>
            <a:spLocks noChangeShapeType="1"/>
          </p:cNvSpPr>
          <p:nvPr/>
        </p:nvSpPr>
        <p:spPr bwMode="auto">
          <a:xfrm flipV="1">
            <a:off x="2339975" y="4654550"/>
            <a:ext cx="3619500" cy="0"/>
          </a:xfrm>
          <a:prstGeom prst="line">
            <a:avLst/>
          </a:prstGeom>
          <a:noFill/>
          <a:ln w="9525">
            <a:solidFill>
              <a:schemeClr val="tx1"/>
            </a:solidFill>
            <a:round/>
            <a:headEnd/>
            <a:tailEnd/>
          </a:ln>
        </p:spPr>
        <p:txBody>
          <a:bodyPr/>
          <a:lstStyle/>
          <a:p>
            <a:endParaRPr lang="en-US"/>
          </a:p>
        </p:txBody>
      </p:sp>
      <p:sp>
        <p:nvSpPr>
          <p:cNvPr id="18446" name="Line 14"/>
          <p:cNvSpPr>
            <a:spLocks noChangeShapeType="1"/>
          </p:cNvSpPr>
          <p:nvPr/>
        </p:nvSpPr>
        <p:spPr bwMode="auto">
          <a:xfrm flipV="1">
            <a:off x="2681288" y="4510088"/>
            <a:ext cx="3619500" cy="0"/>
          </a:xfrm>
          <a:prstGeom prst="line">
            <a:avLst/>
          </a:prstGeom>
          <a:noFill/>
          <a:ln w="9525">
            <a:solidFill>
              <a:schemeClr val="tx1"/>
            </a:solidFill>
            <a:round/>
            <a:headEnd/>
            <a:tailEnd/>
          </a:ln>
        </p:spPr>
        <p:txBody>
          <a:bodyPr/>
          <a:lstStyle/>
          <a:p>
            <a:endParaRPr lang="en-US"/>
          </a:p>
        </p:txBody>
      </p:sp>
      <p:sp>
        <p:nvSpPr>
          <p:cNvPr id="18447" name="Line 15"/>
          <p:cNvSpPr>
            <a:spLocks noChangeShapeType="1"/>
          </p:cNvSpPr>
          <p:nvPr/>
        </p:nvSpPr>
        <p:spPr bwMode="auto">
          <a:xfrm flipV="1">
            <a:off x="3041650" y="4365625"/>
            <a:ext cx="3619500" cy="0"/>
          </a:xfrm>
          <a:prstGeom prst="line">
            <a:avLst/>
          </a:prstGeom>
          <a:noFill/>
          <a:ln w="9525">
            <a:solidFill>
              <a:schemeClr val="tx1"/>
            </a:solidFill>
            <a:round/>
            <a:headEnd/>
            <a:tailEnd/>
          </a:ln>
        </p:spPr>
        <p:txBody>
          <a:bodyPr/>
          <a:lstStyle/>
          <a:p>
            <a:endParaRPr lang="en-US"/>
          </a:p>
        </p:txBody>
      </p:sp>
      <p:sp>
        <p:nvSpPr>
          <p:cNvPr id="18448" name="Line 16"/>
          <p:cNvSpPr>
            <a:spLocks noChangeShapeType="1"/>
          </p:cNvSpPr>
          <p:nvPr/>
        </p:nvSpPr>
        <p:spPr bwMode="auto">
          <a:xfrm flipV="1">
            <a:off x="3348038" y="4221163"/>
            <a:ext cx="3619500" cy="0"/>
          </a:xfrm>
          <a:prstGeom prst="line">
            <a:avLst/>
          </a:prstGeom>
          <a:noFill/>
          <a:ln w="9525">
            <a:solidFill>
              <a:schemeClr val="tx1"/>
            </a:solidFill>
            <a:round/>
            <a:headEnd/>
            <a:tailEnd/>
          </a:ln>
        </p:spPr>
        <p:txBody>
          <a:bodyPr/>
          <a:lstStyle/>
          <a:p>
            <a:endParaRPr lang="en-US"/>
          </a:p>
        </p:txBody>
      </p:sp>
      <p:sp>
        <p:nvSpPr>
          <p:cNvPr id="18449" name="Line 17"/>
          <p:cNvSpPr>
            <a:spLocks noChangeShapeType="1"/>
          </p:cNvSpPr>
          <p:nvPr/>
        </p:nvSpPr>
        <p:spPr bwMode="auto">
          <a:xfrm flipV="1">
            <a:off x="3689350" y="4078288"/>
            <a:ext cx="3619500" cy="0"/>
          </a:xfrm>
          <a:prstGeom prst="line">
            <a:avLst/>
          </a:prstGeom>
          <a:noFill/>
          <a:ln w="9525">
            <a:solidFill>
              <a:schemeClr val="tx1"/>
            </a:solidFill>
            <a:round/>
            <a:headEnd/>
            <a:tailEnd/>
          </a:ln>
        </p:spPr>
        <p:txBody>
          <a:bodyPr/>
          <a:lstStyle/>
          <a:p>
            <a:endParaRPr lang="en-US"/>
          </a:p>
        </p:txBody>
      </p:sp>
      <p:sp>
        <p:nvSpPr>
          <p:cNvPr id="18450" name="Line 18"/>
          <p:cNvSpPr>
            <a:spLocks noChangeShapeType="1"/>
          </p:cNvSpPr>
          <p:nvPr/>
        </p:nvSpPr>
        <p:spPr bwMode="auto">
          <a:xfrm flipV="1">
            <a:off x="4030663" y="3932238"/>
            <a:ext cx="3619500" cy="0"/>
          </a:xfrm>
          <a:prstGeom prst="line">
            <a:avLst/>
          </a:prstGeom>
          <a:noFill/>
          <a:ln w="9525">
            <a:solidFill>
              <a:schemeClr val="tx1"/>
            </a:solidFill>
            <a:round/>
            <a:headEnd/>
            <a:tailEnd/>
          </a:ln>
        </p:spPr>
        <p:txBody>
          <a:bodyPr/>
          <a:lstStyle/>
          <a:p>
            <a:endParaRPr lang="en-US"/>
          </a:p>
        </p:txBody>
      </p:sp>
      <p:sp>
        <p:nvSpPr>
          <p:cNvPr id="18451" name="AutoShape 19"/>
          <p:cNvSpPr>
            <a:spLocks noChangeArrowheads="1"/>
          </p:cNvSpPr>
          <p:nvPr/>
        </p:nvSpPr>
        <p:spPr bwMode="auto">
          <a:xfrm>
            <a:off x="1690688" y="2998788"/>
            <a:ext cx="6121400" cy="1079500"/>
          </a:xfrm>
          <a:prstGeom prst="parallelogram">
            <a:avLst>
              <a:gd name="adj" fmla="val 231812"/>
            </a:avLst>
          </a:prstGeom>
          <a:solidFill>
            <a:srgbClr val="CCFFFF"/>
          </a:solidFill>
          <a:ln w="19050">
            <a:solidFill>
              <a:schemeClr val="tx1"/>
            </a:solidFill>
            <a:miter lim="800000"/>
            <a:headEnd/>
            <a:tailEnd/>
          </a:ln>
        </p:spPr>
        <p:txBody>
          <a:bodyPr wrap="none" anchor="ctr"/>
          <a:lstStyle/>
          <a:p>
            <a:endParaRPr lang="en-US"/>
          </a:p>
        </p:txBody>
      </p:sp>
      <p:sp>
        <p:nvSpPr>
          <p:cNvPr id="18452" name="Line 20"/>
          <p:cNvSpPr>
            <a:spLocks noChangeShapeType="1"/>
          </p:cNvSpPr>
          <p:nvPr/>
        </p:nvSpPr>
        <p:spPr bwMode="auto">
          <a:xfrm flipV="1">
            <a:off x="2554288" y="2998788"/>
            <a:ext cx="2520950" cy="1079500"/>
          </a:xfrm>
          <a:prstGeom prst="line">
            <a:avLst/>
          </a:prstGeom>
          <a:noFill/>
          <a:ln w="9525">
            <a:solidFill>
              <a:schemeClr val="tx1"/>
            </a:solidFill>
            <a:round/>
            <a:headEnd/>
            <a:tailEnd/>
          </a:ln>
        </p:spPr>
        <p:txBody>
          <a:bodyPr/>
          <a:lstStyle/>
          <a:p>
            <a:endParaRPr lang="en-US"/>
          </a:p>
        </p:txBody>
      </p:sp>
      <p:sp>
        <p:nvSpPr>
          <p:cNvPr id="18453" name="Line 21"/>
          <p:cNvSpPr>
            <a:spLocks noChangeShapeType="1"/>
          </p:cNvSpPr>
          <p:nvPr/>
        </p:nvSpPr>
        <p:spPr bwMode="auto">
          <a:xfrm flipV="1">
            <a:off x="2122488" y="2998788"/>
            <a:ext cx="2520950" cy="1079500"/>
          </a:xfrm>
          <a:prstGeom prst="line">
            <a:avLst/>
          </a:prstGeom>
          <a:noFill/>
          <a:ln w="9525">
            <a:solidFill>
              <a:schemeClr val="tx1"/>
            </a:solidFill>
            <a:round/>
            <a:headEnd/>
            <a:tailEnd/>
          </a:ln>
        </p:spPr>
        <p:txBody>
          <a:bodyPr/>
          <a:lstStyle/>
          <a:p>
            <a:endParaRPr lang="en-US"/>
          </a:p>
        </p:txBody>
      </p:sp>
      <p:sp>
        <p:nvSpPr>
          <p:cNvPr id="18454" name="Line 22"/>
          <p:cNvSpPr>
            <a:spLocks noChangeShapeType="1"/>
          </p:cNvSpPr>
          <p:nvPr/>
        </p:nvSpPr>
        <p:spPr bwMode="auto">
          <a:xfrm flipV="1">
            <a:off x="2986088" y="2998788"/>
            <a:ext cx="2520950" cy="1079500"/>
          </a:xfrm>
          <a:prstGeom prst="line">
            <a:avLst/>
          </a:prstGeom>
          <a:noFill/>
          <a:ln w="9525">
            <a:solidFill>
              <a:schemeClr val="tx1"/>
            </a:solidFill>
            <a:round/>
            <a:headEnd/>
            <a:tailEnd/>
          </a:ln>
        </p:spPr>
        <p:txBody>
          <a:bodyPr/>
          <a:lstStyle/>
          <a:p>
            <a:endParaRPr lang="en-US"/>
          </a:p>
        </p:txBody>
      </p:sp>
      <p:sp>
        <p:nvSpPr>
          <p:cNvPr id="18455" name="Line 23"/>
          <p:cNvSpPr>
            <a:spLocks noChangeShapeType="1"/>
          </p:cNvSpPr>
          <p:nvPr/>
        </p:nvSpPr>
        <p:spPr bwMode="auto">
          <a:xfrm flipV="1">
            <a:off x="3417888" y="2998788"/>
            <a:ext cx="2520950" cy="1079500"/>
          </a:xfrm>
          <a:prstGeom prst="line">
            <a:avLst/>
          </a:prstGeom>
          <a:noFill/>
          <a:ln w="9525">
            <a:solidFill>
              <a:schemeClr val="tx1"/>
            </a:solidFill>
            <a:round/>
            <a:headEnd/>
            <a:tailEnd/>
          </a:ln>
        </p:spPr>
        <p:txBody>
          <a:bodyPr/>
          <a:lstStyle/>
          <a:p>
            <a:endParaRPr lang="en-US"/>
          </a:p>
        </p:txBody>
      </p:sp>
      <p:sp>
        <p:nvSpPr>
          <p:cNvPr id="18456" name="Line 24"/>
          <p:cNvSpPr>
            <a:spLocks noChangeShapeType="1"/>
          </p:cNvSpPr>
          <p:nvPr/>
        </p:nvSpPr>
        <p:spPr bwMode="auto">
          <a:xfrm flipV="1">
            <a:off x="3849688" y="2998788"/>
            <a:ext cx="2520950" cy="1079500"/>
          </a:xfrm>
          <a:prstGeom prst="line">
            <a:avLst/>
          </a:prstGeom>
          <a:noFill/>
          <a:ln w="9525">
            <a:solidFill>
              <a:schemeClr val="tx1"/>
            </a:solidFill>
            <a:round/>
            <a:headEnd/>
            <a:tailEnd/>
          </a:ln>
        </p:spPr>
        <p:txBody>
          <a:bodyPr/>
          <a:lstStyle/>
          <a:p>
            <a:endParaRPr lang="en-US"/>
          </a:p>
        </p:txBody>
      </p:sp>
      <p:sp>
        <p:nvSpPr>
          <p:cNvPr id="18457" name="Line 25"/>
          <p:cNvSpPr>
            <a:spLocks noChangeShapeType="1"/>
          </p:cNvSpPr>
          <p:nvPr/>
        </p:nvSpPr>
        <p:spPr bwMode="auto">
          <a:xfrm flipV="1">
            <a:off x="4283075" y="2998788"/>
            <a:ext cx="2520950" cy="1079500"/>
          </a:xfrm>
          <a:prstGeom prst="line">
            <a:avLst/>
          </a:prstGeom>
          <a:noFill/>
          <a:ln w="9525">
            <a:solidFill>
              <a:schemeClr val="tx1"/>
            </a:solidFill>
            <a:round/>
            <a:headEnd/>
            <a:tailEnd/>
          </a:ln>
        </p:spPr>
        <p:txBody>
          <a:bodyPr/>
          <a:lstStyle/>
          <a:p>
            <a:endParaRPr lang="en-US"/>
          </a:p>
        </p:txBody>
      </p:sp>
      <p:sp>
        <p:nvSpPr>
          <p:cNvPr id="18458" name="Line 26"/>
          <p:cNvSpPr>
            <a:spLocks noChangeShapeType="1"/>
          </p:cNvSpPr>
          <p:nvPr/>
        </p:nvSpPr>
        <p:spPr bwMode="auto">
          <a:xfrm flipV="1">
            <a:off x="4714875" y="2998788"/>
            <a:ext cx="2520950" cy="1079500"/>
          </a:xfrm>
          <a:prstGeom prst="line">
            <a:avLst/>
          </a:prstGeom>
          <a:noFill/>
          <a:ln w="9525">
            <a:solidFill>
              <a:schemeClr val="tx1"/>
            </a:solidFill>
            <a:round/>
            <a:headEnd/>
            <a:tailEnd/>
          </a:ln>
        </p:spPr>
        <p:txBody>
          <a:bodyPr/>
          <a:lstStyle/>
          <a:p>
            <a:endParaRPr lang="en-US"/>
          </a:p>
        </p:txBody>
      </p:sp>
      <p:sp>
        <p:nvSpPr>
          <p:cNvPr id="18459" name="Line 27"/>
          <p:cNvSpPr>
            <a:spLocks noChangeShapeType="1"/>
          </p:cNvSpPr>
          <p:nvPr/>
        </p:nvSpPr>
        <p:spPr bwMode="auto">
          <a:xfrm flipV="1">
            <a:off x="5146675" y="2998788"/>
            <a:ext cx="2520950" cy="1079500"/>
          </a:xfrm>
          <a:prstGeom prst="line">
            <a:avLst/>
          </a:prstGeom>
          <a:noFill/>
          <a:ln w="9525">
            <a:solidFill>
              <a:schemeClr val="tx1"/>
            </a:solidFill>
            <a:round/>
            <a:headEnd/>
            <a:tailEnd/>
          </a:ln>
        </p:spPr>
        <p:txBody>
          <a:bodyPr/>
          <a:lstStyle/>
          <a:p>
            <a:endParaRPr lang="en-US"/>
          </a:p>
        </p:txBody>
      </p:sp>
      <p:sp>
        <p:nvSpPr>
          <p:cNvPr id="18460" name="Line 28"/>
          <p:cNvSpPr>
            <a:spLocks noChangeShapeType="1"/>
          </p:cNvSpPr>
          <p:nvPr/>
        </p:nvSpPr>
        <p:spPr bwMode="auto">
          <a:xfrm flipV="1">
            <a:off x="1690688" y="4078288"/>
            <a:ext cx="3619500" cy="0"/>
          </a:xfrm>
          <a:prstGeom prst="line">
            <a:avLst/>
          </a:prstGeom>
          <a:noFill/>
          <a:ln w="9525">
            <a:solidFill>
              <a:schemeClr val="tx1"/>
            </a:solidFill>
            <a:round/>
            <a:headEnd/>
            <a:tailEnd/>
          </a:ln>
        </p:spPr>
        <p:txBody>
          <a:bodyPr/>
          <a:lstStyle/>
          <a:p>
            <a:endParaRPr lang="en-US"/>
          </a:p>
        </p:txBody>
      </p:sp>
      <p:sp>
        <p:nvSpPr>
          <p:cNvPr id="18461" name="Line 29"/>
          <p:cNvSpPr>
            <a:spLocks noChangeShapeType="1"/>
          </p:cNvSpPr>
          <p:nvPr/>
        </p:nvSpPr>
        <p:spPr bwMode="auto">
          <a:xfrm flipV="1">
            <a:off x="2032000" y="3933825"/>
            <a:ext cx="3619500" cy="0"/>
          </a:xfrm>
          <a:prstGeom prst="line">
            <a:avLst/>
          </a:prstGeom>
          <a:noFill/>
          <a:ln w="9525">
            <a:solidFill>
              <a:schemeClr val="tx1"/>
            </a:solidFill>
            <a:round/>
            <a:headEnd/>
            <a:tailEnd/>
          </a:ln>
        </p:spPr>
        <p:txBody>
          <a:bodyPr/>
          <a:lstStyle/>
          <a:p>
            <a:endParaRPr lang="en-US"/>
          </a:p>
        </p:txBody>
      </p:sp>
      <p:sp>
        <p:nvSpPr>
          <p:cNvPr id="18462" name="Line 30"/>
          <p:cNvSpPr>
            <a:spLocks noChangeShapeType="1"/>
          </p:cNvSpPr>
          <p:nvPr/>
        </p:nvSpPr>
        <p:spPr bwMode="auto">
          <a:xfrm flipV="1">
            <a:off x="2338388" y="3790950"/>
            <a:ext cx="3619500" cy="0"/>
          </a:xfrm>
          <a:prstGeom prst="line">
            <a:avLst/>
          </a:prstGeom>
          <a:noFill/>
          <a:ln w="9525">
            <a:solidFill>
              <a:schemeClr val="tx1"/>
            </a:solidFill>
            <a:round/>
            <a:headEnd/>
            <a:tailEnd/>
          </a:ln>
        </p:spPr>
        <p:txBody>
          <a:bodyPr/>
          <a:lstStyle/>
          <a:p>
            <a:endParaRPr lang="en-US"/>
          </a:p>
        </p:txBody>
      </p:sp>
      <p:sp>
        <p:nvSpPr>
          <p:cNvPr id="18463" name="Line 31"/>
          <p:cNvSpPr>
            <a:spLocks noChangeShapeType="1"/>
          </p:cNvSpPr>
          <p:nvPr/>
        </p:nvSpPr>
        <p:spPr bwMode="auto">
          <a:xfrm flipV="1">
            <a:off x="2679700" y="3646488"/>
            <a:ext cx="3619500" cy="0"/>
          </a:xfrm>
          <a:prstGeom prst="line">
            <a:avLst/>
          </a:prstGeom>
          <a:noFill/>
          <a:ln w="9525">
            <a:solidFill>
              <a:schemeClr val="tx1"/>
            </a:solidFill>
            <a:round/>
            <a:headEnd/>
            <a:tailEnd/>
          </a:ln>
        </p:spPr>
        <p:txBody>
          <a:bodyPr/>
          <a:lstStyle/>
          <a:p>
            <a:endParaRPr lang="en-US"/>
          </a:p>
        </p:txBody>
      </p:sp>
      <p:sp>
        <p:nvSpPr>
          <p:cNvPr id="18464" name="Line 32"/>
          <p:cNvSpPr>
            <a:spLocks noChangeShapeType="1"/>
          </p:cNvSpPr>
          <p:nvPr/>
        </p:nvSpPr>
        <p:spPr bwMode="auto">
          <a:xfrm flipV="1">
            <a:off x="3040063" y="3502025"/>
            <a:ext cx="3619500" cy="0"/>
          </a:xfrm>
          <a:prstGeom prst="line">
            <a:avLst/>
          </a:prstGeom>
          <a:noFill/>
          <a:ln w="9525">
            <a:solidFill>
              <a:schemeClr val="tx1"/>
            </a:solidFill>
            <a:round/>
            <a:headEnd/>
            <a:tailEnd/>
          </a:ln>
        </p:spPr>
        <p:txBody>
          <a:bodyPr/>
          <a:lstStyle/>
          <a:p>
            <a:endParaRPr lang="en-US"/>
          </a:p>
        </p:txBody>
      </p:sp>
      <p:sp>
        <p:nvSpPr>
          <p:cNvPr id="18465" name="Line 33"/>
          <p:cNvSpPr>
            <a:spLocks noChangeShapeType="1"/>
          </p:cNvSpPr>
          <p:nvPr/>
        </p:nvSpPr>
        <p:spPr bwMode="auto">
          <a:xfrm flipV="1">
            <a:off x="3346450" y="3357563"/>
            <a:ext cx="3619500" cy="0"/>
          </a:xfrm>
          <a:prstGeom prst="line">
            <a:avLst/>
          </a:prstGeom>
          <a:noFill/>
          <a:ln w="9525">
            <a:solidFill>
              <a:schemeClr val="tx1"/>
            </a:solidFill>
            <a:round/>
            <a:headEnd/>
            <a:tailEnd/>
          </a:ln>
        </p:spPr>
        <p:txBody>
          <a:bodyPr/>
          <a:lstStyle/>
          <a:p>
            <a:endParaRPr lang="en-US"/>
          </a:p>
        </p:txBody>
      </p:sp>
      <p:sp>
        <p:nvSpPr>
          <p:cNvPr id="18466" name="Line 34"/>
          <p:cNvSpPr>
            <a:spLocks noChangeShapeType="1"/>
          </p:cNvSpPr>
          <p:nvPr/>
        </p:nvSpPr>
        <p:spPr bwMode="auto">
          <a:xfrm flipV="1">
            <a:off x="3687763" y="3214688"/>
            <a:ext cx="3619500" cy="0"/>
          </a:xfrm>
          <a:prstGeom prst="line">
            <a:avLst/>
          </a:prstGeom>
          <a:noFill/>
          <a:ln w="9525">
            <a:solidFill>
              <a:schemeClr val="tx1"/>
            </a:solidFill>
            <a:round/>
            <a:headEnd/>
            <a:tailEnd/>
          </a:ln>
        </p:spPr>
        <p:txBody>
          <a:bodyPr/>
          <a:lstStyle/>
          <a:p>
            <a:endParaRPr lang="en-US"/>
          </a:p>
        </p:txBody>
      </p:sp>
      <p:sp>
        <p:nvSpPr>
          <p:cNvPr id="18467" name="Line 35"/>
          <p:cNvSpPr>
            <a:spLocks noChangeShapeType="1"/>
          </p:cNvSpPr>
          <p:nvPr/>
        </p:nvSpPr>
        <p:spPr bwMode="auto">
          <a:xfrm flipV="1">
            <a:off x="4029075" y="3068638"/>
            <a:ext cx="3619500" cy="0"/>
          </a:xfrm>
          <a:prstGeom prst="line">
            <a:avLst/>
          </a:prstGeom>
          <a:noFill/>
          <a:ln w="9525">
            <a:solidFill>
              <a:schemeClr val="tx1"/>
            </a:solidFill>
            <a:round/>
            <a:headEnd/>
            <a:tailEnd/>
          </a:ln>
        </p:spPr>
        <p:txBody>
          <a:bodyPr/>
          <a:lstStyle/>
          <a:p>
            <a:endParaRPr lang="en-US"/>
          </a:p>
        </p:txBody>
      </p:sp>
      <p:sp>
        <p:nvSpPr>
          <p:cNvPr id="18468" name="AutoShape 36"/>
          <p:cNvSpPr>
            <a:spLocks noChangeArrowheads="1"/>
          </p:cNvSpPr>
          <p:nvPr/>
        </p:nvSpPr>
        <p:spPr bwMode="auto">
          <a:xfrm>
            <a:off x="1692275" y="2133600"/>
            <a:ext cx="6121400" cy="1079500"/>
          </a:xfrm>
          <a:prstGeom prst="parallelogram">
            <a:avLst>
              <a:gd name="adj" fmla="val 231812"/>
            </a:avLst>
          </a:prstGeom>
          <a:solidFill>
            <a:srgbClr val="CCFFFF"/>
          </a:solidFill>
          <a:ln w="19050">
            <a:solidFill>
              <a:schemeClr val="tx1"/>
            </a:solidFill>
            <a:miter lim="800000"/>
            <a:headEnd/>
            <a:tailEnd/>
          </a:ln>
        </p:spPr>
        <p:txBody>
          <a:bodyPr wrap="none" anchor="ctr"/>
          <a:lstStyle/>
          <a:p>
            <a:endParaRPr lang="en-US"/>
          </a:p>
        </p:txBody>
      </p:sp>
      <p:sp>
        <p:nvSpPr>
          <p:cNvPr id="18469" name="Line 37"/>
          <p:cNvSpPr>
            <a:spLocks noChangeShapeType="1"/>
          </p:cNvSpPr>
          <p:nvPr/>
        </p:nvSpPr>
        <p:spPr bwMode="auto">
          <a:xfrm flipV="1">
            <a:off x="2555875" y="2133600"/>
            <a:ext cx="2520950" cy="1079500"/>
          </a:xfrm>
          <a:prstGeom prst="line">
            <a:avLst/>
          </a:prstGeom>
          <a:noFill/>
          <a:ln w="9525">
            <a:solidFill>
              <a:schemeClr val="tx1"/>
            </a:solidFill>
            <a:round/>
            <a:headEnd/>
            <a:tailEnd/>
          </a:ln>
        </p:spPr>
        <p:txBody>
          <a:bodyPr/>
          <a:lstStyle/>
          <a:p>
            <a:endParaRPr lang="en-US"/>
          </a:p>
        </p:txBody>
      </p:sp>
      <p:sp>
        <p:nvSpPr>
          <p:cNvPr id="18470" name="Line 38"/>
          <p:cNvSpPr>
            <a:spLocks noChangeShapeType="1"/>
          </p:cNvSpPr>
          <p:nvPr/>
        </p:nvSpPr>
        <p:spPr bwMode="auto">
          <a:xfrm flipV="1">
            <a:off x="2124075" y="2133600"/>
            <a:ext cx="2520950" cy="1079500"/>
          </a:xfrm>
          <a:prstGeom prst="line">
            <a:avLst/>
          </a:prstGeom>
          <a:noFill/>
          <a:ln w="9525">
            <a:solidFill>
              <a:schemeClr val="tx1"/>
            </a:solidFill>
            <a:round/>
            <a:headEnd/>
            <a:tailEnd/>
          </a:ln>
        </p:spPr>
        <p:txBody>
          <a:bodyPr/>
          <a:lstStyle/>
          <a:p>
            <a:endParaRPr lang="en-US"/>
          </a:p>
        </p:txBody>
      </p:sp>
      <p:sp>
        <p:nvSpPr>
          <p:cNvPr id="18471" name="Line 39"/>
          <p:cNvSpPr>
            <a:spLocks noChangeShapeType="1"/>
          </p:cNvSpPr>
          <p:nvPr/>
        </p:nvSpPr>
        <p:spPr bwMode="auto">
          <a:xfrm flipV="1">
            <a:off x="2987675" y="2133600"/>
            <a:ext cx="2520950" cy="1079500"/>
          </a:xfrm>
          <a:prstGeom prst="line">
            <a:avLst/>
          </a:prstGeom>
          <a:noFill/>
          <a:ln w="9525">
            <a:solidFill>
              <a:schemeClr val="tx1"/>
            </a:solidFill>
            <a:round/>
            <a:headEnd/>
            <a:tailEnd/>
          </a:ln>
        </p:spPr>
        <p:txBody>
          <a:bodyPr/>
          <a:lstStyle/>
          <a:p>
            <a:endParaRPr lang="en-US"/>
          </a:p>
        </p:txBody>
      </p:sp>
      <p:sp>
        <p:nvSpPr>
          <p:cNvPr id="18472" name="Line 40"/>
          <p:cNvSpPr>
            <a:spLocks noChangeShapeType="1"/>
          </p:cNvSpPr>
          <p:nvPr/>
        </p:nvSpPr>
        <p:spPr bwMode="auto">
          <a:xfrm flipV="1">
            <a:off x="3419475" y="2133600"/>
            <a:ext cx="2520950" cy="1079500"/>
          </a:xfrm>
          <a:prstGeom prst="line">
            <a:avLst/>
          </a:prstGeom>
          <a:noFill/>
          <a:ln w="9525">
            <a:solidFill>
              <a:schemeClr val="tx1"/>
            </a:solidFill>
            <a:round/>
            <a:headEnd/>
            <a:tailEnd/>
          </a:ln>
        </p:spPr>
        <p:txBody>
          <a:bodyPr/>
          <a:lstStyle/>
          <a:p>
            <a:endParaRPr lang="en-US"/>
          </a:p>
        </p:txBody>
      </p:sp>
      <p:sp>
        <p:nvSpPr>
          <p:cNvPr id="18473" name="Line 41"/>
          <p:cNvSpPr>
            <a:spLocks noChangeShapeType="1"/>
          </p:cNvSpPr>
          <p:nvPr/>
        </p:nvSpPr>
        <p:spPr bwMode="auto">
          <a:xfrm flipV="1">
            <a:off x="3851275" y="2133600"/>
            <a:ext cx="2520950" cy="1079500"/>
          </a:xfrm>
          <a:prstGeom prst="line">
            <a:avLst/>
          </a:prstGeom>
          <a:noFill/>
          <a:ln w="9525">
            <a:solidFill>
              <a:schemeClr val="tx1"/>
            </a:solidFill>
            <a:round/>
            <a:headEnd/>
            <a:tailEnd/>
          </a:ln>
        </p:spPr>
        <p:txBody>
          <a:bodyPr/>
          <a:lstStyle/>
          <a:p>
            <a:endParaRPr lang="en-US"/>
          </a:p>
        </p:txBody>
      </p:sp>
      <p:sp>
        <p:nvSpPr>
          <p:cNvPr id="18474" name="Line 42"/>
          <p:cNvSpPr>
            <a:spLocks noChangeShapeType="1"/>
          </p:cNvSpPr>
          <p:nvPr/>
        </p:nvSpPr>
        <p:spPr bwMode="auto">
          <a:xfrm flipV="1">
            <a:off x="4284663" y="2133600"/>
            <a:ext cx="2520950" cy="1079500"/>
          </a:xfrm>
          <a:prstGeom prst="line">
            <a:avLst/>
          </a:prstGeom>
          <a:noFill/>
          <a:ln w="9525">
            <a:solidFill>
              <a:schemeClr val="tx1"/>
            </a:solidFill>
            <a:round/>
            <a:headEnd/>
            <a:tailEnd/>
          </a:ln>
        </p:spPr>
        <p:txBody>
          <a:bodyPr/>
          <a:lstStyle/>
          <a:p>
            <a:endParaRPr lang="en-US"/>
          </a:p>
        </p:txBody>
      </p:sp>
      <p:sp>
        <p:nvSpPr>
          <p:cNvPr id="18475" name="Line 43"/>
          <p:cNvSpPr>
            <a:spLocks noChangeShapeType="1"/>
          </p:cNvSpPr>
          <p:nvPr/>
        </p:nvSpPr>
        <p:spPr bwMode="auto">
          <a:xfrm flipV="1">
            <a:off x="4716463" y="2133600"/>
            <a:ext cx="2520950" cy="1079500"/>
          </a:xfrm>
          <a:prstGeom prst="line">
            <a:avLst/>
          </a:prstGeom>
          <a:noFill/>
          <a:ln w="9525">
            <a:solidFill>
              <a:schemeClr val="tx1"/>
            </a:solidFill>
            <a:round/>
            <a:headEnd/>
            <a:tailEnd/>
          </a:ln>
        </p:spPr>
        <p:txBody>
          <a:bodyPr/>
          <a:lstStyle/>
          <a:p>
            <a:endParaRPr lang="en-US"/>
          </a:p>
        </p:txBody>
      </p:sp>
      <p:sp>
        <p:nvSpPr>
          <p:cNvPr id="18476" name="Line 44"/>
          <p:cNvSpPr>
            <a:spLocks noChangeShapeType="1"/>
          </p:cNvSpPr>
          <p:nvPr/>
        </p:nvSpPr>
        <p:spPr bwMode="auto">
          <a:xfrm flipV="1">
            <a:off x="5148263" y="2133600"/>
            <a:ext cx="2520950" cy="1079500"/>
          </a:xfrm>
          <a:prstGeom prst="line">
            <a:avLst/>
          </a:prstGeom>
          <a:noFill/>
          <a:ln w="9525">
            <a:solidFill>
              <a:schemeClr val="tx1"/>
            </a:solidFill>
            <a:round/>
            <a:headEnd/>
            <a:tailEnd/>
          </a:ln>
        </p:spPr>
        <p:txBody>
          <a:bodyPr/>
          <a:lstStyle/>
          <a:p>
            <a:endParaRPr lang="en-US"/>
          </a:p>
        </p:txBody>
      </p:sp>
      <p:sp>
        <p:nvSpPr>
          <p:cNvPr id="18477" name="Line 45"/>
          <p:cNvSpPr>
            <a:spLocks noChangeShapeType="1"/>
          </p:cNvSpPr>
          <p:nvPr/>
        </p:nvSpPr>
        <p:spPr bwMode="auto">
          <a:xfrm flipV="1">
            <a:off x="1692275" y="3213100"/>
            <a:ext cx="3619500" cy="0"/>
          </a:xfrm>
          <a:prstGeom prst="line">
            <a:avLst/>
          </a:prstGeom>
          <a:noFill/>
          <a:ln w="9525">
            <a:solidFill>
              <a:schemeClr val="tx1"/>
            </a:solidFill>
            <a:round/>
            <a:headEnd/>
            <a:tailEnd/>
          </a:ln>
        </p:spPr>
        <p:txBody>
          <a:bodyPr/>
          <a:lstStyle/>
          <a:p>
            <a:endParaRPr lang="en-US"/>
          </a:p>
        </p:txBody>
      </p:sp>
      <p:sp>
        <p:nvSpPr>
          <p:cNvPr id="18478" name="Line 46"/>
          <p:cNvSpPr>
            <a:spLocks noChangeShapeType="1"/>
          </p:cNvSpPr>
          <p:nvPr/>
        </p:nvSpPr>
        <p:spPr bwMode="auto">
          <a:xfrm flipV="1">
            <a:off x="2033588" y="3068638"/>
            <a:ext cx="3619500" cy="0"/>
          </a:xfrm>
          <a:prstGeom prst="line">
            <a:avLst/>
          </a:prstGeom>
          <a:noFill/>
          <a:ln w="9525">
            <a:solidFill>
              <a:schemeClr val="tx1"/>
            </a:solidFill>
            <a:round/>
            <a:headEnd/>
            <a:tailEnd/>
          </a:ln>
        </p:spPr>
        <p:txBody>
          <a:bodyPr/>
          <a:lstStyle/>
          <a:p>
            <a:endParaRPr lang="en-US"/>
          </a:p>
        </p:txBody>
      </p:sp>
      <p:sp>
        <p:nvSpPr>
          <p:cNvPr id="18479" name="Line 47"/>
          <p:cNvSpPr>
            <a:spLocks noChangeShapeType="1"/>
          </p:cNvSpPr>
          <p:nvPr/>
        </p:nvSpPr>
        <p:spPr bwMode="auto">
          <a:xfrm flipV="1">
            <a:off x="2339975" y="2925763"/>
            <a:ext cx="3619500" cy="0"/>
          </a:xfrm>
          <a:prstGeom prst="line">
            <a:avLst/>
          </a:prstGeom>
          <a:noFill/>
          <a:ln w="9525">
            <a:solidFill>
              <a:schemeClr val="tx1"/>
            </a:solidFill>
            <a:round/>
            <a:headEnd/>
            <a:tailEnd/>
          </a:ln>
        </p:spPr>
        <p:txBody>
          <a:bodyPr/>
          <a:lstStyle/>
          <a:p>
            <a:endParaRPr lang="en-US"/>
          </a:p>
        </p:txBody>
      </p:sp>
      <p:sp>
        <p:nvSpPr>
          <p:cNvPr id="18480" name="Line 48"/>
          <p:cNvSpPr>
            <a:spLocks noChangeShapeType="1"/>
          </p:cNvSpPr>
          <p:nvPr/>
        </p:nvSpPr>
        <p:spPr bwMode="auto">
          <a:xfrm flipV="1">
            <a:off x="2681288" y="2781300"/>
            <a:ext cx="3619500" cy="0"/>
          </a:xfrm>
          <a:prstGeom prst="line">
            <a:avLst/>
          </a:prstGeom>
          <a:noFill/>
          <a:ln w="9525">
            <a:solidFill>
              <a:schemeClr val="tx1"/>
            </a:solidFill>
            <a:round/>
            <a:headEnd/>
            <a:tailEnd/>
          </a:ln>
        </p:spPr>
        <p:txBody>
          <a:bodyPr/>
          <a:lstStyle/>
          <a:p>
            <a:endParaRPr lang="en-US"/>
          </a:p>
        </p:txBody>
      </p:sp>
      <p:sp>
        <p:nvSpPr>
          <p:cNvPr id="18481" name="Line 49"/>
          <p:cNvSpPr>
            <a:spLocks noChangeShapeType="1"/>
          </p:cNvSpPr>
          <p:nvPr/>
        </p:nvSpPr>
        <p:spPr bwMode="auto">
          <a:xfrm flipV="1">
            <a:off x="3041650" y="2636838"/>
            <a:ext cx="3619500" cy="0"/>
          </a:xfrm>
          <a:prstGeom prst="line">
            <a:avLst/>
          </a:prstGeom>
          <a:noFill/>
          <a:ln w="9525">
            <a:solidFill>
              <a:schemeClr val="tx1"/>
            </a:solidFill>
            <a:round/>
            <a:headEnd/>
            <a:tailEnd/>
          </a:ln>
        </p:spPr>
        <p:txBody>
          <a:bodyPr/>
          <a:lstStyle/>
          <a:p>
            <a:endParaRPr lang="en-US"/>
          </a:p>
        </p:txBody>
      </p:sp>
      <p:sp>
        <p:nvSpPr>
          <p:cNvPr id="18482" name="Line 50"/>
          <p:cNvSpPr>
            <a:spLocks noChangeShapeType="1"/>
          </p:cNvSpPr>
          <p:nvPr/>
        </p:nvSpPr>
        <p:spPr bwMode="auto">
          <a:xfrm flipV="1">
            <a:off x="3348038" y="2492375"/>
            <a:ext cx="3619500" cy="0"/>
          </a:xfrm>
          <a:prstGeom prst="line">
            <a:avLst/>
          </a:prstGeom>
          <a:noFill/>
          <a:ln w="9525">
            <a:solidFill>
              <a:schemeClr val="tx1"/>
            </a:solidFill>
            <a:round/>
            <a:headEnd/>
            <a:tailEnd/>
          </a:ln>
        </p:spPr>
        <p:txBody>
          <a:bodyPr/>
          <a:lstStyle/>
          <a:p>
            <a:endParaRPr lang="en-US"/>
          </a:p>
        </p:txBody>
      </p:sp>
      <p:sp>
        <p:nvSpPr>
          <p:cNvPr id="18483" name="Line 51"/>
          <p:cNvSpPr>
            <a:spLocks noChangeShapeType="1"/>
          </p:cNvSpPr>
          <p:nvPr/>
        </p:nvSpPr>
        <p:spPr bwMode="auto">
          <a:xfrm flipV="1">
            <a:off x="3643313" y="2347913"/>
            <a:ext cx="3619500" cy="0"/>
          </a:xfrm>
          <a:prstGeom prst="line">
            <a:avLst/>
          </a:prstGeom>
          <a:noFill/>
          <a:ln w="9525">
            <a:solidFill>
              <a:schemeClr val="tx1"/>
            </a:solidFill>
            <a:round/>
            <a:headEnd/>
            <a:tailEnd/>
          </a:ln>
        </p:spPr>
        <p:txBody>
          <a:bodyPr/>
          <a:lstStyle/>
          <a:p>
            <a:endParaRPr lang="en-US"/>
          </a:p>
        </p:txBody>
      </p:sp>
      <p:sp>
        <p:nvSpPr>
          <p:cNvPr id="18484" name="Line 52"/>
          <p:cNvSpPr>
            <a:spLocks noChangeShapeType="1"/>
          </p:cNvSpPr>
          <p:nvPr/>
        </p:nvSpPr>
        <p:spPr bwMode="auto">
          <a:xfrm flipV="1">
            <a:off x="4030663" y="2203450"/>
            <a:ext cx="3619500" cy="0"/>
          </a:xfrm>
          <a:prstGeom prst="line">
            <a:avLst/>
          </a:prstGeom>
          <a:noFill/>
          <a:ln w="9525">
            <a:solidFill>
              <a:schemeClr val="tx1"/>
            </a:solidFill>
            <a:round/>
            <a:headEnd/>
            <a:tailEnd/>
          </a:ln>
        </p:spPr>
        <p:txBody>
          <a:bodyPr/>
          <a:lstStyle/>
          <a:p>
            <a:endParaRPr lang="en-US"/>
          </a:p>
        </p:txBody>
      </p:sp>
      <p:sp>
        <p:nvSpPr>
          <p:cNvPr id="18485" name="Line 53"/>
          <p:cNvSpPr>
            <a:spLocks noChangeShapeType="1"/>
          </p:cNvSpPr>
          <p:nvPr/>
        </p:nvSpPr>
        <p:spPr bwMode="auto">
          <a:xfrm>
            <a:off x="1660525" y="5287963"/>
            <a:ext cx="3613150" cy="0"/>
          </a:xfrm>
          <a:prstGeom prst="line">
            <a:avLst/>
          </a:prstGeom>
          <a:noFill/>
          <a:ln w="38100">
            <a:solidFill>
              <a:schemeClr val="tx1"/>
            </a:solidFill>
            <a:round/>
            <a:headEnd/>
            <a:tailEnd type="triangle" w="med" len="med"/>
          </a:ln>
        </p:spPr>
        <p:txBody>
          <a:bodyPr/>
          <a:lstStyle/>
          <a:p>
            <a:endParaRPr lang="en-US"/>
          </a:p>
        </p:txBody>
      </p:sp>
      <p:sp>
        <p:nvSpPr>
          <p:cNvPr id="18486" name="Line 54"/>
          <p:cNvSpPr>
            <a:spLocks noChangeShapeType="1"/>
          </p:cNvSpPr>
          <p:nvPr/>
        </p:nvSpPr>
        <p:spPr bwMode="auto">
          <a:xfrm flipV="1">
            <a:off x="5549900" y="4373563"/>
            <a:ext cx="2232025" cy="914400"/>
          </a:xfrm>
          <a:prstGeom prst="line">
            <a:avLst/>
          </a:prstGeom>
          <a:noFill/>
          <a:ln w="38100">
            <a:solidFill>
              <a:schemeClr val="tx1"/>
            </a:solidFill>
            <a:round/>
            <a:headEnd/>
            <a:tailEnd type="triangle" w="med" len="med"/>
          </a:ln>
        </p:spPr>
        <p:txBody>
          <a:bodyPr/>
          <a:lstStyle/>
          <a:p>
            <a:endParaRPr lang="en-US"/>
          </a:p>
        </p:txBody>
      </p:sp>
      <p:sp>
        <p:nvSpPr>
          <p:cNvPr id="18487" name="Text Box 55"/>
          <p:cNvSpPr txBox="1">
            <a:spLocks noChangeArrowheads="1"/>
          </p:cNvSpPr>
          <p:nvPr/>
        </p:nvSpPr>
        <p:spPr bwMode="auto">
          <a:xfrm>
            <a:off x="2384425" y="5287963"/>
            <a:ext cx="1830388" cy="396875"/>
          </a:xfrm>
          <a:prstGeom prst="rect">
            <a:avLst/>
          </a:prstGeom>
          <a:noFill/>
          <a:ln w="9525">
            <a:noFill/>
            <a:miter lim="800000"/>
            <a:headEnd/>
            <a:tailEnd/>
          </a:ln>
        </p:spPr>
        <p:txBody>
          <a:bodyPr>
            <a:spAutoFit/>
          </a:bodyPr>
          <a:lstStyle/>
          <a:p>
            <a:pPr>
              <a:spcBef>
                <a:spcPct val="50000"/>
              </a:spcBef>
            </a:pPr>
            <a:r>
              <a:rPr lang="en-GB" sz="2000">
                <a:latin typeface="Times New Roman" pitchFamily="18" charset="0"/>
              </a:rPr>
              <a:t>Longitude</a:t>
            </a:r>
          </a:p>
        </p:txBody>
      </p:sp>
      <p:sp>
        <p:nvSpPr>
          <p:cNvPr id="18488" name="Text Box 56"/>
          <p:cNvSpPr txBox="1">
            <a:spLocks noChangeArrowheads="1"/>
          </p:cNvSpPr>
          <p:nvPr/>
        </p:nvSpPr>
        <p:spPr bwMode="auto">
          <a:xfrm rot="-1328287">
            <a:off x="6188075" y="4776788"/>
            <a:ext cx="1830388" cy="396875"/>
          </a:xfrm>
          <a:prstGeom prst="rect">
            <a:avLst/>
          </a:prstGeom>
          <a:noFill/>
          <a:ln w="9525">
            <a:noFill/>
            <a:miter lim="800000"/>
            <a:headEnd/>
            <a:tailEnd/>
          </a:ln>
        </p:spPr>
        <p:txBody>
          <a:bodyPr>
            <a:spAutoFit/>
          </a:bodyPr>
          <a:lstStyle/>
          <a:p>
            <a:pPr>
              <a:spcBef>
                <a:spcPct val="50000"/>
              </a:spcBef>
            </a:pPr>
            <a:r>
              <a:rPr lang="en-GB" sz="2000">
                <a:latin typeface="Times New Roman" pitchFamily="18" charset="0"/>
              </a:rPr>
              <a:t>Latitude</a:t>
            </a:r>
          </a:p>
        </p:txBody>
      </p:sp>
      <p:sp>
        <p:nvSpPr>
          <p:cNvPr id="18489" name="Line 57"/>
          <p:cNvSpPr>
            <a:spLocks noChangeShapeType="1"/>
          </p:cNvSpPr>
          <p:nvPr/>
        </p:nvSpPr>
        <p:spPr bwMode="auto">
          <a:xfrm flipV="1">
            <a:off x="1235075" y="3236913"/>
            <a:ext cx="0" cy="1736725"/>
          </a:xfrm>
          <a:prstGeom prst="line">
            <a:avLst/>
          </a:prstGeom>
          <a:noFill/>
          <a:ln w="38100">
            <a:solidFill>
              <a:schemeClr val="tx1"/>
            </a:solidFill>
            <a:round/>
            <a:headEnd/>
            <a:tailEnd type="triangle" w="med" len="med"/>
          </a:ln>
        </p:spPr>
        <p:txBody>
          <a:bodyPr/>
          <a:lstStyle/>
          <a:p>
            <a:endParaRPr lang="en-US"/>
          </a:p>
        </p:txBody>
      </p:sp>
      <p:sp>
        <p:nvSpPr>
          <p:cNvPr id="18490" name="Text Box 58"/>
          <p:cNvSpPr txBox="1">
            <a:spLocks noChangeArrowheads="1"/>
          </p:cNvSpPr>
          <p:nvPr/>
        </p:nvSpPr>
        <p:spPr bwMode="auto">
          <a:xfrm rot="-5400000">
            <a:off x="121444" y="3510756"/>
            <a:ext cx="1830388" cy="396875"/>
          </a:xfrm>
          <a:prstGeom prst="rect">
            <a:avLst/>
          </a:prstGeom>
          <a:noFill/>
          <a:ln w="9525">
            <a:noFill/>
            <a:miter lim="800000"/>
            <a:headEnd/>
            <a:tailEnd/>
          </a:ln>
        </p:spPr>
        <p:txBody>
          <a:bodyPr>
            <a:spAutoFit/>
          </a:bodyPr>
          <a:lstStyle/>
          <a:p>
            <a:pPr>
              <a:spcBef>
                <a:spcPct val="50000"/>
              </a:spcBef>
            </a:pPr>
            <a:r>
              <a:rPr lang="en-GB" sz="2000">
                <a:latin typeface="Times New Roman" pitchFamily="18" charset="0"/>
              </a:rPr>
              <a:t>Time</a:t>
            </a:r>
          </a:p>
        </p:txBody>
      </p:sp>
      <p:sp>
        <p:nvSpPr>
          <p:cNvPr id="18491" name="Oval 59"/>
          <p:cNvSpPr>
            <a:spLocks noChangeArrowheads="1"/>
          </p:cNvSpPr>
          <p:nvPr/>
        </p:nvSpPr>
        <p:spPr bwMode="auto">
          <a:xfrm rot="20957336" flipH="1">
            <a:off x="4757738" y="3760788"/>
            <a:ext cx="219075" cy="134937"/>
          </a:xfrm>
          <a:prstGeom prst="ellipse">
            <a:avLst/>
          </a:prstGeom>
          <a:solidFill>
            <a:srgbClr val="FF0000"/>
          </a:solidFill>
          <a:ln w="9525">
            <a:solidFill>
              <a:schemeClr val="tx1"/>
            </a:solidFill>
            <a:round/>
            <a:headEnd/>
            <a:tailEnd/>
          </a:ln>
        </p:spPr>
        <p:txBody>
          <a:bodyPr wrap="none" anchor="ctr"/>
          <a:lstStyle/>
          <a:p>
            <a:endParaRPr lang="en-US"/>
          </a:p>
        </p:txBody>
      </p:sp>
      <p:sp>
        <p:nvSpPr>
          <p:cNvPr id="18492" name="Oval 60"/>
          <p:cNvSpPr>
            <a:spLocks noChangeArrowheads="1"/>
          </p:cNvSpPr>
          <p:nvPr/>
        </p:nvSpPr>
        <p:spPr bwMode="auto">
          <a:xfrm rot="20957336" flipH="1">
            <a:off x="3776663" y="3376613"/>
            <a:ext cx="219075" cy="134937"/>
          </a:xfrm>
          <a:prstGeom prst="ellipse">
            <a:avLst/>
          </a:prstGeom>
          <a:solidFill>
            <a:srgbClr val="FF0000"/>
          </a:solidFill>
          <a:ln w="9525">
            <a:solidFill>
              <a:schemeClr val="tx1"/>
            </a:solidFill>
            <a:round/>
            <a:headEnd/>
            <a:tailEnd/>
          </a:ln>
        </p:spPr>
        <p:txBody>
          <a:bodyPr wrap="none" anchor="ctr"/>
          <a:lstStyle/>
          <a:p>
            <a:endParaRPr lang="en-US"/>
          </a:p>
        </p:txBody>
      </p:sp>
      <p:sp>
        <p:nvSpPr>
          <p:cNvPr id="18493" name="Oval 61"/>
          <p:cNvSpPr>
            <a:spLocks noChangeArrowheads="1"/>
          </p:cNvSpPr>
          <p:nvPr/>
        </p:nvSpPr>
        <p:spPr bwMode="auto">
          <a:xfrm rot="20957336" flipH="1">
            <a:off x="5549900" y="3241675"/>
            <a:ext cx="219075" cy="134938"/>
          </a:xfrm>
          <a:prstGeom prst="ellipse">
            <a:avLst/>
          </a:prstGeom>
          <a:solidFill>
            <a:srgbClr val="FF0000"/>
          </a:solidFill>
          <a:ln w="9525">
            <a:solidFill>
              <a:schemeClr val="tx1"/>
            </a:solidFill>
            <a:round/>
            <a:headEnd/>
            <a:tailEnd/>
          </a:ln>
        </p:spPr>
        <p:txBody>
          <a:bodyPr wrap="none" anchor="ctr"/>
          <a:lstStyle/>
          <a:p>
            <a:endParaRPr lang="en-US"/>
          </a:p>
        </p:txBody>
      </p:sp>
      <p:sp>
        <p:nvSpPr>
          <p:cNvPr id="18494" name="Oval 62"/>
          <p:cNvSpPr>
            <a:spLocks noChangeArrowheads="1"/>
          </p:cNvSpPr>
          <p:nvPr/>
        </p:nvSpPr>
        <p:spPr bwMode="auto">
          <a:xfrm rot="20957336" flipH="1">
            <a:off x="4741863" y="4637088"/>
            <a:ext cx="219075" cy="134937"/>
          </a:xfrm>
          <a:prstGeom prst="ellipse">
            <a:avLst/>
          </a:prstGeom>
          <a:solidFill>
            <a:srgbClr val="FF0000"/>
          </a:solidFill>
          <a:ln w="9525">
            <a:solidFill>
              <a:schemeClr val="tx1"/>
            </a:solidFill>
            <a:round/>
            <a:headEnd/>
            <a:tailEnd/>
          </a:ln>
        </p:spPr>
        <p:txBody>
          <a:bodyPr wrap="none" anchor="ctr"/>
          <a:lstStyle/>
          <a:p>
            <a:endParaRPr lang="en-US"/>
          </a:p>
        </p:txBody>
      </p:sp>
      <p:sp>
        <p:nvSpPr>
          <p:cNvPr id="18495" name="Oval 63"/>
          <p:cNvSpPr>
            <a:spLocks noChangeArrowheads="1"/>
          </p:cNvSpPr>
          <p:nvPr/>
        </p:nvSpPr>
        <p:spPr bwMode="auto">
          <a:xfrm rot="20957336" flipH="1">
            <a:off x="2149475" y="4772025"/>
            <a:ext cx="219075" cy="134938"/>
          </a:xfrm>
          <a:prstGeom prst="ellipse">
            <a:avLst/>
          </a:prstGeom>
          <a:solidFill>
            <a:srgbClr val="FF0000"/>
          </a:solidFill>
          <a:ln w="9525">
            <a:solidFill>
              <a:schemeClr val="tx1"/>
            </a:solidFill>
            <a:round/>
            <a:headEnd/>
            <a:tailEnd/>
          </a:ln>
        </p:spPr>
        <p:txBody>
          <a:bodyPr wrap="none" anchor="ctr"/>
          <a:lstStyle/>
          <a:p>
            <a:endParaRPr lang="en-US"/>
          </a:p>
        </p:txBody>
      </p:sp>
      <p:sp>
        <p:nvSpPr>
          <p:cNvPr id="18496" name="Oval 64"/>
          <p:cNvSpPr>
            <a:spLocks noChangeArrowheads="1"/>
          </p:cNvSpPr>
          <p:nvPr/>
        </p:nvSpPr>
        <p:spPr bwMode="auto">
          <a:xfrm rot="20957336" flipH="1">
            <a:off x="5534025" y="4117975"/>
            <a:ext cx="219075" cy="134938"/>
          </a:xfrm>
          <a:prstGeom prst="ellipse">
            <a:avLst/>
          </a:prstGeom>
          <a:solidFill>
            <a:srgbClr val="FF0000"/>
          </a:solidFill>
          <a:ln w="9525">
            <a:solidFill>
              <a:schemeClr val="tx1"/>
            </a:solidFill>
            <a:round/>
            <a:headEnd/>
            <a:tailEnd/>
          </a:ln>
        </p:spPr>
        <p:txBody>
          <a:bodyPr wrap="none" anchor="ctr"/>
          <a:lstStyle/>
          <a:p>
            <a:endParaRPr lang="en-US"/>
          </a:p>
        </p:txBody>
      </p:sp>
      <p:sp>
        <p:nvSpPr>
          <p:cNvPr id="18497" name="Oval 65"/>
          <p:cNvSpPr>
            <a:spLocks noChangeArrowheads="1"/>
          </p:cNvSpPr>
          <p:nvPr/>
        </p:nvSpPr>
        <p:spPr bwMode="auto">
          <a:xfrm rot="20957336" flipH="1">
            <a:off x="4741863" y="2911475"/>
            <a:ext cx="219075" cy="134938"/>
          </a:xfrm>
          <a:prstGeom prst="ellipse">
            <a:avLst/>
          </a:prstGeom>
          <a:solidFill>
            <a:srgbClr val="FF0000"/>
          </a:solidFill>
          <a:ln w="9525">
            <a:solidFill>
              <a:schemeClr val="tx1"/>
            </a:solidFill>
            <a:round/>
            <a:headEnd/>
            <a:tailEnd/>
          </a:ln>
        </p:spPr>
        <p:txBody>
          <a:bodyPr wrap="none" anchor="ctr"/>
          <a:lstStyle/>
          <a:p>
            <a:endParaRPr lang="en-US"/>
          </a:p>
        </p:txBody>
      </p:sp>
      <p:sp>
        <p:nvSpPr>
          <p:cNvPr id="18498" name="Oval 66"/>
          <p:cNvSpPr>
            <a:spLocks noChangeArrowheads="1"/>
          </p:cNvSpPr>
          <p:nvPr/>
        </p:nvSpPr>
        <p:spPr bwMode="auto">
          <a:xfrm rot="20957336" flipH="1">
            <a:off x="2149475" y="3046413"/>
            <a:ext cx="219075" cy="134937"/>
          </a:xfrm>
          <a:prstGeom prst="ellipse">
            <a:avLst/>
          </a:prstGeom>
          <a:solidFill>
            <a:srgbClr val="FF0000"/>
          </a:solidFill>
          <a:ln w="9525">
            <a:solidFill>
              <a:schemeClr val="tx1"/>
            </a:solidFill>
            <a:round/>
            <a:headEnd/>
            <a:tailEnd/>
          </a:ln>
        </p:spPr>
        <p:txBody>
          <a:bodyPr wrap="none" anchor="ctr"/>
          <a:lstStyle/>
          <a:p>
            <a:endParaRPr lang="en-US"/>
          </a:p>
        </p:txBody>
      </p:sp>
      <p:sp>
        <p:nvSpPr>
          <p:cNvPr id="18499" name="Oval 67"/>
          <p:cNvSpPr>
            <a:spLocks noChangeArrowheads="1"/>
          </p:cNvSpPr>
          <p:nvPr/>
        </p:nvSpPr>
        <p:spPr bwMode="auto">
          <a:xfrm rot="20957336" flipH="1">
            <a:off x="3760788" y="2527300"/>
            <a:ext cx="219075" cy="134938"/>
          </a:xfrm>
          <a:prstGeom prst="ellipse">
            <a:avLst/>
          </a:prstGeom>
          <a:solidFill>
            <a:srgbClr val="FF0000"/>
          </a:solidFill>
          <a:ln w="9525">
            <a:solidFill>
              <a:schemeClr val="tx1"/>
            </a:solidFill>
            <a:round/>
            <a:headEnd/>
            <a:tailEnd/>
          </a:ln>
        </p:spPr>
        <p:txBody>
          <a:bodyPr wrap="none" anchor="ctr"/>
          <a:lstStyle/>
          <a:p>
            <a:endParaRPr lang="en-US"/>
          </a:p>
        </p:txBody>
      </p:sp>
      <p:sp>
        <p:nvSpPr>
          <p:cNvPr id="18500" name="Oval 68"/>
          <p:cNvSpPr>
            <a:spLocks noChangeArrowheads="1"/>
          </p:cNvSpPr>
          <p:nvPr/>
        </p:nvSpPr>
        <p:spPr bwMode="auto">
          <a:xfrm rot="20957336" flipH="1">
            <a:off x="5534025" y="2392363"/>
            <a:ext cx="219075" cy="134937"/>
          </a:xfrm>
          <a:prstGeom prst="ellipse">
            <a:avLst/>
          </a:prstGeom>
          <a:solidFill>
            <a:srgbClr val="FF0000"/>
          </a:solidFill>
          <a:ln w="9525">
            <a:solidFill>
              <a:schemeClr val="tx1"/>
            </a:solidFill>
            <a:round/>
            <a:headEnd/>
            <a:tailEnd/>
          </a:ln>
        </p:spPr>
        <p:txBody>
          <a:bodyPr wrap="none" anchor="ctr"/>
          <a:lstStyle/>
          <a:p>
            <a:endParaRPr lang="en-US"/>
          </a:p>
        </p:txBody>
      </p:sp>
      <p:sp>
        <p:nvSpPr>
          <p:cNvPr id="18501" name="AutoShape 70"/>
          <p:cNvSpPr>
            <a:spLocks noChangeArrowheads="1"/>
          </p:cNvSpPr>
          <p:nvPr/>
        </p:nvSpPr>
        <p:spPr bwMode="auto">
          <a:xfrm>
            <a:off x="4086225" y="3646488"/>
            <a:ext cx="766763" cy="144462"/>
          </a:xfrm>
          <a:prstGeom prst="parallelogram">
            <a:avLst>
              <a:gd name="adj" fmla="val 232974"/>
            </a:avLst>
          </a:prstGeom>
          <a:solidFill>
            <a:srgbClr val="FF9933"/>
          </a:solidFill>
          <a:ln w="9525">
            <a:noFill/>
            <a:miter lim="800000"/>
            <a:headEnd/>
            <a:tailEnd/>
          </a:ln>
        </p:spPr>
        <p:txBody>
          <a:bodyPr wrap="none" anchor="ctr"/>
          <a:lstStyle/>
          <a:p>
            <a:endParaRPr lang="en-US"/>
          </a:p>
        </p:txBody>
      </p:sp>
      <p:sp>
        <p:nvSpPr>
          <p:cNvPr id="18502" name="Oval 71"/>
          <p:cNvSpPr>
            <a:spLocks noChangeArrowheads="1"/>
          </p:cNvSpPr>
          <p:nvPr/>
        </p:nvSpPr>
        <p:spPr bwMode="auto">
          <a:xfrm rot="20957336" flipH="1">
            <a:off x="4308475" y="4411663"/>
            <a:ext cx="219075" cy="134937"/>
          </a:xfrm>
          <a:prstGeom prst="ellipse">
            <a:avLst/>
          </a:prstGeom>
          <a:solidFill>
            <a:srgbClr val="FF0000"/>
          </a:solidFill>
          <a:ln w="9525">
            <a:solidFill>
              <a:schemeClr val="tx1"/>
            </a:solidFill>
            <a:round/>
            <a:headEnd/>
            <a:tailEnd/>
          </a:ln>
        </p:spPr>
        <p:txBody>
          <a:bodyPr wrap="none" anchor="ctr"/>
          <a:lstStyle/>
          <a:p>
            <a:endParaRPr lang="en-US"/>
          </a:p>
        </p:txBody>
      </p:sp>
      <p:grpSp>
        <p:nvGrpSpPr>
          <p:cNvPr id="2" name="Group 72"/>
          <p:cNvGrpSpPr>
            <a:grpSpLocks/>
          </p:cNvGrpSpPr>
          <p:nvPr/>
        </p:nvGrpSpPr>
        <p:grpSpPr bwMode="auto">
          <a:xfrm>
            <a:off x="3946525" y="2652713"/>
            <a:ext cx="841375" cy="1720850"/>
            <a:chOff x="2486" y="2033"/>
            <a:chExt cx="530" cy="1084"/>
          </a:xfrm>
        </p:grpSpPr>
        <p:sp>
          <p:nvSpPr>
            <p:cNvPr id="18506" name="Line 73"/>
            <p:cNvSpPr>
              <a:spLocks noChangeShapeType="1"/>
            </p:cNvSpPr>
            <p:nvPr/>
          </p:nvSpPr>
          <p:spPr bwMode="auto">
            <a:xfrm flipH="1" flipV="1">
              <a:off x="2666" y="2429"/>
              <a:ext cx="78" cy="185"/>
            </a:xfrm>
            <a:prstGeom prst="line">
              <a:avLst/>
            </a:prstGeom>
            <a:noFill/>
            <a:ln w="38100">
              <a:solidFill>
                <a:schemeClr val="tx1"/>
              </a:solidFill>
              <a:round/>
              <a:headEnd type="triangle" w="med" len="med"/>
              <a:tailEnd/>
            </a:ln>
          </p:spPr>
          <p:txBody>
            <a:bodyPr/>
            <a:lstStyle/>
            <a:p>
              <a:endParaRPr lang="en-US"/>
            </a:p>
          </p:txBody>
        </p:sp>
        <p:sp>
          <p:nvSpPr>
            <p:cNvPr id="18507" name="Line 74"/>
            <p:cNvSpPr>
              <a:spLocks noChangeShapeType="1"/>
            </p:cNvSpPr>
            <p:nvPr/>
          </p:nvSpPr>
          <p:spPr bwMode="auto">
            <a:xfrm flipH="1" flipV="1">
              <a:off x="2486" y="2033"/>
              <a:ext cx="169" cy="371"/>
            </a:xfrm>
            <a:prstGeom prst="line">
              <a:avLst/>
            </a:prstGeom>
            <a:noFill/>
            <a:ln w="38100">
              <a:solidFill>
                <a:schemeClr val="tx1"/>
              </a:solidFill>
              <a:prstDash val="sysDot"/>
              <a:round/>
              <a:headEnd/>
              <a:tailEnd/>
            </a:ln>
          </p:spPr>
          <p:txBody>
            <a:bodyPr/>
            <a:lstStyle/>
            <a:p>
              <a:endParaRPr lang="en-US"/>
            </a:p>
          </p:txBody>
        </p:sp>
        <p:sp>
          <p:nvSpPr>
            <p:cNvPr id="18508" name="Line 75"/>
            <p:cNvSpPr>
              <a:spLocks noChangeShapeType="1"/>
            </p:cNvSpPr>
            <p:nvPr/>
          </p:nvSpPr>
          <p:spPr bwMode="auto">
            <a:xfrm flipV="1">
              <a:off x="2857" y="2391"/>
              <a:ext cx="125" cy="283"/>
            </a:xfrm>
            <a:prstGeom prst="line">
              <a:avLst/>
            </a:prstGeom>
            <a:noFill/>
            <a:ln w="38100">
              <a:solidFill>
                <a:schemeClr val="tx1"/>
              </a:solidFill>
              <a:round/>
              <a:headEnd type="triangle" w="med" len="med"/>
              <a:tailEnd/>
            </a:ln>
          </p:spPr>
          <p:txBody>
            <a:bodyPr/>
            <a:lstStyle/>
            <a:p>
              <a:endParaRPr lang="en-US"/>
            </a:p>
          </p:txBody>
        </p:sp>
        <p:sp>
          <p:nvSpPr>
            <p:cNvPr id="18509" name="Line 76"/>
            <p:cNvSpPr>
              <a:spLocks noChangeShapeType="1"/>
            </p:cNvSpPr>
            <p:nvPr/>
          </p:nvSpPr>
          <p:spPr bwMode="auto">
            <a:xfrm flipH="1">
              <a:off x="2881" y="2296"/>
              <a:ext cx="135" cy="344"/>
            </a:xfrm>
            <a:prstGeom prst="line">
              <a:avLst/>
            </a:prstGeom>
            <a:noFill/>
            <a:ln w="38100">
              <a:solidFill>
                <a:schemeClr val="tx1"/>
              </a:solidFill>
              <a:prstDash val="sysDot"/>
              <a:round/>
              <a:headEnd/>
              <a:tailEnd/>
            </a:ln>
          </p:spPr>
          <p:txBody>
            <a:bodyPr/>
            <a:lstStyle/>
            <a:p>
              <a:endParaRPr lang="en-US"/>
            </a:p>
          </p:txBody>
        </p:sp>
        <p:sp>
          <p:nvSpPr>
            <p:cNvPr id="18510" name="Line 77"/>
            <p:cNvSpPr>
              <a:spLocks noChangeShapeType="1"/>
            </p:cNvSpPr>
            <p:nvPr/>
          </p:nvSpPr>
          <p:spPr bwMode="auto">
            <a:xfrm flipH="1" flipV="1">
              <a:off x="2510" y="2553"/>
              <a:ext cx="143" cy="106"/>
            </a:xfrm>
            <a:prstGeom prst="line">
              <a:avLst/>
            </a:prstGeom>
            <a:noFill/>
            <a:ln w="38100">
              <a:solidFill>
                <a:schemeClr val="tx1"/>
              </a:solidFill>
              <a:round/>
              <a:headEnd type="triangle" w="med" len="med"/>
              <a:tailEnd/>
            </a:ln>
          </p:spPr>
          <p:txBody>
            <a:bodyPr/>
            <a:lstStyle/>
            <a:p>
              <a:endParaRPr lang="en-US"/>
            </a:p>
          </p:txBody>
        </p:sp>
        <p:sp>
          <p:nvSpPr>
            <p:cNvPr id="18511" name="Line 78"/>
            <p:cNvSpPr>
              <a:spLocks noChangeShapeType="1"/>
            </p:cNvSpPr>
            <p:nvPr/>
          </p:nvSpPr>
          <p:spPr bwMode="auto">
            <a:xfrm>
              <a:off x="2880" y="2704"/>
              <a:ext cx="105" cy="35"/>
            </a:xfrm>
            <a:prstGeom prst="line">
              <a:avLst/>
            </a:prstGeom>
            <a:noFill/>
            <a:ln w="38100">
              <a:solidFill>
                <a:schemeClr val="tx1"/>
              </a:solidFill>
              <a:round/>
              <a:headEnd type="triangle" w="med" len="med"/>
              <a:tailEnd/>
            </a:ln>
          </p:spPr>
          <p:txBody>
            <a:bodyPr/>
            <a:lstStyle/>
            <a:p>
              <a:endParaRPr lang="en-US"/>
            </a:p>
          </p:txBody>
        </p:sp>
        <p:sp>
          <p:nvSpPr>
            <p:cNvPr id="18512" name="Line 79"/>
            <p:cNvSpPr>
              <a:spLocks noChangeShapeType="1"/>
            </p:cNvSpPr>
            <p:nvPr/>
          </p:nvSpPr>
          <p:spPr bwMode="auto">
            <a:xfrm flipH="1">
              <a:off x="2802" y="2959"/>
              <a:ext cx="0" cy="158"/>
            </a:xfrm>
            <a:prstGeom prst="line">
              <a:avLst/>
            </a:prstGeom>
            <a:noFill/>
            <a:ln w="38100">
              <a:solidFill>
                <a:schemeClr val="tx1"/>
              </a:solidFill>
              <a:round/>
              <a:headEnd/>
              <a:tailEnd/>
            </a:ln>
          </p:spPr>
          <p:txBody>
            <a:bodyPr/>
            <a:lstStyle/>
            <a:p>
              <a:endParaRPr lang="en-US"/>
            </a:p>
          </p:txBody>
        </p:sp>
        <p:sp>
          <p:nvSpPr>
            <p:cNvPr id="18513" name="Line 80"/>
            <p:cNvSpPr>
              <a:spLocks noChangeShapeType="1"/>
            </p:cNvSpPr>
            <p:nvPr/>
          </p:nvSpPr>
          <p:spPr bwMode="auto">
            <a:xfrm flipH="1">
              <a:off x="2802" y="2730"/>
              <a:ext cx="1" cy="207"/>
            </a:xfrm>
            <a:prstGeom prst="line">
              <a:avLst/>
            </a:prstGeom>
            <a:noFill/>
            <a:ln w="38100">
              <a:solidFill>
                <a:schemeClr val="tx1"/>
              </a:solidFill>
              <a:prstDash val="sysDot"/>
              <a:round/>
              <a:headEnd type="triangle" w="med" len="med"/>
              <a:tailEnd/>
            </a:ln>
          </p:spPr>
          <p:txBody>
            <a:bodyPr/>
            <a:lstStyle/>
            <a:p>
              <a:endParaRPr lang="en-US"/>
            </a:p>
          </p:txBody>
        </p:sp>
      </p:grpSp>
      <p:sp>
        <p:nvSpPr>
          <p:cNvPr id="114770" name="Rectangle 82"/>
          <p:cNvSpPr>
            <a:spLocks noChangeArrowheads="1"/>
          </p:cNvSpPr>
          <p:nvPr/>
        </p:nvSpPr>
        <p:spPr bwMode="auto">
          <a:xfrm>
            <a:off x="0" y="685800"/>
            <a:ext cx="8929688" cy="1143000"/>
          </a:xfrm>
          <a:prstGeom prst="rect">
            <a:avLst/>
          </a:prstGeom>
          <a:noFill/>
          <a:ln w="12700">
            <a:noFill/>
            <a:miter lim="800000"/>
            <a:headEnd/>
            <a:tailEnd/>
          </a:ln>
          <a:effectLst>
            <a:outerShdw dist="25399" dir="2700000" algn="ctr" rotWithShape="0">
              <a:srgbClr val="F9F8ED"/>
            </a:outerShdw>
          </a:effectLst>
        </p:spPr>
        <p:txBody>
          <a:bodyPr lIns="35717" tIns="35717" rIns="35717" bIns="35717" anchor="ctr"/>
          <a:lstStyle/>
          <a:p>
            <a:pPr algn="ctr" eaLnBrk="0" hangingPunct="0">
              <a:defRPr/>
            </a:pPr>
            <a:r>
              <a:rPr lang="en-GB" sz="2800" b="1" dirty="0">
                <a:solidFill>
                  <a:srgbClr val="FF0000"/>
                </a:solidFill>
                <a:latin typeface="Calibri" pitchFamily="34" charset="0"/>
                <a:cs typeface="Arial" charset="0"/>
              </a:rPr>
              <a:t>Space-time </a:t>
            </a:r>
            <a:r>
              <a:rPr lang="en-GB" sz="2800" b="1" dirty="0" err="1">
                <a:solidFill>
                  <a:srgbClr val="FF0000"/>
                </a:solidFill>
                <a:latin typeface="Calibri" pitchFamily="34" charset="0"/>
                <a:cs typeface="Arial" charset="0"/>
              </a:rPr>
              <a:t>Kriging</a:t>
            </a:r>
            <a:r>
              <a:rPr lang="en-GB" sz="2800" b="1" dirty="0">
                <a:solidFill>
                  <a:srgbClr val="FF0000"/>
                </a:solidFill>
                <a:latin typeface="Calibri" pitchFamily="34" charset="0"/>
                <a:cs typeface="Arial" charset="0"/>
              </a:rPr>
              <a:t> </a:t>
            </a:r>
            <a:r>
              <a:rPr lang="en-GB" sz="2800" b="1" i="1" dirty="0">
                <a:solidFill>
                  <a:srgbClr val="FF0000"/>
                </a:solidFill>
                <a:latin typeface="Calibri" pitchFamily="34" charset="0"/>
                <a:cs typeface="Arial" charset="0"/>
              </a:rPr>
              <a:t>P. </a:t>
            </a:r>
            <a:r>
              <a:rPr lang="en-GB" sz="2800" b="1" i="1" dirty="0" err="1">
                <a:solidFill>
                  <a:srgbClr val="FF0000"/>
                </a:solidFill>
                <a:latin typeface="Calibri" pitchFamily="34" charset="0"/>
                <a:cs typeface="Arial" charset="0"/>
              </a:rPr>
              <a:t>falciparum</a:t>
            </a:r>
            <a:r>
              <a:rPr lang="en-GB" sz="2800" b="1" dirty="0">
                <a:solidFill>
                  <a:srgbClr val="FF0000"/>
                </a:solidFill>
                <a:latin typeface="Calibri" pitchFamily="34" charset="0"/>
                <a:cs typeface="Arial" charset="0"/>
              </a:rPr>
              <a:t> data in Bayesian framewor</a:t>
            </a:r>
            <a:r>
              <a:rPr lang="en-GB" sz="2400" b="1" dirty="0">
                <a:solidFill>
                  <a:srgbClr val="FF0000"/>
                </a:solidFill>
                <a:latin typeface="Calibri" pitchFamily="34" charset="0"/>
                <a:cs typeface="Arial" charset="0"/>
              </a:rPr>
              <a:t>k</a:t>
            </a:r>
            <a:endParaRPr lang="en-US" sz="2400" b="1" dirty="0">
              <a:solidFill>
                <a:srgbClr val="FF0000"/>
              </a:solidFill>
              <a:latin typeface="Calibri" pitchFamily="34" charset="0"/>
              <a:cs typeface="Arial" charset="0"/>
            </a:endParaRPr>
          </a:p>
        </p:txBody>
      </p:sp>
      <p:sp>
        <p:nvSpPr>
          <p:cNvPr id="18505" name="TextBox 3"/>
          <p:cNvSpPr txBox="1">
            <a:spLocks noChangeArrowheads="1"/>
          </p:cNvSpPr>
          <p:nvPr/>
        </p:nvSpPr>
        <p:spPr bwMode="auto">
          <a:xfrm>
            <a:off x="3664" y="27316"/>
            <a:ext cx="6324600" cy="461665"/>
          </a:xfrm>
          <a:prstGeom prst="rect">
            <a:avLst/>
          </a:prstGeom>
          <a:noFill/>
          <a:ln w="9525">
            <a:noFill/>
            <a:miter lim="800000"/>
            <a:headEnd/>
            <a:tailEnd/>
          </a:ln>
        </p:spPr>
        <p:txBody>
          <a:bodyPr wrap="square">
            <a:spAutoFit/>
          </a:bodyPr>
          <a:lstStyle/>
          <a:p>
            <a:r>
              <a:rPr lang="en-US" sz="2400" b="1" dirty="0">
                <a:latin typeface="Cambria" panose="02040503050406030204" pitchFamily="18" charset="0"/>
              </a:rPr>
              <a:t>Model-based </a:t>
            </a:r>
            <a:r>
              <a:rPr lang="en-US" sz="2400" b="1" dirty="0" err="1" smtClean="0">
                <a:latin typeface="Cambria" panose="02040503050406030204" pitchFamily="18" charset="0"/>
              </a:rPr>
              <a:t>Geostatistics</a:t>
            </a:r>
            <a:r>
              <a:rPr lang="en-US" sz="2400" b="1" dirty="0" smtClean="0">
                <a:latin typeface="Cambria" panose="02040503050406030204" pitchFamily="18" charset="0"/>
              </a:rPr>
              <a:t>: </a:t>
            </a:r>
            <a:r>
              <a:rPr lang="en-US" sz="2400" b="1" dirty="0" err="1" smtClean="0">
                <a:latin typeface="Cambria" panose="02040503050406030204" pitchFamily="18" charset="0"/>
              </a:rPr>
              <a:t>Tobler’s</a:t>
            </a:r>
            <a:r>
              <a:rPr lang="en-US" sz="2400" b="1" dirty="0" smtClean="0">
                <a:latin typeface="Cambria" panose="02040503050406030204" pitchFamily="18" charset="0"/>
              </a:rPr>
              <a:t> law</a:t>
            </a:r>
            <a:endParaRPr lang="en-US" sz="2400" b="1" dirty="0">
              <a:latin typeface="Cambria" panose="02040503050406030204" pitchFamily="18" charset="0"/>
            </a:endParaRPr>
          </a:p>
        </p:txBody>
      </p:sp>
    </p:spTree>
    <p:extLst>
      <p:ext uri="{BB962C8B-B14F-4D97-AF65-F5344CB8AC3E}">
        <p14:creationId xmlns:p14="http://schemas.microsoft.com/office/powerpoint/2010/main" val="82008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781" y="1228725"/>
            <a:ext cx="7797710" cy="44005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360" y="4667586"/>
            <a:ext cx="1731414" cy="1908213"/>
          </a:xfrm>
          <a:prstGeom prst="rect">
            <a:avLst/>
          </a:prstGeom>
        </p:spPr>
      </p:pic>
      <p:sp>
        <p:nvSpPr>
          <p:cNvPr id="6" name="TextBox 5"/>
          <p:cNvSpPr txBox="1"/>
          <p:nvPr/>
        </p:nvSpPr>
        <p:spPr>
          <a:xfrm>
            <a:off x="277197" y="207023"/>
            <a:ext cx="7171353" cy="830997"/>
          </a:xfrm>
          <a:prstGeom prst="rect">
            <a:avLst/>
          </a:prstGeom>
          <a:noFill/>
        </p:spPr>
        <p:txBody>
          <a:bodyPr wrap="square" rtlCol="0">
            <a:spAutoFit/>
          </a:bodyPr>
          <a:lstStyle/>
          <a:p>
            <a:r>
              <a:rPr lang="en-GB" sz="2400" b="1" dirty="0" smtClean="0">
                <a:latin typeface="Cambria" panose="02040503050406030204" pitchFamily="18" charset="0"/>
              </a:rPr>
              <a:t>Binned mean per 1x1km pixel of model predictions of </a:t>
            </a:r>
            <a:r>
              <a:rPr lang="en-GB" sz="2400" b="1" i="1" dirty="0" smtClean="0">
                <a:latin typeface="Cambria" panose="02040503050406030204" pitchFamily="18" charset="0"/>
              </a:rPr>
              <a:t>Pf</a:t>
            </a:r>
            <a:r>
              <a:rPr lang="en-GB" sz="2400" b="1" dirty="0" smtClean="0">
                <a:latin typeface="Cambria" panose="02040503050406030204" pitchFamily="18" charset="0"/>
              </a:rPr>
              <a:t>PR</a:t>
            </a:r>
            <a:r>
              <a:rPr lang="en-GB" sz="2400" b="1" baseline="-25000" dirty="0" smtClean="0">
                <a:latin typeface="Cambria" panose="02040503050406030204" pitchFamily="18" charset="0"/>
              </a:rPr>
              <a:t>2-10 </a:t>
            </a:r>
            <a:r>
              <a:rPr lang="en-GB" sz="2400" b="1" dirty="0" smtClean="0">
                <a:latin typeface="Cambria" panose="02040503050406030204" pitchFamily="18" charset="0"/>
              </a:rPr>
              <a:t>in 2012</a:t>
            </a:r>
            <a:endParaRPr lang="en-GB" sz="2400" b="1" dirty="0">
              <a:latin typeface="Cambria" panose="02040503050406030204" pitchFamily="18" charset="0"/>
            </a:endParaRPr>
          </a:p>
        </p:txBody>
      </p:sp>
    </p:spTree>
    <p:extLst>
      <p:ext uri="{BB962C8B-B14F-4D97-AF65-F5344CB8AC3E}">
        <p14:creationId xmlns:p14="http://schemas.microsoft.com/office/powerpoint/2010/main" val="27138967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781" y="1228725"/>
            <a:ext cx="7797709" cy="44005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360" y="4667586"/>
            <a:ext cx="1731414" cy="1908213"/>
          </a:xfrm>
          <a:prstGeom prst="rect">
            <a:avLst/>
          </a:prstGeom>
        </p:spPr>
      </p:pic>
      <p:sp>
        <p:nvSpPr>
          <p:cNvPr id="6" name="TextBox 5"/>
          <p:cNvSpPr txBox="1"/>
          <p:nvPr/>
        </p:nvSpPr>
        <p:spPr>
          <a:xfrm>
            <a:off x="277197" y="207023"/>
            <a:ext cx="7171353" cy="830997"/>
          </a:xfrm>
          <a:prstGeom prst="rect">
            <a:avLst/>
          </a:prstGeom>
          <a:noFill/>
        </p:spPr>
        <p:txBody>
          <a:bodyPr wrap="square" rtlCol="0">
            <a:spAutoFit/>
          </a:bodyPr>
          <a:lstStyle/>
          <a:p>
            <a:r>
              <a:rPr lang="en-GB" sz="2400" b="1" dirty="0" smtClean="0">
                <a:latin typeface="Cambria" panose="02040503050406030204" pitchFamily="18" charset="0"/>
              </a:rPr>
              <a:t>Binned mean per 1x1km pixel of model predictions of </a:t>
            </a:r>
            <a:r>
              <a:rPr lang="en-GB" sz="2400" b="1" i="1" dirty="0" smtClean="0">
                <a:latin typeface="Cambria" panose="02040503050406030204" pitchFamily="18" charset="0"/>
              </a:rPr>
              <a:t>Pf</a:t>
            </a:r>
            <a:r>
              <a:rPr lang="en-GB" sz="2400" b="1" dirty="0" smtClean="0">
                <a:latin typeface="Cambria" panose="02040503050406030204" pitchFamily="18" charset="0"/>
              </a:rPr>
              <a:t>PR</a:t>
            </a:r>
            <a:r>
              <a:rPr lang="en-GB" sz="2400" b="1" baseline="-25000" dirty="0" smtClean="0">
                <a:latin typeface="Cambria" panose="02040503050406030204" pitchFamily="18" charset="0"/>
              </a:rPr>
              <a:t>2-10 </a:t>
            </a:r>
            <a:r>
              <a:rPr lang="en-GB" sz="2400" b="1" dirty="0" smtClean="0">
                <a:latin typeface="Cambria" panose="02040503050406030204" pitchFamily="18" charset="0"/>
              </a:rPr>
              <a:t>in 2012</a:t>
            </a:r>
            <a:endParaRPr lang="en-GB" sz="2400" b="1" dirty="0">
              <a:latin typeface="Cambria" panose="02040503050406030204" pitchFamily="18" charset="0"/>
            </a:endParaRPr>
          </a:p>
        </p:txBody>
      </p:sp>
    </p:spTree>
    <p:extLst>
      <p:ext uri="{BB962C8B-B14F-4D97-AF65-F5344CB8AC3E}">
        <p14:creationId xmlns:p14="http://schemas.microsoft.com/office/powerpoint/2010/main" val="37314225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3583" y="319159"/>
            <a:ext cx="6919636" cy="5931117"/>
          </a:xfrm>
          <a:prstGeom prst="rect">
            <a:avLst/>
          </a:prstGeom>
        </p:spPr>
      </p:pic>
      <p:sp>
        <p:nvSpPr>
          <p:cNvPr id="2" name="Title 1"/>
          <p:cNvSpPr>
            <a:spLocks noGrp="1"/>
          </p:cNvSpPr>
          <p:nvPr>
            <p:ph type="ctrTitle"/>
          </p:nvPr>
        </p:nvSpPr>
        <p:spPr>
          <a:xfrm>
            <a:off x="56356" y="750672"/>
            <a:ext cx="2986882" cy="463550"/>
          </a:xfrm>
        </p:spPr>
        <p:txBody>
          <a:bodyPr>
            <a:noAutofit/>
          </a:bodyPr>
          <a:lstStyle/>
          <a:p>
            <a:pPr algn="l"/>
            <a:r>
              <a:rPr lang="en-GB" sz="2400" b="1" dirty="0" smtClean="0">
                <a:latin typeface="Cambria" panose="02040503050406030204" pitchFamily="18" charset="0"/>
              </a:rPr>
              <a:t>Topography: elevation, rivers &amp; mountains </a:t>
            </a:r>
            <a:endParaRPr lang="en-GB" sz="2400" b="1" dirty="0">
              <a:latin typeface="Cambria" panose="02040503050406030204" pitchFamily="18" charset="0"/>
            </a:endParaRPr>
          </a:p>
        </p:txBody>
      </p:sp>
      <p:grpSp>
        <p:nvGrpSpPr>
          <p:cNvPr id="5" name="Group 4"/>
          <p:cNvGrpSpPr>
            <a:grpSpLocks noChangeAspect="1"/>
          </p:cNvGrpSpPr>
          <p:nvPr/>
        </p:nvGrpSpPr>
        <p:grpSpPr bwMode="auto">
          <a:xfrm>
            <a:off x="-243682" y="5727267"/>
            <a:ext cx="4187825" cy="1065212"/>
            <a:chOff x="3764" y="3206"/>
            <a:chExt cx="2638" cy="671"/>
          </a:xfrm>
        </p:grpSpPr>
        <p:sp>
          <p:nvSpPr>
            <p:cNvPr id="6" name="AutoShape 1128"/>
            <p:cNvSpPr>
              <a:spLocks noChangeAspect="1" noChangeArrowheads="1" noTextEdit="1"/>
            </p:cNvSpPr>
            <p:nvPr/>
          </p:nvSpPr>
          <p:spPr bwMode="auto">
            <a:xfrm>
              <a:off x="3764" y="3206"/>
              <a:ext cx="2638"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7" name="Group 1330"/>
            <p:cNvGrpSpPr>
              <a:grpSpLocks/>
            </p:cNvGrpSpPr>
            <p:nvPr/>
          </p:nvGrpSpPr>
          <p:grpSpPr bwMode="auto">
            <a:xfrm>
              <a:off x="4225" y="3426"/>
              <a:ext cx="1078" cy="311"/>
              <a:chOff x="4225" y="3426"/>
              <a:chExt cx="1078" cy="311"/>
            </a:xfrm>
          </p:grpSpPr>
          <p:sp>
            <p:nvSpPr>
              <p:cNvPr id="928" name="Rectangle 1131"/>
              <p:cNvSpPr>
                <a:spLocks noChangeArrowheads="1"/>
              </p:cNvSpPr>
              <p:nvPr/>
            </p:nvSpPr>
            <p:spPr bwMode="auto">
              <a:xfrm>
                <a:off x="4483" y="3426"/>
                <a:ext cx="82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panose="020B0604020202020204" pitchFamily="34" charset="0"/>
                  </a:rPr>
                  <a:t>Elevation </a:t>
                </a:r>
                <a:r>
                  <a:rPr kumimoji="0" lang="en-US" altLang="en-US" sz="1200" b="1" i="0" u="none" strike="noStrike" cap="none" normalizeH="0" baseline="0" dirty="0" err="1" smtClean="0">
                    <a:ln>
                      <a:noFill/>
                    </a:ln>
                    <a:solidFill>
                      <a:srgbClr val="000000"/>
                    </a:solidFill>
                    <a:effectLst/>
                    <a:latin typeface="Arial" panose="020B0604020202020204" pitchFamily="34" charset="0"/>
                  </a:rPr>
                  <a:t>m.A.S.L</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29" name="Line 1132"/>
              <p:cNvSpPr>
                <a:spLocks noChangeShapeType="1"/>
              </p:cNvSpPr>
              <p:nvPr/>
            </p:nvSpPr>
            <p:spPr bwMode="auto">
              <a:xfrm>
                <a:off x="4864" y="3722"/>
                <a:ext cx="0" cy="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30" name="Rectangle 1133"/>
              <p:cNvSpPr>
                <a:spLocks noChangeArrowheads="1"/>
              </p:cNvSpPr>
              <p:nvPr/>
            </p:nvSpPr>
            <p:spPr bwMode="auto">
              <a:xfrm>
                <a:off x="4225" y="3542"/>
                <a:ext cx="2" cy="180"/>
              </a:xfrm>
              <a:prstGeom prst="rect">
                <a:avLst/>
              </a:prstGeom>
              <a:solidFill>
                <a:srgbClr val="FFFF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1" name="Rectangle 1134"/>
              <p:cNvSpPr>
                <a:spLocks noChangeArrowheads="1"/>
              </p:cNvSpPr>
              <p:nvPr/>
            </p:nvSpPr>
            <p:spPr bwMode="auto">
              <a:xfrm>
                <a:off x="4227" y="3542"/>
                <a:ext cx="1" cy="180"/>
              </a:xfrm>
              <a:prstGeom prst="rect">
                <a:avLst/>
              </a:prstGeom>
              <a:solidFill>
                <a:srgbClr val="FFFF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2" name="Rectangle 1135"/>
              <p:cNvSpPr>
                <a:spLocks noChangeArrowheads="1"/>
              </p:cNvSpPr>
              <p:nvPr/>
            </p:nvSpPr>
            <p:spPr bwMode="auto">
              <a:xfrm>
                <a:off x="4228" y="3542"/>
                <a:ext cx="1" cy="180"/>
              </a:xfrm>
              <a:prstGeom prst="rect">
                <a:avLst/>
              </a:prstGeom>
              <a:solidFill>
                <a:srgbClr val="FFFF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3" name="Rectangle 1136"/>
              <p:cNvSpPr>
                <a:spLocks noChangeArrowheads="1"/>
              </p:cNvSpPr>
              <p:nvPr/>
            </p:nvSpPr>
            <p:spPr bwMode="auto">
              <a:xfrm>
                <a:off x="4229" y="3542"/>
                <a:ext cx="1" cy="180"/>
              </a:xfrm>
              <a:prstGeom prst="rect">
                <a:avLst/>
              </a:prstGeom>
              <a:solidFill>
                <a:srgbClr val="FFFF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4" name="Rectangle 1137"/>
              <p:cNvSpPr>
                <a:spLocks noChangeArrowheads="1"/>
              </p:cNvSpPr>
              <p:nvPr/>
            </p:nvSpPr>
            <p:spPr bwMode="auto">
              <a:xfrm>
                <a:off x="4230" y="3542"/>
                <a:ext cx="1" cy="180"/>
              </a:xfrm>
              <a:prstGeom prst="rect">
                <a:avLst/>
              </a:prstGeom>
              <a:solidFill>
                <a:srgbClr val="FFFF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5" name="Rectangle 1138"/>
              <p:cNvSpPr>
                <a:spLocks noChangeArrowheads="1"/>
              </p:cNvSpPr>
              <p:nvPr/>
            </p:nvSpPr>
            <p:spPr bwMode="auto">
              <a:xfrm>
                <a:off x="4231" y="3542"/>
                <a:ext cx="1" cy="180"/>
              </a:xfrm>
              <a:prstGeom prst="rect">
                <a:avLst/>
              </a:prstGeom>
              <a:solidFill>
                <a:srgbClr val="FFFF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6" name="Rectangle 1139"/>
              <p:cNvSpPr>
                <a:spLocks noChangeArrowheads="1"/>
              </p:cNvSpPr>
              <p:nvPr/>
            </p:nvSpPr>
            <p:spPr bwMode="auto">
              <a:xfrm>
                <a:off x="4232" y="3542"/>
                <a:ext cx="2" cy="180"/>
              </a:xfrm>
              <a:prstGeom prst="rect">
                <a:avLst/>
              </a:prstGeom>
              <a:solidFill>
                <a:srgbClr val="FFFF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7" name="Rectangle 1140"/>
              <p:cNvSpPr>
                <a:spLocks noChangeArrowheads="1"/>
              </p:cNvSpPr>
              <p:nvPr/>
            </p:nvSpPr>
            <p:spPr bwMode="auto">
              <a:xfrm>
                <a:off x="4234" y="3542"/>
                <a:ext cx="1" cy="180"/>
              </a:xfrm>
              <a:prstGeom prst="rect">
                <a:avLst/>
              </a:prstGeom>
              <a:solidFill>
                <a:srgbClr val="FFFD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8" name="Rectangle 1141"/>
              <p:cNvSpPr>
                <a:spLocks noChangeArrowheads="1"/>
              </p:cNvSpPr>
              <p:nvPr/>
            </p:nvSpPr>
            <p:spPr bwMode="auto">
              <a:xfrm>
                <a:off x="4235" y="3542"/>
                <a:ext cx="1" cy="180"/>
              </a:xfrm>
              <a:prstGeom prst="rect">
                <a:avLst/>
              </a:prstGeom>
              <a:solidFill>
                <a:srgbClr val="FFFD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9" name="Rectangle 1142"/>
              <p:cNvSpPr>
                <a:spLocks noChangeArrowheads="1"/>
              </p:cNvSpPr>
              <p:nvPr/>
            </p:nvSpPr>
            <p:spPr bwMode="auto">
              <a:xfrm>
                <a:off x="4236" y="3542"/>
                <a:ext cx="1" cy="180"/>
              </a:xfrm>
              <a:prstGeom prst="rect">
                <a:avLst/>
              </a:prstGeom>
              <a:solidFill>
                <a:srgbClr val="FFF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0" name="Rectangle 1143"/>
              <p:cNvSpPr>
                <a:spLocks noChangeArrowheads="1"/>
              </p:cNvSpPr>
              <p:nvPr/>
            </p:nvSpPr>
            <p:spPr bwMode="auto">
              <a:xfrm>
                <a:off x="4237" y="3542"/>
                <a:ext cx="1" cy="180"/>
              </a:xfrm>
              <a:prstGeom prst="rect">
                <a:avLst/>
              </a:prstGeom>
              <a:solidFill>
                <a:srgbClr val="FFF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1" name="Rectangle 1144"/>
              <p:cNvSpPr>
                <a:spLocks noChangeArrowheads="1"/>
              </p:cNvSpPr>
              <p:nvPr/>
            </p:nvSpPr>
            <p:spPr bwMode="auto">
              <a:xfrm>
                <a:off x="4238" y="3542"/>
                <a:ext cx="1" cy="180"/>
              </a:xfrm>
              <a:prstGeom prst="rect">
                <a:avLst/>
              </a:prstGeom>
              <a:solidFill>
                <a:srgbClr val="FFF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2" name="Rectangle 1145"/>
              <p:cNvSpPr>
                <a:spLocks noChangeArrowheads="1"/>
              </p:cNvSpPr>
              <p:nvPr/>
            </p:nvSpPr>
            <p:spPr bwMode="auto">
              <a:xfrm>
                <a:off x="4239" y="3542"/>
                <a:ext cx="1" cy="180"/>
              </a:xfrm>
              <a:prstGeom prst="rect">
                <a:avLst/>
              </a:prstGeom>
              <a:solidFill>
                <a:srgbClr val="FFF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3" name="Rectangle 1146"/>
              <p:cNvSpPr>
                <a:spLocks noChangeArrowheads="1"/>
              </p:cNvSpPr>
              <p:nvPr/>
            </p:nvSpPr>
            <p:spPr bwMode="auto">
              <a:xfrm>
                <a:off x="4240" y="3542"/>
                <a:ext cx="2" cy="180"/>
              </a:xfrm>
              <a:prstGeom prst="rect">
                <a:avLst/>
              </a:prstGeom>
              <a:solidFill>
                <a:srgbClr val="FFF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4" name="Rectangle 1147"/>
              <p:cNvSpPr>
                <a:spLocks noChangeArrowheads="1"/>
              </p:cNvSpPr>
              <p:nvPr/>
            </p:nvSpPr>
            <p:spPr bwMode="auto">
              <a:xfrm>
                <a:off x="4242" y="3542"/>
                <a:ext cx="1" cy="180"/>
              </a:xfrm>
              <a:prstGeom prst="rect">
                <a:avLst/>
              </a:prstGeom>
              <a:solidFill>
                <a:srgbClr val="FFF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5" name="Rectangle 1148"/>
              <p:cNvSpPr>
                <a:spLocks noChangeArrowheads="1"/>
              </p:cNvSpPr>
              <p:nvPr/>
            </p:nvSpPr>
            <p:spPr bwMode="auto">
              <a:xfrm>
                <a:off x="4243" y="3542"/>
                <a:ext cx="1" cy="180"/>
              </a:xfrm>
              <a:prstGeom prst="rect">
                <a:avLst/>
              </a:prstGeom>
              <a:solidFill>
                <a:srgbClr val="FFF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6" name="Rectangle 1149"/>
              <p:cNvSpPr>
                <a:spLocks noChangeArrowheads="1"/>
              </p:cNvSpPr>
              <p:nvPr/>
            </p:nvSpPr>
            <p:spPr bwMode="auto">
              <a:xfrm>
                <a:off x="4244" y="3542"/>
                <a:ext cx="1" cy="180"/>
              </a:xfrm>
              <a:prstGeom prst="rect">
                <a:avLst/>
              </a:prstGeom>
              <a:solidFill>
                <a:srgbClr val="FFF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7" name="Rectangle 1150"/>
              <p:cNvSpPr>
                <a:spLocks noChangeArrowheads="1"/>
              </p:cNvSpPr>
              <p:nvPr/>
            </p:nvSpPr>
            <p:spPr bwMode="auto">
              <a:xfrm>
                <a:off x="4245" y="3542"/>
                <a:ext cx="1" cy="180"/>
              </a:xfrm>
              <a:prstGeom prst="rect">
                <a:avLst/>
              </a:prstGeom>
              <a:solidFill>
                <a:srgbClr val="FFF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8" name="Rectangle 1151"/>
              <p:cNvSpPr>
                <a:spLocks noChangeArrowheads="1"/>
              </p:cNvSpPr>
              <p:nvPr/>
            </p:nvSpPr>
            <p:spPr bwMode="auto">
              <a:xfrm>
                <a:off x="4246" y="3542"/>
                <a:ext cx="1" cy="180"/>
              </a:xfrm>
              <a:prstGeom prst="rect">
                <a:avLst/>
              </a:prstGeom>
              <a:solidFill>
                <a:srgbClr val="FFF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9" name="Rectangle 1152"/>
              <p:cNvSpPr>
                <a:spLocks noChangeArrowheads="1"/>
              </p:cNvSpPr>
              <p:nvPr/>
            </p:nvSpPr>
            <p:spPr bwMode="auto">
              <a:xfrm>
                <a:off x="4247" y="3542"/>
                <a:ext cx="2" cy="180"/>
              </a:xfrm>
              <a:prstGeom prst="rect">
                <a:avLst/>
              </a:prstGeom>
              <a:solidFill>
                <a:srgbClr val="FFF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0" name="Rectangle 1153"/>
              <p:cNvSpPr>
                <a:spLocks noChangeArrowheads="1"/>
              </p:cNvSpPr>
              <p:nvPr/>
            </p:nvSpPr>
            <p:spPr bwMode="auto">
              <a:xfrm>
                <a:off x="4249" y="3542"/>
                <a:ext cx="1" cy="180"/>
              </a:xfrm>
              <a:prstGeom prst="rect">
                <a:avLst/>
              </a:prstGeom>
              <a:solidFill>
                <a:srgbClr val="FFF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1" name="Rectangle 1154"/>
              <p:cNvSpPr>
                <a:spLocks noChangeArrowheads="1"/>
              </p:cNvSpPr>
              <p:nvPr/>
            </p:nvSpPr>
            <p:spPr bwMode="auto">
              <a:xfrm>
                <a:off x="4250" y="3542"/>
                <a:ext cx="1" cy="180"/>
              </a:xfrm>
              <a:prstGeom prst="rect">
                <a:avLst/>
              </a:prstGeom>
              <a:solidFill>
                <a:srgbClr val="FFFB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2" name="Rectangle 1155"/>
              <p:cNvSpPr>
                <a:spLocks noChangeArrowheads="1"/>
              </p:cNvSpPr>
              <p:nvPr/>
            </p:nvSpPr>
            <p:spPr bwMode="auto">
              <a:xfrm>
                <a:off x="4251" y="3542"/>
                <a:ext cx="1" cy="180"/>
              </a:xfrm>
              <a:prstGeom prst="rect">
                <a:avLst/>
              </a:prstGeom>
              <a:solidFill>
                <a:srgbClr val="FFFB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3" name="Rectangle 1156"/>
              <p:cNvSpPr>
                <a:spLocks noChangeArrowheads="1"/>
              </p:cNvSpPr>
              <p:nvPr/>
            </p:nvSpPr>
            <p:spPr bwMode="auto">
              <a:xfrm>
                <a:off x="4252" y="3542"/>
                <a:ext cx="1" cy="180"/>
              </a:xfrm>
              <a:prstGeom prst="rect">
                <a:avLst/>
              </a:prstGeom>
              <a:solidFill>
                <a:srgbClr val="FFFB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4" name="Rectangle 1157"/>
              <p:cNvSpPr>
                <a:spLocks noChangeArrowheads="1"/>
              </p:cNvSpPr>
              <p:nvPr/>
            </p:nvSpPr>
            <p:spPr bwMode="auto">
              <a:xfrm>
                <a:off x="4253" y="3542"/>
                <a:ext cx="1" cy="180"/>
              </a:xfrm>
              <a:prstGeom prst="rect">
                <a:avLst/>
              </a:prstGeom>
              <a:solidFill>
                <a:srgbClr val="FFFB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5" name="Rectangle 1158"/>
              <p:cNvSpPr>
                <a:spLocks noChangeArrowheads="1"/>
              </p:cNvSpPr>
              <p:nvPr/>
            </p:nvSpPr>
            <p:spPr bwMode="auto">
              <a:xfrm>
                <a:off x="4254" y="3542"/>
                <a:ext cx="1" cy="180"/>
              </a:xfrm>
              <a:prstGeom prst="rect">
                <a:avLst/>
              </a:prstGeom>
              <a:solidFill>
                <a:srgbClr val="FFFB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6" name="Rectangle 1159"/>
              <p:cNvSpPr>
                <a:spLocks noChangeArrowheads="1"/>
              </p:cNvSpPr>
              <p:nvPr/>
            </p:nvSpPr>
            <p:spPr bwMode="auto">
              <a:xfrm>
                <a:off x="4255" y="3542"/>
                <a:ext cx="2" cy="180"/>
              </a:xfrm>
              <a:prstGeom prst="rect">
                <a:avLst/>
              </a:prstGeom>
              <a:solidFill>
                <a:srgbClr val="FFFB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7" name="Rectangle 1160"/>
              <p:cNvSpPr>
                <a:spLocks noChangeArrowheads="1"/>
              </p:cNvSpPr>
              <p:nvPr/>
            </p:nvSpPr>
            <p:spPr bwMode="auto">
              <a:xfrm>
                <a:off x="4257" y="3542"/>
                <a:ext cx="1" cy="180"/>
              </a:xfrm>
              <a:prstGeom prst="rect">
                <a:avLst/>
              </a:prstGeom>
              <a:solidFill>
                <a:srgbClr val="FFFB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8" name="Rectangle 1161"/>
              <p:cNvSpPr>
                <a:spLocks noChangeArrowheads="1"/>
              </p:cNvSpPr>
              <p:nvPr/>
            </p:nvSpPr>
            <p:spPr bwMode="auto">
              <a:xfrm>
                <a:off x="4258" y="3542"/>
                <a:ext cx="1" cy="180"/>
              </a:xfrm>
              <a:prstGeom prst="rect">
                <a:avLst/>
              </a:prstGeom>
              <a:solidFill>
                <a:srgbClr val="FFFB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9" name="Rectangle 1162"/>
              <p:cNvSpPr>
                <a:spLocks noChangeArrowheads="1"/>
              </p:cNvSpPr>
              <p:nvPr/>
            </p:nvSpPr>
            <p:spPr bwMode="auto">
              <a:xfrm>
                <a:off x="4259" y="3542"/>
                <a:ext cx="1" cy="180"/>
              </a:xfrm>
              <a:prstGeom prst="rect">
                <a:avLst/>
              </a:prstGeom>
              <a:solidFill>
                <a:srgbClr val="FFFB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0" name="Rectangle 1163"/>
              <p:cNvSpPr>
                <a:spLocks noChangeArrowheads="1"/>
              </p:cNvSpPr>
              <p:nvPr/>
            </p:nvSpPr>
            <p:spPr bwMode="auto">
              <a:xfrm>
                <a:off x="4260" y="3542"/>
                <a:ext cx="1" cy="180"/>
              </a:xfrm>
              <a:prstGeom prst="rect">
                <a:avLst/>
              </a:prstGeom>
              <a:solidFill>
                <a:srgbClr val="FFFB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1" name="Rectangle 1164"/>
              <p:cNvSpPr>
                <a:spLocks noChangeArrowheads="1"/>
              </p:cNvSpPr>
              <p:nvPr/>
            </p:nvSpPr>
            <p:spPr bwMode="auto">
              <a:xfrm>
                <a:off x="4261" y="3542"/>
                <a:ext cx="1" cy="180"/>
              </a:xfrm>
              <a:prstGeom prst="rect">
                <a:avLst/>
              </a:prstGeom>
              <a:solidFill>
                <a:srgbClr val="FFFB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2" name="Rectangle 1165"/>
              <p:cNvSpPr>
                <a:spLocks noChangeArrowheads="1"/>
              </p:cNvSpPr>
              <p:nvPr/>
            </p:nvSpPr>
            <p:spPr bwMode="auto">
              <a:xfrm>
                <a:off x="4262" y="3542"/>
                <a:ext cx="2" cy="180"/>
              </a:xfrm>
              <a:prstGeom prst="rect">
                <a:avLst/>
              </a:prstGeom>
              <a:solidFill>
                <a:srgbClr val="FFFB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3" name="Rectangle 1166"/>
              <p:cNvSpPr>
                <a:spLocks noChangeArrowheads="1"/>
              </p:cNvSpPr>
              <p:nvPr/>
            </p:nvSpPr>
            <p:spPr bwMode="auto">
              <a:xfrm>
                <a:off x="4264" y="3542"/>
                <a:ext cx="1" cy="180"/>
              </a:xfrm>
              <a:prstGeom prst="rect">
                <a:avLst/>
              </a:prstGeom>
              <a:solidFill>
                <a:srgbClr val="FFFB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4" name="Rectangle 1167"/>
              <p:cNvSpPr>
                <a:spLocks noChangeArrowheads="1"/>
              </p:cNvSpPr>
              <p:nvPr/>
            </p:nvSpPr>
            <p:spPr bwMode="auto">
              <a:xfrm>
                <a:off x="4265" y="3542"/>
                <a:ext cx="1" cy="180"/>
              </a:xfrm>
              <a:prstGeom prst="rect">
                <a:avLst/>
              </a:prstGeom>
              <a:solidFill>
                <a:srgbClr val="FFFB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5" name="Rectangle 1168"/>
              <p:cNvSpPr>
                <a:spLocks noChangeArrowheads="1"/>
              </p:cNvSpPr>
              <p:nvPr/>
            </p:nvSpPr>
            <p:spPr bwMode="auto">
              <a:xfrm>
                <a:off x="4266" y="3542"/>
                <a:ext cx="1" cy="180"/>
              </a:xfrm>
              <a:prstGeom prst="rect">
                <a:avLst/>
              </a:prstGeom>
              <a:solidFill>
                <a:srgbClr val="FFF8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6" name="Rectangle 1169"/>
              <p:cNvSpPr>
                <a:spLocks noChangeArrowheads="1"/>
              </p:cNvSpPr>
              <p:nvPr/>
            </p:nvSpPr>
            <p:spPr bwMode="auto">
              <a:xfrm>
                <a:off x="4267" y="3542"/>
                <a:ext cx="1" cy="180"/>
              </a:xfrm>
              <a:prstGeom prst="rect">
                <a:avLst/>
              </a:prstGeom>
              <a:solidFill>
                <a:srgbClr val="FFF8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7" name="Rectangle 1170"/>
              <p:cNvSpPr>
                <a:spLocks noChangeArrowheads="1"/>
              </p:cNvSpPr>
              <p:nvPr/>
            </p:nvSpPr>
            <p:spPr bwMode="auto">
              <a:xfrm>
                <a:off x="4268" y="3542"/>
                <a:ext cx="1" cy="180"/>
              </a:xfrm>
              <a:prstGeom prst="rect">
                <a:avLst/>
              </a:prstGeom>
              <a:solidFill>
                <a:srgbClr val="FFF8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8" name="Rectangle 1171"/>
              <p:cNvSpPr>
                <a:spLocks noChangeArrowheads="1"/>
              </p:cNvSpPr>
              <p:nvPr/>
            </p:nvSpPr>
            <p:spPr bwMode="auto">
              <a:xfrm>
                <a:off x="4269" y="3542"/>
                <a:ext cx="1" cy="180"/>
              </a:xfrm>
              <a:prstGeom prst="rect">
                <a:avLst/>
              </a:prstGeom>
              <a:solidFill>
                <a:srgbClr val="FFF8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9" name="Rectangle 1172"/>
              <p:cNvSpPr>
                <a:spLocks noChangeArrowheads="1"/>
              </p:cNvSpPr>
              <p:nvPr/>
            </p:nvSpPr>
            <p:spPr bwMode="auto">
              <a:xfrm>
                <a:off x="4270" y="3542"/>
                <a:ext cx="2" cy="180"/>
              </a:xfrm>
              <a:prstGeom prst="rect">
                <a:avLst/>
              </a:prstGeom>
              <a:solidFill>
                <a:srgbClr val="FFF8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0" name="Rectangle 1173"/>
              <p:cNvSpPr>
                <a:spLocks noChangeArrowheads="1"/>
              </p:cNvSpPr>
              <p:nvPr/>
            </p:nvSpPr>
            <p:spPr bwMode="auto">
              <a:xfrm>
                <a:off x="4272" y="3542"/>
                <a:ext cx="1" cy="180"/>
              </a:xfrm>
              <a:prstGeom prst="rect">
                <a:avLst/>
              </a:prstGeom>
              <a:solidFill>
                <a:srgbClr val="FFF8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1" name="Rectangle 1174"/>
              <p:cNvSpPr>
                <a:spLocks noChangeArrowheads="1"/>
              </p:cNvSpPr>
              <p:nvPr/>
            </p:nvSpPr>
            <p:spPr bwMode="auto">
              <a:xfrm>
                <a:off x="4273" y="3542"/>
                <a:ext cx="1" cy="180"/>
              </a:xfrm>
              <a:prstGeom prst="rect">
                <a:avLst/>
              </a:prstGeom>
              <a:solidFill>
                <a:srgbClr val="FFF8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2" name="Rectangle 1175"/>
              <p:cNvSpPr>
                <a:spLocks noChangeArrowheads="1"/>
              </p:cNvSpPr>
              <p:nvPr/>
            </p:nvSpPr>
            <p:spPr bwMode="auto">
              <a:xfrm>
                <a:off x="4274" y="3542"/>
                <a:ext cx="1" cy="180"/>
              </a:xfrm>
              <a:prstGeom prst="rect">
                <a:avLst/>
              </a:prstGeom>
              <a:solidFill>
                <a:srgbClr val="FFF8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3" name="Rectangle 1176"/>
              <p:cNvSpPr>
                <a:spLocks noChangeArrowheads="1"/>
              </p:cNvSpPr>
              <p:nvPr/>
            </p:nvSpPr>
            <p:spPr bwMode="auto">
              <a:xfrm>
                <a:off x="4275" y="3542"/>
                <a:ext cx="1" cy="180"/>
              </a:xfrm>
              <a:prstGeom prst="rect">
                <a:avLst/>
              </a:prstGeom>
              <a:solidFill>
                <a:srgbClr val="FFF8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4" name="Rectangle 1177"/>
              <p:cNvSpPr>
                <a:spLocks noChangeArrowheads="1"/>
              </p:cNvSpPr>
              <p:nvPr/>
            </p:nvSpPr>
            <p:spPr bwMode="auto">
              <a:xfrm>
                <a:off x="4276" y="3542"/>
                <a:ext cx="1" cy="180"/>
              </a:xfrm>
              <a:prstGeom prst="rect">
                <a:avLst/>
              </a:prstGeom>
              <a:solidFill>
                <a:srgbClr val="FFF8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5" name="Rectangle 1178"/>
              <p:cNvSpPr>
                <a:spLocks noChangeArrowheads="1"/>
              </p:cNvSpPr>
              <p:nvPr/>
            </p:nvSpPr>
            <p:spPr bwMode="auto">
              <a:xfrm>
                <a:off x="4277" y="3542"/>
                <a:ext cx="1" cy="180"/>
              </a:xfrm>
              <a:prstGeom prst="rect">
                <a:avLst/>
              </a:prstGeom>
              <a:solidFill>
                <a:srgbClr val="FFF8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6" name="Rectangle 1179"/>
              <p:cNvSpPr>
                <a:spLocks noChangeArrowheads="1"/>
              </p:cNvSpPr>
              <p:nvPr/>
            </p:nvSpPr>
            <p:spPr bwMode="auto">
              <a:xfrm>
                <a:off x="4278" y="3542"/>
                <a:ext cx="2" cy="180"/>
              </a:xfrm>
              <a:prstGeom prst="rect">
                <a:avLst/>
              </a:prstGeom>
              <a:solidFill>
                <a:srgbClr val="FFF8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7" name="Rectangle 1180"/>
              <p:cNvSpPr>
                <a:spLocks noChangeArrowheads="1"/>
              </p:cNvSpPr>
              <p:nvPr/>
            </p:nvSpPr>
            <p:spPr bwMode="auto">
              <a:xfrm>
                <a:off x="4280" y="3542"/>
                <a:ext cx="1" cy="180"/>
              </a:xfrm>
              <a:prstGeom prst="rect">
                <a:avLst/>
              </a:prstGeom>
              <a:solidFill>
                <a:srgbClr val="FFF8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8" name="Rectangle 1181"/>
              <p:cNvSpPr>
                <a:spLocks noChangeArrowheads="1"/>
              </p:cNvSpPr>
              <p:nvPr/>
            </p:nvSpPr>
            <p:spPr bwMode="auto">
              <a:xfrm>
                <a:off x="4281" y="3542"/>
                <a:ext cx="1" cy="180"/>
              </a:xfrm>
              <a:prstGeom prst="rect">
                <a:avLst/>
              </a:prstGeom>
              <a:solidFill>
                <a:srgbClr val="FFF8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9" name="Rectangle 1182"/>
              <p:cNvSpPr>
                <a:spLocks noChangeArrowheads="1"/>
              </p:cNvSpPr>
              <p:nvPr/>
            </p:nvSpPr>
            <p:spPr bwMode="auto">
              <a:xfrm>
                <a:off x="4282" y="3542"/>
                <a:ext cx="1" cy="180"/>
              </a:xfrm>
              <a:prstGeom prst="rect">
                <a:avLst/>
              </a:prstGeom>
              <a:solidFill>
                <a:srgbClr val="FFF8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0" name="Rectangle 1183"/>
              <p:cNvSpPr>
                <a:spLocks noChangeArrowheads="1"/>
              </p:cNvSpPr>
              <p:nvPr/>
            </p:nvSpPr>
            <p:spPr bwMode="auto">
              <a:xfrm>
                <a:off x="4283" y="3542"/>
                <a:ext cx="1" cy="180"/>
              </a:xfrm>
              <a:prstGeom prst="rect">
                <a:avLst/>
              </a:prstGeom>
              <a:solidFill>
                <a:srgbClr val="FFF6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1" name="Rectangle 1184"/>
              <p:cNvSpPr>
                <a:spLocks noChangeArrowheads="1"/>
              </p:cNvSpPr>
              <p:nvPr/>
            </p:nvSpPr>
            <p:spPr bwMode="auto">
              <a:xfrm>
                <a:off x="4284" y="3542"/>
                <a:ext cx="1" cy="180"/>
              </a:xfrm>
              <a:prstGeom prst="rect">
                <a:avLst/>
              </a:prstGeom>
              <a:solidFill>
                <a:srgbClr val="FFF6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2" name="Rectangle 1185"/>
              <p:cNvSpPr>
                <a:spLocks noChangeArrowheads="1"/>
              </p:cNvSpPr>
              <p:nvPr/>
            </p:nvSpPr>
            <p:spPr bwMode="auto">
              <a:xfrm>
                <a:off x="4285" y="3542"/>
                <a:ext cx="2" cy="180"/>
              </a:xfrm>
              <a:prstGeom prst="rect">
                <a:avLst/>
              </a:prstGeom>
              <a:solidFill>
                <a:srgbClr val="FFF6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3" name="Rectangle 1186"/>
              <p:cNvSpPr>
                <a:spLocks noChangeArrowheads="1"/>
              </p:cNvSpPr>
              <p:nvPr/>
            </p:nvSpPr>
            <p:spPr bwMode="auto">
              <a:xfrm>
                <a:off x="4287" y="3542"/>
                <a:ext cx="1" cy="180"/>
              </a:xfrm>
              <a:prstGeom prst="rect">
                <a:avLst/>
              </a:prstGeom>
              <a:solidFill>
                <a:srgbClr val="FFF6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4" name="Rectangle 1187"/>
              <p:cNvSpPr>
                <a:spLocks noChangeArrowheads="1"/>
              </p:cNvSpPr>
              <p:nvPr/>
            </p:nvSpPr>
            <p:spPr bwMode="auto">
              <a:xfrm>
                <a:off x="4288" y="3542"/>
                <a:ext cx="1" cy="180"/>
              </a:xfrm>
              <a:prstGeom prst="rect">
                <a:avLst/>
              </a:prstGeom>
              <a:solidFill>
                <a:srgbClr val="FFF6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5" name="Rectangle 1188"/>
              <p:cNvSpPr>
                <a:spLocks noChangeArrowheads="1"/>
              </p:cNvSpPr>
              <p:nvPr/>
            </p:nvSpPr>
            <p:spPr bwMode="auto">
              <a:xfrm>
                <a:off x="4289" y="3542"/>
                <a:ext cx="1" cy="180"/>
              </a:xfrm>
              <a:prstGeom prst="rect">
                <a:avLst/>
              </a:prstGeom>
              <a:solidFill>
                <a:srgbClr val="FFF6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6" name="Rectangle 1189"/>
              <p:cNvSpPr>
                <a:spLocks noChangeArrowheads="1"/>
              </p:cNvSpPr>
              <p:nvPr/>
            </p:nvSpPr>
            <p:spPr bwMode="auto">
              <a:xfrm>
                <a:off x="4290" y="3542"/>
                <a:ext cx="1" cy="180"/>
              </a:xfrm>
              <a:prstGeom prst="rect">
                <a:avLst/>
              </a:prstGeom>
              <a:solidFill>
                <a:srgbClr val="FFF6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7" name="Rectangle 1190"/>
              <p:cNvSpPr>
                <a:spLocks noChangeArrowheads="1"/>
              </p:cNvSpPr>
              <p:nvPr/>
            </p:nvSpPr>
            <p:spPr bwMode="auto">
              <a:xfrm>
                <a:off x="4291" y="3542"/>
                <a:ext cx="1" cy="180"/>
              </a:xfrm>
              <a:prstGeom prst="rect">
                <a:avLst/>
              </a:prstGeom>
              <a:solidFill>
                <a:srgbClr val="FFF6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8" name="Rectangle 1191"/>
              <p:cNvSpPr>
                <a:spLocks noChangeArrowheads="1"/>
              </p:cNvSpPr>
              <p:nvPr/>
            </p:nvSpPr>
            <p:spPr bwMode="auto">
              <a:xfrm>
                <a:off x="4292" y="3542"/>
                <a:ext cx="1" cy="180"/>
              </a:xfrm>
              <a:prstGeom prst="rect">
                <a:avLst/>
              </a:prstGeom>
              <a:solidFill>
                <a:srgbClr val="FFF6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9" name="Rectangle 1192"/>
              <p:cNvSpPr>
                <a:spLocks noChangeArrowheads="1"/>
              </p:cNvSpPr>
              <p:nvPr/>
            </p:nvSpPr>
            <p:spPr bwMode="auto">
              <a:xfrm>
                <a:off x="4293" y="3542"/>
                <a:ext cx="2" cy="180"/>
              </a:xfrm>
              <a:prstGeom prst="rect">
                <a:avLst/>
              </a:prstGeom>
              <a:solidFill>
                <a:srgbClr val="FFF6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0" name="Rectangle 1193"/>
              <p:cNvSpPr>
                <a:spLocks noChangeArrowheads="1"/>
              </p:cNvSpPr>
              <p:nvPr/>
            </p:nvSpPr>
            <p:spPr bwMode="auto">
              <a:xfrm>
                <a:off x="4295" y="3542"/>
                <a:ext cx="1" cy="180"/>
              </a:xfrm>
              <a:prstGeom prst="rect">
                <a:avLst/>
              </a:prstGeom>
              <a:solidFill>
                <a:srgbClr val="FFF6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1" name="Rectangle 1194"/>
              <p:cNvSpPr>
                <a:spLocks noChangeArrowheads="1"/>
              </p:cNvSpPr>
              <p:nvPr/>
            </p:nvSpPr>
            <p:spPr bwMode="auto">
              <a:xfrm>
                <a:off x="4296" y="3542"/>
                <a:ext cx="1" cy="180"/>
              </a:xfrm>
              <a:prstGeom prst="rect">
                <a:avLst/>
              </a:prstGeom>
              <a:solidFill>
                <a:srgbClr val="FFF6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2" name="Rectangle 1195"/>
              <p:cNvSpPr>
                <a:spLocks noChangeArrowheads="1"/>
              </p:cNvSpPr>
              <p:nvPr/>
            </p:nvSpPr>
            <p:spPr bwMode="auto">
              <a:xfrm>
                <a:off x="4297" y="3542"/>
                <a:ext cx="1" cy="180"/>
              </a:xfrm>
              <a:prstGeom prst="rect">
                <a:avLst/>
              </a:prstGeom>
              <a:solidFill>
                <a:srgbClr val="FFF6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3" name="Rectangle 1196"/>
              <p:cNvSpPr>
                <a:spLocks noChangeArrowheads="1"/>
              </p:cNvSpPr>
              <p:nvPr/>
            </p:nvSpPr>
            <p:spPr bwMode="auto">
              <a:xfrm>
                <a:off x="4298" y="3542"/>
                <a:ext cx="1" cy="180"/>
              </a:xfrm>
              <a:prstGeom prst="rect">
                <a:avLst/>
              </a:prstGeom>
              <a:solidFill>
                <a:srgbClr val="FFF6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4" name="Rectangle 1197"/>
              <p:cNvSpPr>
                <a:spLocks noChangeArrowheads="1"/>
              </p:cNvSpPr>
              <p:nvPr/>
            </p:nvSpPr>
            <p:spPr bwMode="auto">
              <a:xfrm>
                <a:off x="4299" y="3542"/>
                <a:ext cx="1" cy="180"/>
              </a:xfrm>
              <a:prstGeom prst="rect">
                <a:avLst/>
              </a:prstGeom>
              <a:solidFill>
                <a:srgbClr val="FFF6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5" name="Rectangle 1198"/>
              <p:cNvSpPr>
                <a:spLocks noChangeArrowheads="1"/>
              </p:cNvSpPr>
              <p:nvPr/>
            </p:nvSpPr>
            <p:spPr bwMode="auto">
              <a:xfrm>
                <a:off x="4300" y="3542"/>
                <a:ext cx="2" cy="180"/>
              </a:xfrm>
              <a:prstGeom prst="rect">
                <a:avLst/>
              </a:prstGeom>
              <a:solidFill>
                <a:srgbClr val="FFF6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6" name="Rectangle 1199"/>
              <p:cNvSpPr>
                <a:spLocks noChangeArrowheads="1"/>
              </p:cNvSpPr>
              <p:nvPr/>
            </p:nvSpPr>
            <p:spPr bwMode="auto">
              <a:xfrm>
                <a:off x="4302" y="3542"/>
                <a:ext cx="1" cy="180"/>
              </a:xfrm>
              <a:prstGeom prst="rect">
                <a:avLst/>
              </a:prstGeom>
              <a:solidFill>
                <a:srgbClr val="FFF4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7" name="Rectangle 1200"/>
              <p:cNvSpPr>
                <a:spLocks noChangeArrowheads="1"/>
              </p:cNvSpPr>
              <p:nvPr/>
            </p:nvSpPr>
            <p:spPr bwMode="auto">
              <a:xfrm>
                <a:off x="4303" y="3542"/>
                <a:ext cx="1" cy="180"/>
              </a:xfrm>
              <a:prstGeom prst="rect">
                <a:avLst/>
              </a:prstGeom>
              <a:solidFill>
                <a:srgbClr val="FFF4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8" name="Rectangle 1201"/>
              <p:cNvSpPr>
                <a:spLocks noChangeArrowheads="1"/>
              </p:cNvSpPr>
              <p:nvPr/>
            </p:nvSpPr>
            <p:spPr bwMode="auto">
              <a:xfrm>
                <a:off x="4304" y="3542"/>
                <a:ext cx="1" cy="180"/>
              </a:xfrm>
              <a:prstGeom prst="rect">
                <a:avLst/>
              </a:prstGeom>
              <a:solidFill>
                <a:srgbClr val="FFF4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9" name="Rectangle 1202"/>
              <p:cNvSpPr>
                <a:spLocks noChangeArrowheads="1"/>
              </p:cNvSpPr>
              <p:nvPr/>
            </p:nvSpPr>
            <p:spPr bwMode="auto">
              <a:xfrm>
                <a:off x="4305" y="3542"/>
                <a:ext cx="1" cy="180"/>
              </a:xfrm>
              <a:prstGeom prst="rect">
                <a:avLst/>
              </a:prstGeom>
              <a:solidFill>
                <a:srgbClr val="FFF4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0" name="Rectangle 1203"/>
              <p:cNvSpPr>
                <a:spLocks noChangeArrowheads="1"/>
              </p:cNvSpPr>
              <p:nvPr/>
            </p:nvSpPr>
            <p:spPr bwMode="auto">
              <a:xfrm>
                <a:off x="4306" y="3542"/>
                <a:ext cx="1" cy="180"/>
              </a:xfrm>
              <a:prstGeom prst="rect">
                <a:avLst/>
              </a:prstGeom>
              <a:solidFill>
                <a:srgbClr val="FFF4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1" name="Rectangle 1204"/>
              <p:cNvSpPr>
                <a:spLocks noChangeArrowheads="1"/>
              </p:cNvSpPr>
              <p:nvPr/>
            </p:nvSpPr>
            <p:spPr bwMode="auto">
              <a:xfrm>
                <a:off x="4307" y="3542"/>
                <a:ext cx="1" cy="180"/>
              </a:xfrm>
              <a:prstGeom prst="rect">
                <a:avLst/>
              </a:prstGeom>
              <a:solidFill>
                <a:srgbClr val="FFF4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2" name="Rectangle 1205"/>
              <p:cNvSpPr>
                <a:spLocks noChangeArrowheads="1"/>
              </p:cNvSpPr>
              <p:nvPr/>
            </p:nvSpPr>
            <p:spPr bwMode="auto">
              <a:xfrm>
                <a:off x="4308" y="3542"/>
                <a:ext cx="2" cy="180"/>
              </a:xfrm>
              <a:prstGeom prst="rect">
                <a:avLst/>
              </a:prstGeom>
              <a:solidFill>
                <a:srgbClr val="FFF4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3" name="Rectangle 1206"/>
              <p:cNvSpPr>
                <a:spLocks noChangeArrowheads="1"/>
              </p:cNvSpPr>
              <p:nvPr/>
            </p:nvSpPr>
            <p:spPr bwMode="auto">
              <a:xfrm>
                <a:off x="4310" y="3542"/>
                <a:ext cx="1" cy="180"/>
              </a:xfrm>
              <a:prstGeom prst="rect">
                <a:avLst/>
              </a:prstGeom>
              <a:solidFill>
                <a:srgbClr val="FFF4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4" name="Rectangle 1207"/>
              <p:cNvSpPr>
                <a:spLocks noChangeArrowheads="1"/>
              </p:cNvSpPr>
              <p:nvPr/>
            </p:nvSpPr>
            <p:spPr bwMode="auto">
              <a:xfrm>
                <a:off x="4311" y="3542"/>
                <a:ext cx="1" cy="180"/>
              </a:xfrm>
              <a:prstGeom prst="rect">
                <a:avLst/>
              </a:prstGeom>
              <a:solidFill>
                <a:srgbClr val="FFF4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5" name="Rectangle 1208"/>
              <p:cNvSpPr>
                <a:spLocks noChangeArrowheads="1"/>
              </p:cNvSpPr>
              <p:nvPr/>
            </p:nvSpPr>
            <p:spPr bwMode="auto">
              <a:xfrm>
                <a:off x="4312" y="3542"/>
                <a:ext cx="1" cy="180"/>
              </a:xfrm>
              <a:prstGeom prst="rect">
                <a:avLst/>
              </a:prstGeom>
              <a:solidFill>
                <a:srgbClr val="FFF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6" name="Rectangle 1209"/>
              <p:cNvSpPr>
                <a:spLocks noChangeArrowheads="1"/>
              </p:cNvSpPr>
              <p:nvPr/>
            </p:nvSpPr>
            <p:spPr bwMode="auto">
              <a:xfrm>
                <a:off x="4313" y="3542"/>
                <a:ext cx="1" cy="180"/>
              </a:xfrm>
              <a:prstGeom prst="rect">
                <a:avLst/>
              </a:prstGeom>
              <a:solidFill>
                <a:srgbClr val="FFF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7" name="Rectangle 1210"/>
              <p:cNvSpPr>
                <a:spLocks noChangeArrowheads="1"/>
              </p:cNvSpPr>
              <p:nvPr/>
            </p:nvSpPr>
            <p:spPr bwMode="auto">
              <a:xfrm>
                <a:off x="4314" y="3542"/>
                <a:ext cx="1" cy="180"/>
              </a:xfrm>
              <a:prstGeom prst="rect">
                <a:avLst/>
              </a:prstGeom>
              <a:solidFill>
                <a:srgbClr val="FFF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8" name="Rectangle 1211"/>
              <p:cNvSpPr>
                <a:spLocks noChangeArrowheads="1"/>
              </p:cNvSpPr>
              <p:nvPr/>
            </p:nvSpPr>
            <p:spPr bwMode="auto">
              <a:xfrm>
                <a:off x="4315" y="3542"/>
                <a:ext cx="2" cy="180"/>
              </a:xfrm>
              <a:prstGeom prst="rect">
                <a:avLst/>
              </a:prstGeom>
              <a:solidFill>
                <a:srgbClr val="FFF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9" name="Rectangle 1212"/>
              <p:cNvSpPr>
                <a:spLocks noChangeArrowheads="1"/>
              </p:cNvSpPr>
              <p:nvPr/>
            </p:nvSpPr>
            <p:spPr bwMode="auto">
              <a:xfrm>
                <a:off x="4317" y="3542"/>
                <a:ext cx="1" cy="180"/>
              </a:xfrm>
              <a:prstGeom prst="rect">
                <a:avLst/>
              </a:prstGeom>
              <a:solidFill>
                <a:srgbClr val="FFF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0" name="Rectangle 1213"/>
              <p:cNvSpPr>
                <a:spLocks noChangeArrowheads="1"/>
              </p:cNvSpPr>
              <p:nvPr/>
            </p:nvSpPr>
            <p:spPr bwMode="auto">
              <a:xfrm>
                <a:off x="4318" y="3542"/>
                <a:ext cx="1" cy="180"/>
              </a:xfrm>
              <a:prstGeom prst="rect">
                <a:avLst/>
              </a:prstGeom>
              <a:solidFill>
                <a:srgbClr val="FFF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1" name="Rectangle 1214"/>
              <p:cNvSpPr>
                <a:spLocks noChangeArrowheads="1"/>
              </p:cNvSpPr>
              <p:nvPr/>
            </p:nvSpPr>
            <p:spPr bwMode="auto">
              <a:xfrm>
                <a:off x="4319" y="3542"/>
                <a:ext cx="1" cy="180"/>
              </a:xfrm>
              <a:prstGeom prst="rect">
                <a:avLst/>
              </a:prstGeom>
              <a:solidFill>
                <a:srgbClr val="FFF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2" name="Rectangle 1215"/>
              <p:cNvSpPr>
                <a:spLocks noChangeArrowheads="1"/>
              </p:cNvSpPr>
              <p:nvPr/>
            </p:nvSpPr>
            <p:spPr bwMode="auto">
              <a:xfrm>
                <a:off x="4320" y="3542"/>
                <a:ext cx="1" cy="180"/>
              </a:xfrm>
              <a:prstGeom prst="rect">
                <a:avLst/>
              </a:prstGeom>
              <a:solidFill>
                <a:srgbClr val="FFF1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3" name="Rectangle 1216"/>
              <p:cNvSpPr>
                <a:spLocks noChangeArrowheads="1"/>
              </p:cNvSpPr>
              <p:nvPr/>
            </p:nvSpPr>
            <p:spPr bwMode="auto">
              <a:xfrm>
                <a:off x="4321" y="3542"/>
                <a:ext cx="1" cy="180"/>
              </a:xfrm>
              <a:prstGeom prst="rect">
                <a:avLst/>
              </a:prstGeom>
              <a:solidFill>
                <a:srgbClr val="FFF1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4" name="Rectangle 1217"/>
              <p:cNvSpPr>
                <a:spLocks noChangeArrowheads="1"/>
              </p:cNvSpPr>
              <p:nvPr/>
            </p:nvSpPr>
            <p:spPr bwMode="auto">
              <a:xfrm>
                <a:off x="4322" y="3542"/>
                <a:ext cx="1" cy="180"/>
              </a:xfrm>
              <a:prstGeom prst="rect">
                <a:avLst/>
              </a:prstGeom>
              <a:solidFill>
                <a:srgbClr val="FFF1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5" name="Rectangle 1218"/>
              <p:cNvSpPr>
                <a:spLocks noChangeArrowheads="1"/>
              </p:cNvSpPr>
              <p:nvPr/>
            </p:nvSpPr>
            <p:spPr bwMode="auto">
              <a:xfrm>
                <a:off x="4323" y="3542"/>
                <a:ext cx="2" cy="180"/>
              </a:xfrm>
              <a:prstGeom prst="rect">
                <a:avLst/>
              </a:prstGeom>
              <a:solidFill>
                <a:srgbClr val="FFF1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6" name="Rectangle 1219"/>
              <p:cNvSpPr>
                <a:spLocks noChangeArrowheads="1"/>
              </p:cNvSpPr>
              <p:nvPr/>
            </p:nvSpPr>
            <p:spPr bwMode="auto">
              <a:xfrm>
                <a:off x="4325" y="3542"/>
                <a:ext cx="1" cy="180"/>
              </a:xfrm>
              <a:prstGeom prst="rect">
                <a:avLst/>
              </a:prstGeom>
              <a:solidFill>
                <a:srgbClr val="FFF1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7" name="Rectangle 1220"/>
              <p:cNvSpPr>
                <a:spLocks noChangeArrowheads="1"/>
              </p:cNvSpPr>
              <p:nvPr/>
            </p:nvSpPr>
            <p:spPr bwMode="auto">
              <a:xfrm>
                <a:off x="4326" y="3542"/>
                <a:ext cx="1" cy="180"/>
              </a:xfrm>
              <a:prstGeom prst="rect">
                <a:avLst/>
              </a:prstGeom>
              <a:solidFill>
                <a:srgbClr val="FFF1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8" name="Rectangle 1221"/>
              <p:cNvSpPr>
                <a:spLocks noChangeArrowheads="1"/>
              </p:cNvSpPr>
              <p:nvPr/>
            </p:nvSpPr>
            <p:spPr bwMode="auto">
              <a:xfrm>
                <a:off x="4327" y="3542"/>
                <a:ext cx="1" cy="180"/>
              </a:xfrm>
              <a:prstGeom prst="rect">
                <a:avLst/>
              </a:prstGeom>
              <a:solidFill>
                <a:srgbClr val="FFF1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9" name="Rectangle 1222"/>
              <p:cNvSpPr>
                <a:spLocks noChangeArrowheads="1"/>
              </p:cNvSpPr>
              <p:nvPr/>
            </p:nvSpPr>
            <p:spPr bwMode="auto">
              <a:xfrm>
                <a:off x="4328" y="3542"/>
                <a:ext cx="1" cy="180"/>
              </a:xfrm>
              <a:prstGeom prst="rect">
                <a:avLst/>
              </a:prstGeom>
              <a:solidFill>
                <a:srgbClr val="FFF1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0" name="Rectangle 1223"/>
              <p:cNvSpPr>
                <a:spLocks noChangeArrowheads="1"/>
              </p:cNvSpPr>
              <p:nvPr/>
            </p:nvSpPr>
            <p:spPr bwMode="auto">
              <a:xfrm>
                <a:off x="4329" y="3542"/>
                <a:ext cx="1" cy="180"/>
              </a:xfrm>
              <a:prstGeom prst="rect">
                <a:avLst/>
              </a:prstGeom>
              <a:solidFill>
                <a:srgbClr val="FFF1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1" name="Rectangle 1224"/>
              <p:cNvSpPr>
                <a:spLocks noChangeArrowheads="1"/>
              </p:cNvSpPr>
              <p:nvPr/>
            </p:nvSpPr>
            <p:spPr bwMode="auto">
              <a:xfrm>
                <a:off x="4330" y="3542"/>
                <a:ext cx="2" cy="180"/>
              </a:xfrm>
              <a:prstGeom prst="rect">
                <a:avLst/>
              </a:prstGeom>
              <a:solidFill>
                <a:srgbClr val="FFF1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2" name="Rectangle 1225"/>
              <p:cNvSpPr>
                <a:spLocks noChangeArrowheads="1"/>
              </p:cNvSpPr>
              <p:nvPr/>
            </p:nvSpPr>
            <p:spPr bwMode="auto">
              <a:xfrm>
                <a:off x="4332" y="3542"/>
                <a:ext cx="1" cy="180"/>
              </a:xfrm>
              <a:prstGeom prst="rect">
                <a:avLst/>
              </a:prstGeom>
              <a:solidFill>
                <a:srgbClr val="FFF1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3" name="Rectangle 1226"/>
              <p:cNvSpPr>
                <a:spLocks noChangeArrowheads="1"/>
              </p:cNvSpPr>
              <p:nvPr/>
            </p:nvSpPr>
            <p:spPr bwMode="auto">
              <a:xfrm>
                <a:off x="4333" y="3542"/>
                <a:ext cx="1" cy="180"/>
              </a:xfrm>
              <a:prstGeom prst="rect">
                <a:avLst/>
              </a:prstGeom>
              <a:solidFill>
                <a:srgbClr val="FFF1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4" name="Rectangle 1227"/>
              <p:cNvSpPr>
                <a:spLocks noChangeArrowheads="1"/>
              </p:cNvSpPr>
              <p:nvPr/>
            </p:nvSpPr>
            <p:spPr bwMode="auto">
              <a:xfrm>
                <a:off x="4334" y="3542"/>
                <a:ext cx="1" cy="180"/>
              </a:xfrm>
              <a:prstGeom prst="rect">
                <a:avLst/>
              </a:prstGeom>
              <a:solidFill>
                <a:srgbClr val="FFF1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5" name="Rectangle 1228"/>
              <p:cNvSpPr>
                <a:spLocks noChangeArrowheads="1"/>
              </p:cNvSpPr>
              <p:nvPr/>
            </p:nvSpPr>
            <p:spPr bwMode="auto">
              <a:xfrm>
                <a:off x="4335" y="3542"/>
                <a:ext cx="1" cy="180"/>
              </a:xfrm>
              <a:prstGeom prst="rect">
                <a:avLst/>
              </a:prstGeom>
              <a:solidFill>
                <a:srgbClr val="FFF1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6" name="Rectangle 1229"/>
              <p:cNvSpPr>
                <a:spLocks noChangeArrowheads="1"/>
              </p:cNvSpPr>
              <p:nvPr/>
            </p:nvSpPr>
            <p:spPr bwMode="auto">
              <a:xfrm>
                <a:off x="4336" y="3542"/>
                <a:ext cx="1" cy="180"/>
              </a:xfrm>
              <a:prstGeom prst="rect">
                <a:avLst/>
              </a:prstGeom>
              <a:solidFill>
                <a:srgbClr val="FFF1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7" name="Rectangle 1230"/>
              <p:cNvSpPr>
                <a:spLocks noChangeArrowheads="1"/>
              </p:cNvSpPr>
              <p:nvPr/>
            </p:nvSpPr>
            <p:spPr bwMode="auto">
              <a:xfrm>
                <a:off x="4337" y="3542"/>
                <a:ext cx="1" cy="180"/>
              </a:xfrm>
              <a:prstGeom prst="rect">
                <a:avLst/>
              </a:prstGeom>
              <a:solidFill>
                <a:srgbClr val="FFF1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8" name="Rectangle 1231"/>
              <p:cNvSpPr>
                <a:spLocks noChangeArrowheads="1"/>
              </p:cNvSpPr>
              <p:nvPr/>
            </p:nvSpPr>
            <p:spPr bwMode="auto">
              <a:xfrm>
                <a:off x="4338" y="3542"/>
                <a:ext cx="2" cy="180"/>
              </a:xfrm>
              <a:prstGeom prst="rect">
                <a:avLst/>
              </a:prstGeom>
              <a:solidFill>
                <a:srgbClr val="FFF1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9" name="Rectangle 1232"/>
              <p:cNvSpPr>
                <a:spLocks noChangeArrowheads="1"/>
              </p:cNvSpPr>
              <p:nvPr/>
            </p:nvSpPr>
            <p:spPr bwMode="auto">
              <a:xfrm>
                <a:off x="4340" y="3542"/>
                <a:ext cx="1" cy="180"/>
              </a:xfrm>
              <a:prstGeom prst="rect">
                <a:avLst/>
              </a:prstGeom>
              <a:solidFill>
                <a:srgbClr val="FFEE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0" name="Rectangle 1233"/>
              <p:cNvSpPr>
                <a:spLocks noChangeArrowheads="1"/>
              </p:cNvSpPr>
              <p:nvPr/>
            </p:nvSpPr>
            <p:spPr bwMode="auto">
              <a:xfrm>
                <a:off x="4341" y="3542"/>
                <a:ext cx="1" cy="180"/>
              </a:xfrm>
              <a:prstGeom prst="rect">
                <a:avLst/>
              </a:prstGeom>
              <a:solidFill>
                <a:srgbClr val="FFEE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1" name="Rectangle 1234"/>
              <p:cNvSpPr>
                <a:spLocks noChangeArrowheads="1"/>
              </p:cNvSpPr>
              <p:nvPr/>
            </p:nvSpPr>
            <p:spPr bwMode="auto">
              <a:xfrm>
                <a:off x="4342" y="3542"/>
                <a:ext cx="1" cy="180"/>
              </a:xfrm>
              <a:prstGeom prst="rect">
                <a:avLst/>
              </a:prstGeom>
              <a:solidFill>
                <a:srgbClr val="FFEE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2" name="Rectangle 1235"/>
              <p:cNvSpPr>
                <a:spLocks noChangeArrowheads="1"/>
              </p:cNvSpPr>
              <p:nvPr/>
            </p:nvSpPr>
            <p:spPr bwMode="auto">
              <a:xfrm>
                <a:off x="4343" y="3542"/>
                <a:ext cx="1" cy="180"/>
              </a:xfrm>
              <a:prstGeom prst="rect">
                <a:avLst/>
              </a:prstGeom>
              <a:solidFill>
                <a:srgbClr val="FFEE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3" name="Rectangle 1236"/>
              <p:cNvSpPr>
                <a:spLocks noChangeArrowheads="1"/>
              </p:cNvSpPr>
              <p:nvPr/>
            </p:nvSpPr>
            <p:spPr bwMode="auto">
              <a:xfrm>
                <a:off x="4344" y="3542"/>
                <a:ext cx="1" cy="180"/>
              </a:xfrm>
              <a:prstGeom prst="rect">
                <a:avLst/>
              </a:prstGeom>
              <a:solidFill>
                <a:srgbClr val="FFEE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4" name="Rectangle 1237"/>
              <p:cNvSpPr>
                <a:spLocks noChangeArrowheads="1"/>
              </p:cNvSpPr>
              <p:nvPr/>
            </p:nvSpPr>
            <p:spPr bwMode="auto">
              <a:xfrm>
                <a:off x="4345" y="3542"/>
                <a:ext cx="1" cy="180"/>
              </a:xfrm>
              <a:prstGeom prst="rect">
                <a:avLst/>
              </a:prstGeom>
              <a:solidFill>
                <a:srgbClr val="FFEE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5" name="Rectangle 1238"/>
              <p:cNvSpPr>
                <a:spLocks noChangeArrowheads="1"/>
              </p:cNvSpPr>
              <p:nvPr/>
            </p:nvSpPr>
            <p:spPr bwMode="auto">
              <a:xfrm>
                <a:off x="4346" y="3542"/>
                <a:ext cx="2" cy="180"/>
              </a:xfrm>
              <a:prstGeom prst="rect">
                <a:avLst/>
              </a:prstGeom>
              <a:solidFill>
                <a:srgbClr val="FFEE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6" name="Rectangle 1239"/>
              <p:cNvSpPr>
                <a:spLocks noChangeArrowheads="1"/>
              </p:cNvSpPr>
              <p:nvPr/>
            </p:nvSpPr>
            <p:spPr bwMode="auto">
              <a:xfrm>
                <a:off x="4348" y="3542"/>
                <a:ext cx="1" cy="180"/>
              </a:xfrm>
              <a:prstGeom prst="rect">
                <a:avLst/>
              </a:prstGeom>
              <a:solidFill>
                <a:srgbClr val="FFEE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7" name="Rectangle 1240"/>
              <p:cNvSpPr>
                <a:spLocks noChangeArrowheads="1"/>
              </p:cNvSpPr>
              <p:nvPr/>
            </p:nvSpPr>
            <p:spPr bwMode="auto">
              <a:xfrm>
                <a:off x="4349" y="3542"/>
                <a:ext cx="1" cy="180"/>
              </a:xfrm>
              <a:prstGeom prst="rect">
                <a:avLst/>
              </a:prstGeom>
              <a:solidFill>
                <a:srgbClr val="FFEE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8" name="Rectangle 1241"/>
              <p:cNvSpPr>
                <a:spLocks noChangeArrowheads="1"/>
              </p:cNvSpPr>
              <p:nvPr/>
            </p:nvSpPr>
            <p:spPr bwMode="auto">
              <a:xfrm>
                <a:off x="4350" y="3542"/>
                <a:ext cx="1" cy="180"/>
              </a:xfrm>
              <a:prstGeom prst="rect">
                <a:avLst/>
              </a:prstGeom>
              <a:solidFill>
                <a:srgbClr val="FFEE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9" name="Rectangle 1242"/>
              <p:cNvSpPr>
                <a:spLocks noChangeArrowheads="1"/>
              </p:cNvSpPr>
              <p:nvPr/>
            </p:nvSpPr>
            <p:spPr bwMode="auto">
              <a:xfrm>
                <a:off x="4351" y="3542"/>
                <a:ext cx="1" cy="180"/>
              </a:xfrm>
              <a:prstGeom prst="rect">
                <a:avLst/>
              </a:prstGeom>
              <a:solidFill>
                <a:srgbClr val="FFE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0" name="Rectangle 1243"/>
              <p:cNvSpPr>
                <a:spLocks noChangeArrowheads="1"/>
              </p:cNvSpPr>
              <p:nvPr/>
            </p:nvSpPr>
            <p:spPr bwMode="auto">
              <a:xfrm>
                <a:off x="4352" y="3542"/>
                <a:ext cx="1" cy="180"/>
              </a:xfrm>
              <a:prstGeom prst="rect">
                <a:avLst/>
              </a:prstGeom>
              <a:solidFill>
                <a:srgbClr val="FFE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1" name="Rectangle 1244"/>
              <p:cNvSpPr>
                <a:spLocks noChangeArrowheads="1"/>
              </p:cNvSpPr>
              <p:nvPr/>
            </p:nvSpPr>
            <p:spPr bwMode="auto">
              <a:xfrm>
                <a:off x="4353" y="3542"/>
                <a:ext cx="2" cy="180"/>
              </a:xfrm>
              <a:prstGeom prst="rect">
                <a:avLst/>
              </a:prstGeom>
              <a:solidFill>
                <a:srgbClr val="FFE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2" name="Rectangle 1245"/>
              <p:cNvSpPr>
                <a:spLocks noChangeArrowheads="1"/>
              </p:cNvSpPr>
              <p:nvPr/>
            </p:nvSpPr>
            <p:spPr bwMode="auto">
              <a:xfrm>
                <a:off x="4355" y="3542"/>
                <a:ext cx="1" cy="180"/>
              </a:xfrm>
              <a:prstGeom prst="rect">
                <a:avLst/>
              </a:prstGeom>
              <a:solidFill>
                <a:srgbClr val="FFE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3" name="Rectangle 1246"/>
              <p:cNvSpPr>
                <a:spLocks noChangeArrowheads="1"/>
              </p:cNvSpPr>
              <p:nvPr/>
            </p:nvSpPr>
            <p:spPr bwMode="auto">
              <a:xfrm>
                <a:off x="4356" y="3542"/>
                <a:ext cx="1" cy="180"/>
              </a:xfrm>
              <a:prstGeom prst="rect">
                <a:avLst/>
              </a:prstGeom>
              <a:solidFill>
                <a:srgbClr val="FFE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4" name="Rectangle 1247"/>
              <p:cNvSpPr>
                <a:spLocks noChangeArrowheads="1"/>
              </p:cNvSpPr>
              <p:nvPr/>
            </p:nvSpPr>
            <p:spPr bwMode="auto">
              <a:xfrm>
                <a:off x="4357" y="3542"/>
                <a:ext cx="1" cy="180"/>
              </a:xfrm>
              <a:prstGeom prst="rect">
                <a:avLst/>
              </a:prstGeom>
              <a:solidFill>
                <a:srgbClr val="FFE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5" name="Rectangle 1248"/>
              <p:cNvSpPr>
                <a:spLocks noChangeArrowheads="1"/>
              </p:cNvSpPr>
              <p:nvPr/>
            </p:nvSpPr>
            <p:spPr bwMode="auto">
              <a:xfrm>
                <a:off x="4358" y="3542"/>
                <a:ext cx="1" cy="180"/>
              </a:xfrm>
              <a:prstGeom prst="rect">
                <a:avLst/>
              </a:prstGeom>
              <a:solidFill>
                <a:srgbClr val="FFE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6" name="Rectangle 1249"/>
              <p:cNvSpPr>
                <a:spLocks noChangeArrowheads="1"/>
              </p:cNvSpPr>
              <p:nvPr/>
            </p:nvSpPr>
            <p:spPr bwMode="auto">
              <a:xfrm>
                <a:off x="4359" y="3542"/>
                <a:ext cx="1" cy="180"/>
              </a:xfrm>
              <a:prstGeom prst="rect">
                <a:avLst/>
              </a:prstGeom>
              <a:solidFill>
                <a:srgbClr val="FFE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7" name="Rectangle 1250"/>
              <p:cNvSpPr>
                <a:spLocks noChangeArrowheads="1"/>
              </p:cNvSpPr>
              <p:nvPr/>
            </p:nvSpPr>
            <p:spPr bwMode="auto">
              <a:xfrm>
                <a:off x="4360" y="3542"/>
                <a:ext cx="1" cy="180"/>
              </a:xfrm>
              <a:prstGeom prst="rect">
                <a:avLst/>
              </a:prstGeom>
              <a:solidFill>
                <a:srgbClr val="FFEC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8" name="Rectangle 1251"/>
              <p:cNvSpPr>
                <a:spLocks noChangeArrowheads="1"/>
              </p:cNvSpPr>
              <p:nvPr/>
            </p:nvSpPr>
            <p:spPr bwMode="auto">
              <a:xfrm>
                <a:off x="4361" y="3542"/>
                <a:ext cx="2" cy="180"/>
              </a:xfrm>
              <a:prstGeom prst="rect">
                <a:avLst/>
              </a:prstGeom>
              <a:solidFill>
                <a:srgbClr val="FFEC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9" name="Rectangle 1252"/>
              <p:cNvSpPr>
                <a:spLocks noChangeArrowheads="1"/>
              </p:cNvSpPr>
              <p:nvPr/>
            </p:nvSpPr>
            <p:spPr bwMode="auto">
              <a:xfrm>
                <a:off x="4363" y="3542"/>
                <a:ext cx="1" cy="180"/>
              </a:xfrm>
              <a:prstGeom prst="rect">
                <a:avLst/>
              </a:prstGeom>
              <a:solidFill>
                <a:srgbClr val="FFEC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0" name="Rectangle 1253"/>
              <p:cNvSpPr>
                <a:spLocks noChangeArrowheads="1"/>
              </p:cNvSpPr>
              <p:nvPr/>
            </p:nvSpPr>
            <p:spPr bwMode="auto">
              <a:xfrm>
                <a:off x="4364" y="3542"/>
                <a:ext cx="1" cy="180"/>
              </a:xfrm>
              <a:prstGeom prst="rect">
                <a:avLst/>
              </a:prstGeom>
              <a:solidFill>
                <a:srgbClr val="FFEC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1" name="Rectangle 1254"/>
              <p:cNvSpPr>
                <a:spLocks noChangeArrowheads="1"/>
              </p:cNvSpPr>
              <p:nvPr/>
            </p:nvSpPr>
            <p:spPr bwMode="auto">
              <a:xfrm>
                <a:off x="4365" y="3542"/>
                <a:ext cx="1" cy="180"/>
              </a:xfrm>
              <a:prstGeom prst="rect">
                <a:avLst/>
              </a:prstGeom>
              <a:solidFill>
                <a:srgbClr val="FFEC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2" name="Rectangle 1255"/>
              <p:cNvSpPr>
                <a:spLocks noChangeArrowheads="1"/>
              </p:cNvSpPr>
              <p:nvPr/>
            </p:nvSpPr>
            <p:spPr bwMode="auto">
              <a:xfrm>
                <a:off x="4366" y="3542"/>
                <a:ext cx="1" cy="180"/>
              </a:xfrm>
              <a:prstGeom prst="rect">
                <a:avLst/>
              </a:prstGeom>
              <a:solidFill>
                <a:srgbClr val="FCE9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3" name="Rectangle 1256"/>
              <p:cNvSpPr>
                <a:spLocks noChangeArrowheads="1"/>
              </p:cNvSpPr>
              <p:nvPr/>
            </p:nvSpPr>
            <p:spPr bwMode="auto">
              <a:xfrm>
                <a:off x="4367" y="3542"/>
                <a:ext cx="1" cy="180"/>
              </a:xfrm>
              <a:prstGeom prst="rect">
                <a:avLst/>
              </a:prstGeom>
              <a:solidFill>
                <a:srgbClr val="FCE9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4" name="Rectangle 1257"/>
              <p:cNvSpPr>
                <a:spLocks noChangeArrowheads="1"/>
              </p:cNvSpPr>
              <p:nvPr/>
            </p:nvSpPr>
            <p:spPr bwMode="auto">
              <a:xfrm>
                <a:off x="4368" y="3542"/>
                <a:ext cx="2" cy="180"/>
              </a:xfrm>
              <a:prstGeom prst="rect">
                <a:avLst/>
              </a:prstGeom>
              <a:solidFill>
                <a:srgbClr val="FCE9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5" name="Rectangle 1258"/>
              <p:cNvSpPr>
                <a:spLocks noChangeArrowheads="1"/>
              </p:cNvSpPr>
              <p:nvPr/>
            </p:nvSpPr>
            <p:spPr bwMode="auto">
              <a:xfrm>
                <a:off x="4370" y="3542"/>
                <a:ext cx="1" cy="180"/>
              </a:xfrm>
              <a:prstGeom prst="rect">
                <a:avLst/>
              </a:prstGeom>
              <a:solidFill>
                <a:srgbClr val="FCE9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6" name="Rectangle 1259"/>
              <p:cNvSpPr>
                <a:spLocks noChangeArrowheads="1"/>
              </p:cNvSpPr>
              <p:nvPr/>
            </p:nvSpPr>
            <p:spPr bwMode="auto">
              <a:xfrm>
                <a:off x="4371" y="3542"/>
                <a:ext cx="1" cy="180"/>
              </a:xfrm>
              <a:prstGeom prst="rect">
                <a:avLst/>
              </a:prstGeom>
              <a:solidFill>
                <a:srgbClr val="FCE9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7" name="Rectangle 1260"/>
              <p:cNvSpPr>
                <a:spLocks noChangeArrowheads="1"/>
              </p:cNvSpPr>
              <p:nvPr/>
            </p:nvSpPr>
            <p:spPr bwMode="auto">
              <a:xfrm>
                <a:off x="4372" y="3542"/>
                <a:ext cx="1" cy="180"/>
              </a:xfrm>
              <a:prstGeom prst="rect">
                <a:avLst/>
              </a:prstGeom>
              <a:solidFill>
                <a:srgbClr val="FCE9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8" name="Rectangle 1261"/>
              <p:cNvSpPr>
                <a:spLocks noChangeArrowheads="1"/>
              </p:cNvSpPr>
              <p:nvPr/>
            </p:nvSpPr>
            <p:spPr bwMode="auto">
              <a:xfrm>
                <a:off x="4373" y="3542"/>
                <a:ext cx="1" cy="180"/>
              </a:xfrm>
              <a:prstGeom prst="rect">
                <a:avLst/>
              </a:prstGeom>
              <a:solidFill>
                <a:srgbClr val="FCE9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9" name="Rectangle 1262"/>
              <p:cNvSpPr>
                <a:spLocks noChangeArrowheads="1"/>
              </p:cNvSpPr>
              <p:nvPr/>
            </p:nvSpPr>
            <p:spPr bwMode="auto">
              <a:xfrm>
                <a:off x="4374" y="3542"/>
                <a:ext cx="1" cy="180"/>
              </a:xfrm>
              <a:prstGeom prst="rect">
                <a:avLst/>
              </a:prstGeom>
              <a:solidFill>
                <a:srgbClr val="FCE9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0" name="Rectangle 1263"/>
              <p:cNvSpPr>
                <a:spLocks noChangeArrowheads="1"/>
              </p:cNvSpPr>
              <p:nvPr/>
            </p:nvSpPr>
            <p:spPr bwMode="auto">
              <a:xfrm>
                <a:off x="4375" y="3542"/>
                <a:ext cx="1" cy="180"/>
              </a:xfrm>
              <a:prstGeom prst="rect">
                <a:avLst/>
              </a:prstGeom>
              <a:solidFill>
                <a:srgbClr val="FCE9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1" name="Rectangle 1264"/>
              <p:cNvSpPr>
                <a:spLocks noChangeArrowheads="1"/>
              </p:cNvSpPr>
              <p:nvPr/>
            </p:nvSpPr>
            <p:spPr bwMode="auto">
              <a:xfrm>
                <a:off x="4376" y="3542"/>
                <a:ext cx="2" cy="180"/>
              </a:xfrm>
              <a:prstGeom prst="rect">
                <a:avLst/>
              </a:prstGeom>
              <a:solidFill>
                <a:srgbClr val="FCE9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2" name="Rectangle 1265"/>
              <p:cNvSpPr>
                <a:spLocks noChangeArrowheads="1"/>
              </p:cNvSpPr>
              <p:nvPr/>
            </p:nvSpPr>
            <p:spPr bwMode="auto">
              <a:xfrm>
                <a:off x="4378" y="3542"/>
                <a:ext cx="1" cy="180"/>
              </a:xfrm>
              <a:prstGeom prst="rect">
                <a:avLst/>
              </a:prstGeom>
              <a:solidFill>
                <a:srgbClr val="FCE9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3" name="Rectangle 1266"/>
              <p:cNvSpPr>
                <a:spLocks noChangeArrowheads="1"/>
              </p:cNvSpPr>
              <p:nvPr/>
            </p:nvSpPr>
            <p:spPr bwMode="auto">
              <a:xfrm>
                <a:off x="4379" y="3542"/>
                <a:ext cx="1" cy="180"/>
              </a:xfrm>
              <a:prstGeom prst="rect">
                <a:avLst/>
              </a:prstGeom>
              <a:solidFill>
                <a:srgbClr val="FCE9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4" name="Rectangle 1267"/>
              <p:cNvSpPr>
                <a:spLocks noChangeArrowheads="1"/>
              </p:cNvSpPr>
              <p:nvPr/>
            </p:nvSpPr>
            <p:spPr bwMode="auto">
              <a:xfrm>
                <a:off x="4380" y="3542"/>
                <a:ext cx="1" cy="180"/>
              </a:xfrm>
              <a:prstGeom prst="rect">
                <a:avLst/>
              </a:prstGeom>
              <a:solidFill>
                <a:srgbClr val="FCE9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5" name="Rectangle 1268"/>
              <p:cNvSpPr>
                <a:spLocks noChangeArrowheads="1"/>
              </p:cNvSpPr>
              <p:nvPr/>
            </p:nvSpPr>
            <p:spPr bwMode="auto">
              <a:xfrm>
                <a:off x="4381" y="3542"/>
                <a:ext cx="1" cy="180"/>
              </a:xfrm>
              <a:prstGeom prst="rect">
                <a:avLst/>
              </a:prstGeom>
              <a:solidFill>
                <a:srgbClr val="FCE9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6" name="Rectangle 1269"/>
              <p:cNvSpPr>
                <a:spLocks noChangeArrowheads="1"/>
              </p:cNvSpPr>
              <p:nvPr/>
            </p:nvSpPr>
            <p:spPr bwMode="auto">
              <a:xfrm>
                <a:off x="4382" y="3542"/>
                <a:ext cx="1" cy="180"/>
              </a:xfrm>
              <a:prstGeom prst="rect">
                <a:avLst/>
              </a:prstGeom>
              <a:solidFill>
                <a:srgbClr val="FCE6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7" name="Rectangle 1270"/>
              <p:cNvSpPr>
                <a:spLocks noChangeArrowheads="1"/>
              </p:cNvSpPr>
              <p:nvPr/>
            </p:nvSpPr>
            <p:spPr bwMode="auto">
              <a:xfrm>
                <a:off x="4383" y="3542"/>
                <a:ext cx="2" cy="180"/>
              </a:xfrm>
              <a:prstGeom prst="rect">
                <a:avLst/>
              </a:prstGeom>
              <a:solidFill>
                <a:srgbClr val="FCE6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8" name="Rectangle 1271"/>
              <p:cNvSpPr>
                <a:spLocks noChangeArrowheads="1"/>
              </p:cNvSpPr>
              <p:nvPr/>
            </p:nvSpPr>
            <p:spPr bwMode="auto">
              <a:xfrm>
                <a:off x="4385" y="3542"/>
                <a:ext cx="1" cy="180"/>
              </a:xfrm>
              <a:prstGeom prst="rect">
                <a:avLst/>
              </a:prstGeom>
              <a:solidFill>
                <a:srgbClr val="FCE6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9" name="Rectangle 1272"/>
              <p:cNvSpPr>
                <a:spLocks noChangeArrowheads="1"/>
              </p:cNvSpPr>
              <p:nvPr/>
            </p:nvSpPr>
            <p:spPr bwMode="auto">
              <a:xfrm>
                <a:off x="4386" y="3542"/>
                <a:ext cx="1" cy="180"/>
              </a:xfrm>
              <a:prstGeom prst="rect">
                <a:avLst/>
              </a:prstGeom>
              <a:solidFill>
                <a:srgbClr val="FCE6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0" name="Rectangle 1273"/>
              <p:cNvSpPr>
                <a:spLocks noChangeArrowheads="1"/>
              </p:cNvSpPr>
              <p:nvPr/>
            </p:nvSpPr>
            <p:spPr bwMode="auto">
              <a:xfrm>
                <a:off x="4387" y="3542"/>
                <a:ext cx="1" cy="180"/>
              </a:xfrm>
              <a:prstGeom prst="rect">
                <a:avLst/>
              </a:prstGeom>
              <a:solidFill>
                <a:srgbClr val="FCE6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1" name="Rectangle 1274"/>
              <p:cNvSpPr>
                <a:spLocks noChangeArrowheads="1"/>
              </p:cNvSpPr>
              <p:nvPr/>
            </p:nvSpPr>
            <p:spPr bwMode="auto">
              <a:xfrm>
                <a:off x="4388" y="3542"/>
                <a:ext cx="1" cy="180"/>
              </a:xfrm>
              <a:prstGeom prst="rect">
                <a:avLst/>
              </a:prstGeom>
              <a:solidFill>
                <a:srgbClr val="FCE6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2" name="Rectangle 1275"/>
              <p:cNvSpPr>
                <a:spLocks noChangeArrowheads="1"/>
              </p:cNvSpPr>
              <p:nvPr/>
            </p:nvSpPr>
            <p:spPr bwMode="auto">
              <a:xfrm>
                <a:off x="4389" y="3542"/>
                <a:ext cx="1" cy="180"/>
              </a:xfrm>
              <a:prstGeom prst="rect">
                <a:avLst/>
              </a:prstGeom>
              <a:solidFill>
                <a:srgbClr val="FCE6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3" name="Rectangle 1276"/>
              <p:cNvSpPr>
                <a:spLocks noChangeArrowheads="1"/>
              </p:cNvSpPr>
              <p:nvPr/>
            </p:nvSpPr>
            <p:spPr bwMode="auto">
              <a:xfrm>
                <a:off x="4390" y="3542"/>
                <a:ext cx="1" cy="180"/>
              </a:xfrm>
              <a:prstGeom prst="rect">
                <a:avLst/>
              </a:prstGeom>
              <a:solidFill>
                <a:srgbClr val="FCE6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4" name="Rectangle 1277"/>
              <p:cNvSpPr>
                <a:spLocks noChangeArrowheads="1"/>
              </p:cNvSpPr>
              <p:nvPr/>
            </p:nvSpPr>
            <p:spPr bwMode="auto">
              <a:xfrm>
                <a:off x="4391" y="3542"/>
                <a:ext cx="2" cy="180"/>
              </a:xfrm>
              <a:prstGeom prst="rect">
                <a:avLst/>
              </a:prstGeom>
              <a:solidFill>
                <a:srgbClr val="FCE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5" name="Rectangle 1278"/>
              <p:cNvSpPr>
                <a:spLocks noChangeArrowheads="1"/>
              </p:cNvSpPr>
              <p:nvPr/>
            </p:nvSpPr>
            <p:spPr bwMode="auto">
              <a:xfrm>
                <a:off x="4393" y="3542"/>
                <a:ext cx="1" cy="180"/>
              </a:xfrm>
              <a:prstGeom prst="rect">
                <a:avLst/>
              </a:prstGeom>
              <a:solidFill>
                <a:srgbClr val="FCE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6" name="Rectangle 1279"/>
              <p:cNvSpPr>
                <a:spLocks noChangeArrowheads="1"/>
              </p:cNvSpPr>
              <p:nvPr/>
            </p:nvSpPr>
            <p:spPr bwMode="auto">
              <a:xfrm>
                <a:off x="4394" y="3542"/>
                <a:ext cx="1" cy="180"/>
              </a:xfrm>
              <a:prstGeom prst="rect">
                <a:avLst/>
              </a:prstGeom>
              <a:solidFill>
                <a:srgbClr val="FCE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7" name="Rectangle 1280"/>
              <p:cNvSpPr>
                <a:spLocks noChangeArrowheads="1"/>
              </p:cNvSpPr>
              <p:nvPr/>
            </p:nvSpPr>
            <p:spPr bwMode="auto">
              <a:xfrm>
                <a:off x="4395" y="3542"/>
                <a:ext cx="1" cy="180"/>
              </a:xfrm>
              <a:prstGeom prst="rect">
                <a:avLst/>
              </a:prstGeom>
              <a:solidFill>
                <a:srgbClr val="FCE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8" name="Rectangle 1281"/>
              <p:cNvSpPr>
                <a:spLocks noChangeArrowheads="1"/>
              </p:cNvSpPr>
              <p:nvPr/>
            </p:nvSpPr>
            <p:spPr bwMode="auto">
              <a:xfrm>
                <a:off x="4396" y="3542"/>
                <a:ext cx="1" cy="180"/>
              </a:xfrm>
              <a:prstGeom prst="rect">
                <a:avLst/>
              </a:prstGeom>
              <a:solidFill>
                <a:srgbClr val="FCE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9" name="Rectangle 1282"/>
              <p:cNvSpPr>
                <a:spLocks noChangeArrowheads="1"/>
              </p:cNvSpPr>
              <p:nvPr/>
            </p:nvSpPr>
            <p:spPr bwMode="auto">
              <a:xfrm>
                <a:off x="4397" y="3542"/>
                <a:ext cx="1" cy="180"/>
              </a:xfrm>
              <a:prstGeom prst="rect">
                <a:avLst/>
              </a:prstGeom>
              <a:solidFill>
                <a:srgbClr val="FCE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0" name="Rectangle 1283"/>
              <p:cNvSpPr>
                <a:spLocks noChangeArrowheads="1"/>
              </p:cNvSpPr>
              <p:nvPr/>
            </p:nvSpPr>
            <p:spPr bwMode="auto">
              <a:xfrm>
                <a:off x="4398" y="3542"/>
                <a:ext cx="2" cy="180"/>
              </a:xfrm>
              <a:prstGeom prst="rect">
                <a:avLst/>
              </a:prstGeom>
              <a:solidFill>
                <a:srgbClr val="FCE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1" name="Rectangle 1284"/>
              <p:cNvSpPr>
                <a:spLocks noChangeArrowheads="1"/>
              </p:cNvSpPr>
              <p:nvPr/>
            </p:nvSpPr>
            <p:spPr bwMode="auto">
              <a:xfrm>
                <a:off x="4400" y="3542"/>
                <a:ext cx="1" cy="180"/>
              </a:xfrm>
              <a:prstGeom prst="rect">
                <a:avLst/>
              </a:prstGeom>
              <a:solidFill>
                <a:srgbClr val="FCE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2" name="Rectangle 1285"/>
              <p:cNvSpPr>
                <a:spLocks noChangeArrowheads="1"/>
              </p:cNvSpPr>
              <p:nvPr/>
            </p:nvSpPr>
            <p:spPr bwMode="auto">
              <a:xfrm>
                <a:off x="4401" y="3542"/>
                <a:ext cx="1" cy="180"/>
              </a:xfrm>
              <a:prstGeom prst="rect">
                <a:avLst/>
              </a:prstGeom>
              <a:solidFill>
                <a:srgbClr val="FCE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3" name="Rectangle 1286"/>
              <p:cNvSpPr>
                <a:spLocks noChangeArrowheads="1"/>
              </p:cNvSpPr>
              <p:nvPr/>
            </p:nvSpPr>
            <p:spPr bwMode="auto">
              <a:xfrm>
                <a:off x="4402" y="3542"/>
                <a:ext cx="1" cy="180"/>
              </a:xfrm>
              <a:prstGeom prst="rect">
                <a:avLst/>
              </a:prstGeom>
              <a:solidFill>
                <a:srgbClr val="FCE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4" name="Rectangle 1287"/>
              <p:cNvSpPr>
                <a:spLocks noChangeArrowheads="1"/>
              </p:cNvSpPr>
              <p:nvPr/>
            </p:nvSpPr>
            <p:spPr bwMode="auto">
              <a:xfrm>
                <a:off x="4403" y="3542"/>
                <a:ext cx="1" cy="180"/>
              </a:xfrm>
              <a:prstGeom prst="rect">
                <a:avLst/>
              </a:prstGeom>
              <a:solidFill>
                <a:srgbClr val="FCE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5" name="Rectangle 1288"/>
              <p:cNvSpPr>
                <a:spLocks noChangeArrowheads="1"/>
              </p:cNvSpPr>
              <p:nvPr/>
            </p:nvSpPr>
            <p:spPr bwMode="auto">
              <a:xfrm>
                <a:off x="4404" y="3542"/>
                <a:ext cx="1" cy="180"/>
              </a:xfrm>
              <a:prstGeom prst="rect">
                <a:avLst/>
              </a:prstGeom>
              <a:solidFill>
                <a:srgbClr val="FCE4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6" name="Rectangle 1289"/>
              <p:cNvSpPr>
                <a:spLocks noChangeArrowheads="1"/>
              </p:cNvSpPr>
              <p:nvPr/>
            </p:nvSpPr>
            <p:spPr bwMode="auto">
              <a:xfrm>
                <a:off x="4405" y="3542"/>
                <a:ext cx="1" cy="180"/>
              </a:xfrm>
              <a:prstGeom prst="rect">
                <a:avLst/>
              </a:prstGeom>
              <a:solidFill>
                <a:srgbClr val="FCE4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7" name="Rectangle 1290"/>
              <p:cNvSpPr>
                <a:spLocks noChangeArrowheads="1"/>
              </p:cNvSpPr>
              <p:nvPr/>
            </p:nvSpPr>
            <p:spPr bwMode="auto">
              <a:xfrm>
                <a:off x="4406" y="3542"/>
                <a:ext cx="2" cy="180"/>
              </a:xfrm>
              <a:prstGeom prst="rect">
                <a:avLst/>
              </a:prstGeom>
              <a:solidFill>
                <a:srgbClr val="FCE4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8" name="Rectangle 1291"/>
              <p:cNvSpPr>
                <a:spLocks noChangeArrowheads="1"/>
              </p:cNvSpPr>
              <p:nvPr/>
            </p:nvSpPr>
            <p:spPr bwMode="auto">
              <a:xfrm>
                <a:off x="4408" y="3542"/>
                <a:ext cx="1" cy="180"/>
              </a:xfrm>
              <a:prstGeom prst="rect">
                <a:avLst/>
              </a:prstGeom>
              <a:solidFill>
                <a:srgbClr val="FCE4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9" name="Rectangle 1292"/>
              <p:cNvSpPr>
                <a:spLocks noChangeArrowheads="1"/>
              </p:cNvSpPr>
              <p:nvPr/>
            </p:nvSpPr>
            <p:spPr bwMode="auto">
              <a:xfrm>
                <a:off x="4409" y="3542"/>
                <a:ext cx="1" cy="180"/>
              </a:xfrm>
              <a:prstGeom prst="rect">
                <a:avLst/>
              </a:prstGeom>
              <a:solidFill>
                <a:srgbClr val="FCE4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0" name="Rectangle 1293"/>
              <p:cNvSpPr>
                <a:spLocks noChangeArrowheads="1"/>
              </p:cNvSpPr>
              <p:nvPr/>
            </p:nvSpPr>
            <p:spPr bwMode="auto">
              <a:xfrm>
                <a:off x="4410" y="3542"/>
                <a:ext cx="1" cy="180"/>
              </a:xfrm>
              <a:prstGeom prst="rect">
                <a:avLst/>
              </a:prstGeom>
              <a:solidFill>
                <a:srgbClr val="FCE4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1" name="Rectangle 1294"/>
              <p:cNvSpPr>
                <a:spLocks noChangeArrowheads="1"/>
              </p:cNvSpPr>
              <p:nvPr/>
            </p:nvSpPr>
            <p:spPr bwMode="auto">
              <a:xfrm>
                <a:off x="4411" y="3542"/>
                <a:ext cx="1" cy="180"/>
              </a:xfrm>
              <a:prstGeom prst="rect">
                <a:avLst/>
              </a:prstGeom>
              <a:solidFill>
                <a:srgbClr val="FCE3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2" name="Rectangle 1295"/>
              <p:cNvSpPr>
                <a:spLocks noChangeArrowheads="1"/>
              </p:cNvSpPr>
              <p:nvPr/>
            </p:nvSpPr>
            <p:spPr bwMode="auto">
              <a:xfrm>
                <a:off x="4412" y="3542"/>
                <a:ext cx="1" cy="180"/>
              </a:xfrm>
              <a:prstGeom prst="rect">
                <a:avLst/>
              </a:prstGeom>
              <a:solidFill>
                <a:srgbClr val="FCE3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3" name="Rectangle 1296"/>
              <p:cNvSpPr>
                <a:spLocks noChangeArrowheads="1"/>
              </p:cNvSpPr>
              <p:nvPr/>
            </p:nvSpPr>
            <p:spPr bwMode="auto">
              <a:xfrm>
                <a:off x="4413" y="3542"/>
                <a:ext cx="1" cy="180"/>
              </a:xfrm>
              <a:prstGeom prst="rect">
                <a:avLst/>
              </a:prstGeom>
              <a:solidFill>
                <a:srgbClr val="FCE3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4" name="Rectangle 1297"/>
              <p:cNvSpPr>
                <a:spLocks noChangeArrowheads="1"/>
              </p:cNvSpPr>
              <p:nvPr/>
            </p:nvSpPr>
            <p:spPr bwMode="auto">
              <a:xfrm>
                <a:off x="4414" y="3542"/>
                <a:ext cx="2" cy="180"/>
              </a:xfrm>
              <a:prstGeom prst="rect">
                <a:avLst/>
              </a:prstGeom>
              <a:solidFill>
                <a:srgbClr val="FCE3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5" name="Rectangle 1298"/>
              <p:cNvSpPr>
                <a:spLocks noChangeArrowheads="1"/>
              </p:cNvSpPr>
              <p:nvPr/>
            </p:nvSpPr>
            <p:spPr bwMode="auto">
              <a:xfrm>
                <a:off x="4416" y="3542"/>
                <a:ext cx="1" cy="180"/>
              </a:xfrm>
              <a:prstGeom prst="rect">
                <a:avLst/>
              </a:prstGeom>
              <a:solidFill>
                <a:srgbClr val="FCE3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6" name="Rectangle 1299"/>
              <p:cNvSpPr>
                <a:spLocks noChangeArrowheads="1"/>
              </p:cNvSpPr>
              <p:nvPr/>
            </p:nvSpPr>
            <p:spPr bwMode="auto">
              <a:xfrm>
                <a:off x="4417" y="3542"/>
                <a:ext cx="1" cy="180"/>
              </a:xfrm>
              <a:prstGeom prst="rect">
                <a:avLst/>
              </a:prstGeom>
              <a:solidFill>
                <a:srgbClr val="FCE3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7" name="Rectangle 1300"/>
              <p:cNvSpPr>
                <a:spLocks noChangeArrowheads="1"/>
              </p:cNvSpPr>
              <p:nvPr/>
            </p:nvSpPr>
            <p:spPr bwMode="auto">
              <a:xfrm>
                <a:off x="4418" y="3542"/>
                <a:ext cx="1" cy="180"/>
              </a:xfrm>
              <a:prstGeom prst="rect">
                <a:avLst/>
              </a:prstGeom>
              <a:solidFill>
                <a:srgbClr val="FCE3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8" name="Rectangle 1301"/>
              <p:cNvSpPr>
                <a:spLocks noChangeArrowheads="1"/>
              </p:cNvSpPr>
              <p:nvPr/>
            </p:nvSpPr>
            <p:spPr bwMode="auto">
              <a:xfrm>
                <a:off x="4419" y="3542"/>
                <a:ext cx="1" cy="180"/>
              </a:xfrm>
              <a:prstGeom prst="rect">
                <a:avLst/>
              </a:prstGeom>
              <a:solidFill>
                <a:srgbClr val="FCE3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9" name="Rectangle 1302"/>
              <p:cNvSpPr>
                <a:spLocks noChangeArrowheads="1"/>
              </p:cNvSpPr>
              <p:nvPr/>
            </p:nvSpPr>
            <p:spPr bwMode="auto">
              <a:xfrm>
                <a:off x="4420" y="3542"/>
                <a:ext cx="1" cy="180"/>
              </a:xfrm>
              <a:prstGeom prst="rect">
                <a:avLst/>
              </a:prstGeom>
              <a:solidFill>
                <a:srgbClr val="FCE3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0" name="Rectangle 1303"/>
              <p:cNvSpPr>
                <a:spLocks noChangeArrowheads="1"/>
              </p:cNvSpPr>
              <p:nvPr/>
            </p:nvSpPr>
            <p:spPr bwMode="auto">
              <a:xfrm>
                <a:off x="4421" y="3542"/>
                <a:ext cx="2" cy="180"/>
              </a:xfrm>
              <a:prstGeom prst="rect">
                <a:avLst/>
              </a:prstGeom>
              <a:solidFill>
                <a:srgbClr val="FCE3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1" name="Rectangle 1304"/>
              <p:cNvSpPr>
                <a:spLocks noChangeArrowheads="1"/>
              </p:cNvSpPr>
              <p:nvPr/>
            </p:nvSpPr>
            <p:spPr bwMode="auto">
              <a:xfrm>
                <a:off x="4423" y="3542"/>
                <a:ext cx="1" cy="180"/>
              </a:xfrm>
              <a:prstGeom prst="rect">
                <a:avLst/>
              </a:prstGeom>
              <a:solidFill>
                <a:srgbClr val="FCE3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2" name="Rectangle 1305"/>
              <p:cNvSpPr>
                <a:spLocks noChangeArrowheads="1"/>
              </p:cNvSpPr>
              <p:nvPr/>
            </p:nvSpPr>
            <p:spPr bwMode="auto">
              <a:xfrm>
                <a:off x="4424" y="3542"/>
                <a:ext cx="1" cy="180"/>
              </a:xfrm>
              <a:prstGeom prst="rect">
                <a:avLst/>
              </a:prstGeom>
              <a:solidFill>
                <a:srgbClr val="FCE3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3" name="Rectangle 1306"/>
              <p:cNvSpPr>
                <a:spLocks noChangeArrowheads="1"/>
              </p:cNvSpPr>
              <p:nvPr/>
            </p:nvSpPr>
            <p:spPr bwMode="auto">
              <a:xfrm>
                <a:off x="4425" y="3542"/>
                <a:ext cx="1" cy="180"/>
              </a:xfrm>
              <a:prstGeom prst="rect">
                <a:avLst/>
              </a:prstGeom>
              <a:solidFill>
                <a:srgbClr val="FCE3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4" name="Rectangle 1307"/>
              <p:cNvSpPr>
                <a:spLocks noChangeArrowheads="1"/>
              </p:cNvSpPr>
              <p:nvPr/>
            </p:nvSpPr>
            <p:spPr bwMode="auto">
              <a:xfrm>
                <a:off x="4426" y="3542"/>
                <a:ext cx="1" cy="180"/>
              </a:xfrm>
              <a:prstGeom prst="rect">
                <a:avLst/>
              </a:prstGeom>
              <a:solidFill>
                <a:srgbClr val="FCE3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5" name="Rectangle 1308"/>
              <p:cNvSpPr>
                <a:spLocks noChangeArrowheads="1"/>
              </p:cNvSpPr>
              <p:nvPr/>
            </p:nvSpPr>
            <p:spPr bwMode="auto">
              <a:xfrm>
                <a:off x="4427" y="3542"/>
                <a:ext cx="1" cy="180"/>
              </a:xfrm>
              <a:prstGeom prst="rect">
                <a:avLst/>
              </a:prstGeom>
              <a:solidFill>
                <a:srgbClr val="FCE3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6" name="Rectangle 1309"/>
              <p:cNvSpPr>
                <a:spLocks noChangeArrowheads="1"/>
              </p:cNvSpPr>
              <p:nvPr/>
            </p:nvSpPr>
            <p:spPr bwMode="auto">
              <a:xfrm>
                <a:off x="4428" y="3542"/>
                <a:ext cx="1" cy="180"/>
              </a:xfrm>
              <a:prstGeom prst="rect">
                <a:avLst/>
              </a:prstGeom>
              <a:solidFill>
                <a:srgbClr val="FCE1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7" name="Rectangle 1310"/>
              <p:cNvSpPr>
                <a:spLocks noChangeArrowheads="1"/>
              </p:cNvSpPr>
              <p:nvPr/>
            </p:nvSpPr>
            <p:spPr bwMode="auto">
              <a:xfrm>
                <a:off x="4429" y="3542"/>
                <a:ext cx="2" cy="180"/>
              </a:xfrm>
              <a:prstGeom prst="rect">
                <a:avLst/>
              </a:prstGeom>
              <a:solidFill>
                <a:srgbClr val="FCE1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8" name="Rectangle 1311"/>
              <p:cNvSpPr>
                <a:spLocks noChangeArrowheads="1"/>
              </p:cNvSpPr>
              <p:nvPr/>
            </p:nvSpPr>
            <p:spPr bwMode="auto">
              <a:xfrm>
                <a:off x="4431" y="3542"/>
                <a:ext cx="1" cy="180"/>
              </a:xfrm>
              <a:prstGeom prst="rect">
                <a:avLst/>
              </a:prstGeom>
              <a:solidFill>
                <a:srgbClr val="FCE1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9" name="Rectangle 1312"/>
              <p:cNvSpPr>
                <a:spLocks noChangeArrowheads="1"/>
              </p:cNvSpPr>
              <p:nvPr/>
            </p:nvSpPr>
            <p:spPr bwMode="auto">
              <a:xfrm>
                <a:off x="4432" y="3542"/>
                <a:ext cx="1" cy="180"/>
              </a:xfrm>
              <a:prstGeom prst="rect">
                <a:avLst/>
              </a:prstGeom>
              <a:solidFill>
                <a:srgbClr val="FCE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0" name="Rectangle 1313"/>
              <p:cNvSpPr>
                <a:spLocks noChangeArrowheads="1"/>
              </p:cNvSpPr>
              <p:nvPr/>
            </p:nvSpPr>
            <p:spPr bwMode="auto">
              <a:xfrm>
                <a:off x="4433" y="3542"/>
                <a:ext cx="1" cy="180"/>
              </a:xfrm>
              <a:prstGeom prst="rect">
                <a:avLst/>
              </a:prstGeom>
              <a:solidFill>
                <a:srgbClr val="FCE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1" name="Rectangle 1314"/>
              <p:cNvSpPr>
                <a:spLocks noChangeArrowheads="1"/>
              </p:cNvSpPr>
              <p:nvPr/>
            </p:nvSpPr>
            <p:spPr bwMode="auto">
              <a:xfrm>
                <a:off x="4434" y="3542"/>
                <a:ext cx="1" cy="180"/>
              </a:xfrm>
              <a:prstGeom prst="rect">
                <a:avLst/>
              </a:prstGeom>
              <a:solidFill>
                <a:srgbClr val="FCE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2" name="Rectangle 1315"/>
              <p:cNvSpPr>
                <a:spLocks noChangeArrowheads="1"/>
              </p:cNvSpPr>
              <p:nvPr/>
            </p:nvSpPr>
            <p:spPr bwMode="auto">
              <a:xfrm>
                <a:off x="4435" y="3542"/>
                <a:ext cx="1" cy="180"/>
              </a:xfrm>
              <a:prstGeom prst="rect">
                <a:avLst/>
              </a:prstGeom>
              <a:solidFill>
                <a:srgbClr val="FCE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3" name="Rectangle 1316"/>
              <p:cNvSpPr>
                <a:spLocks noChangeArrowheads="1"/>
              </p:cNvSpPr>
              <p:nvPr/>
            </p:nvSpPr>
            <p:spPr bwMode="auto">
              <a:xfrm>
                <a:off x="4436" y="3542"/>
                <a:ext cx="2" cy="180"/>
              </a:xfrm>
              <a:prstGeom prst="rect">
                <a:avLst/>
              </a:prstGeom>
              <a:solidFill>
                <a:srgbClr val="FCE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4" name="Rectangle 1317"/>
              <p:cNvSpPr>
                <a:spLocks noChangeArrowheads="1"/>
              </p:cNvSpPr>
              <p:nvPr/>
            </p:nvSpPr>
            <p:spPr bwMode="auto">
              <a:xfrm>
                <a:off x="4438" y="3542"/>
                <a:ext cx="1" cy="180"/>
              </a:xfrm>
              <a:prstGeom prst="rect">
                <a:avLst/>
              </a:prstGeom>
              <a:solidFill>
                <a:srgbClr val="FCE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5" name="Rectangle 1318"/>
              <p:cNvSpPr>
                <a:spLocks noChangeArrowheads="1"/>
              </p:cNvSpPr>
              <p:nvPr/>
            </p:nvSpPr>
            <p:spPr bwMode="auto">
              <a:xfrm>
                <a:off x="4439" y="3542"/>
                <a:ext cx="1" cy="180"/>
              </a:xfrm>
              <a:prstGeom prst="rect">
                <a:avLst/>
              </a:prstGeom>
              <a:solidFill>
                <a:srgbClr val="FCE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6" name="Rectangle 1319"/>
              <p:cNvSpPr>
                <a:spLocks noChangeArrowheads="1"/>
              </p:cNvSpPr>
              <p:nvPr/>
            </p:nvSpPr>
            <p:spPr bwMode="auto">
              <a:xfrm>
                <a:off x="4440" y="3542"/>
                <a:ext cx="1" cy="180"/>
              </a:xfrm>
              <a:prstGeom prst="rect">
                <a:avLst/>
              </a:prstGeom>
              <a:solidFill>
                <a:srgbClr val="FCE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7" name="Rectangle 1320"/>
              <p:cNvSpPr>
                <a:spLocks noChangeArrowheads="1"/>
              </p:cNvSpPr>
              <p:nvPr/>
            </p:nvSpPr>
            <p:spPr bwMode="auto">
              <a:xfrm>
                <a:off x="4441" y="3542"/>
                <a:ext cx="1" cy="180"/>
              </a:xfrm>
              <a:prstGeom prst="rect">
                <a:avLst/>
              </a:prstGeom>
              <a:solidFill>
                <a:srgbClr val="FCE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8" name="Rectangle 1321"/>
              <p:cNvSpPr>
                <a:spLocks noChangeArrowheads="1"/>
              </p:cNvSpPr>
              <p:nvPr/>
            </p:nvSpPr>
            <p:spPr bwMode="auto">
              <a:xfrm>
                <a:off x="4442" y="3542"/>
                <a:ext cx="1" cy="180"/>
              </a:xfrm>
              <a:prstGeom prst="rect">
                <a:avLst/>
              </a:prstGeom>
              <a:solidFill>
                <a:srgbClr val="FCE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9" name="Rectangle 1322"/>
              <p:cNvSpPr>
                <a:spLocks noChangeArrowheads="1"/>
              </p:cNvSpPr>
              <p:nvPr/>
            </p:nvSpPr>
            <p:spPr bwMode="auto">
              <a:xfrm>
                <a:off x="4443" y="3542"/>
                <a:ext cx="1" cy="180"/>
              </a:xfrm>
              <a:prstGeom prst="rect">
                <a:avLst/>
              </a:prstGeom>
              <a:solidFill>
                <a:srgbClr val="FCE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0" name="Rectangle 1323"/>
              <p:cNvSpPr>
                <a:spLocks noChangeArrowheads="1"/>
              </p:cNvSpPr>
              <p:nvPr/>
            </p:nvSpPr>
            <p:spPr bwMode="auto">
              <a:xfrm>
                <a:off x="4444" y="3542"/>
                <a:ext cx="2" cy="180"/>
              </a:xfrm>
              <a:prstGeom prst="rect">
                <a:avLst/>
              </a:prstGeom>
              <a:solidFill>
                <a:srgbClr val="FCE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1" name="Rectangle 1324"/>
              <p:cNvSpPr>
                <a:spLocks noChangeArrowheads="1"/>
              </p:cNvSpPr>
              <p:nvPr/>
            </p:nvSpPr>
            <p:spPr bwMode="auto">
              <a:xfrm>
                <a:off x="4446" y="3542"/>
                <a:ext cx="1" cy="180"/>
              </a:xfrm>
              <a:prstGeom prst="rect">
                <a:avLst/>
              </a:prstGeom>
              <a:solidFill>
                <a:srgbClr val="FCE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2" name="Rectangle 1325"/>
              <p:cNvSpPr>
                <a:spLocks noChangeArrowheads="1"/>
              </p:cNvSpPr>
              <p:nvPr/>
            </p:nvSpPr>
            <p:spPr bwMode="auto">
              <a:xfrm>
                <a:off x="4447" y="3542"/>
                <a:ext cx="1" cy="180"/>
              </a:xfrm>
              <a:prstGeom prst="rect">
                <a:avLst/>
              </a:prstGeom>
              <a:solidFill>
                <a:srgbClr val="FCE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3" name="Rectangle 1326"/>
              <p:cNvSpPr>
                <a:spLocks noChangeArrowheads="1"/>
              </p:cNvSpPr>
              <p:nvPr/>
            </p:nvSpPr>
            <p:spPr bwMode="auto">
              <a:xfrm>
                <a:off x="4448" y="3542"/>
                <a:ext cx="1" cy="180"/>
              </a:xfrm>
              <a:prstGeom prst="rect">
                <a:avLst/>
              </a:prstGeom>
              <a:solidFill>
                <a:srgbClr val="FCE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4" name="Rectangle 1327"/>
              <p:cNvSpPr>
                <a:spLocks noChangeArrowheads="1"/>
              </p:cNvSpPr>
              <p:nvPr/>
            </p:nvSpPr>
            <p:spPr bwMode="auto">
              <a:xfrm>
                <a:off x="4449" y="3542"/>
                <a:ext cx="1" cy="180"/>
              </a:xfrm>
              <a:prstGeom prst="rect">
                <a:avLst/>
              </a:prstGeom>
              <a:solidFill>
                <a:srgbClr val="FCE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5" name="Rectangle 1328"/>
              <p:cNvSpPr>
                <a:spLocks noChangeArrowheads="1"/>
              </p:cNvSpPr>
              <p:nvPr/>
            </p:nvSpPr>
            <p:spPr bwMode="auto">
              <a:xfrm>
                <a:off x="4450" y="3542"/>
                <a:ext cx="1" cy="180"/>
              </a:xfrm>
              <a:prstGeom prst="rect">
                <a:avLst/>
              </a:prstGeom>
              <a:solidFill>
                <a:srgbClr val="FCE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6" name="Rectangle 1329"/>
              <p:cNvSpPr>
                <a:spLocks noChangeArrowheads="1"/>
              </p:cNvSpPr>
              <p:nvPr/>
            </p:nvSpPr>
            <p:spPr bwMode="auto">
              <a:xfrm>
                <a:off x="4451" y="3542"/>
                <a:ext cx="2" cy="180"/>
              </a:xfrm>
              <a:prstGeom prst="rect">
                <a:avLst/>
              </a:prstGeom>
              <a:solidFill>
                <a:srgbClr val="FCE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 name="Group 1531"/>
            <p:cNvGrpSpPr>
              <a:grpSpLocks/>
            </p:cNvGrpSpPr>
            <p:nvPr/>
          </p:nvGrpSpPr>
          <p:grpSpPr bwMode="auto">
            <a:xfrm>
              <a:off x="4453" y="3542"/>
              <a:ext cx="230" cy="180"/>
              <a:chOff x="4453" y="3542"/>
              <a:chExt cx="230" cy="180"/>
            </a:xfrm>
          </p:grpSpPr>
          <p:sp>
            <p:nvSpPr>
              <p:cNvPr id="728" name="Rectangle 1331"/>
              <p:cNvSpPr>
                <a:spLocks noChangeArrowheads="1"/>
              </p:cNvSpPr>
              <p:nvPr/>
            </p:nvSpPr>
            <p:spPr bwMode="auto">
              <a:xfrm>
                <a:off x="4453" y="3542"/>
                <a:ext cx="1" cy="180"/>
              </a:xfrm>
              <a:prstGeom prst="rect">
                <a:avLst/>
              </a:prstGeom>
              <a:solidFill>
                <a:srgbClr val="FCDD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9" name="Rectangle 1332"/>
              <p:cNvSpPr>
                <a:spLocks noChangeArrowheads="1"/>
              </p:cNvSpPr>
              <p:nvPr/>
            </p:nvSpPr>
            <p:spPr bwMode="auto">
              <a:xfrm>
                <a:off x="4454" y="3542"/>
                <a:ext cx="1" cy="180"/>
              </a:xfrm>
              <a:prstGeom prst="rect">
                <a:avLst/>
              </a:prstGeom>
              <a:solidFill>
                <a:srgbClr val="FCDD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0" name="Rectangle 1333"/>
              <p:cNvSpPr>
                <a:spLocks noChangeArrowheads="1"/>
              </p:cNvSpPr>
              <p:nvPr/>
            </p:nvSpPr>
            <p:spPr bwMode="auto">
              <a:xfrm>
                <a:off x="4455" y="3542"/>
                <a:ext cx="1" cy="180"/>
              </a:xfrm>
              <a:prstGeom prst="rect">
                <a:avLst/>
              </a:prstGeom>
              <a:solidFill>
                <a:srgbClr val="FCDD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1" name="Rectangle 1334"/>
              <p:cNvSpPr>
                <a:spLocks noChangeArrowheads="1"/>
              </p:cNvSpPr>
              <p:nvPr/>
            </p:nvSpPr>
            <p:spPr bwMode="auto">
              <a:xfrm>
                <a:off x="4456" y="3542"/>
                <a:ext cx="1" cy="180"/>
              </a:xfrm>
              <a:prstGeom prst="rect">
                <a:avLst/>
              </a:prstGeom>
              <a:solidFill>
                <a:srgbClr val="FCDD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2" name="Rectangle 1335"/>
              <p:cNvSpPr>
                <a:spLocks noChangeArrowheads="1"/>
              </p:cNvSpPr>
              <p:nvPr/>
            </p:nvSpPr>
            <p:spPr bwMode="auto">
              <a:xfrm>
                <a:off x="4457" y="3542"/>
                <a:ext cx="1" cy="180"/>
              </a:xfrm>
              <a:prstGeom prst="rect">
                <a:avLst/>
              </a:prstGeom>
              <a:solidFill>
                <a:srgbClr val="FCDD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3" name="Rectangle 1336"/>
              <p:cNvSpPr>
                <a:spLocks noChangeArrowheads="1"/>
              </p:cNvSpPr>
              <p:nvPr/>
            </p:nvSpPr>
            <p:spPr bwMode="auto">
              <a:xfrm>
                <a:off x="4458" y="3542"/>
                <a:ext cx="1" cy="180"/>
              </a:xfrm>
              <a:prstGeom prst="rect">
                <a:avLst/>
              </a:prstGeom>
              <a:solidFill>
                <a:srgbClr val="FCDD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4" name="Rectangle 1337"/>
              <p:cNvSpPr>
                <a:spLocks noChangeArrowheads="1"/>
              </p:cNvSpPr>
              <p:nvPr/>
            </p:nvSpPr>
            <p:spPr bwMode="auto">
              <a:xfrm>
                <a:off x="4459" y="3542"/>
                <a:ext cx="2" cy="180"/>
              </a:xfrm>
              <a:prstGeom prst="rect">
                <a:avLst/>
              </a:prstGeom>
              <a:solidFill>
                <a:srgbClr val="FCDD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5" name="Rectangle 1338"/>
              <p:cNvSpPr>
                <a:spLocks noChangeArrowheads="1"/>
              </p:cNvSpPr>
              <p:nvPr/>
            </p:nvSpPr>
            <p:spPr bwMode="auto">
              <a:xfrm>
                <a:off x="4461" y="3542"/>
                <a:ext cx="1" cy="180"/>
              </a:xfrm>
              <a:prstGeom prst="rect">
                <a:avLst/>
              </a:prstGeom>
              <a:solidFill>
                <a:srgbClr val="FCDD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6" name="Rectangle 1339"/>
              <p:cNvSpPr>
                <a:spLocks noChangeArrowheads="1"/>
              </p:cNvSpPr>
              <p:nvPr/>
            </p:nvSpPr>
            <p:spPr bwMode="auto">
              <a:xfrm>
                <a:off x="4462" y="3542"/>
                <a:ext cx="1" cy="180"/>
              </a:xfrm>
              <a:prstGeom prst="rect">
                <a:avLst/>
              </a:prstGeom>
              <a:solidFill>
                <a:srgbClr val="FCDD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7" name="Rectangle 1340"/>
              <p:cNvSpPr>
                <a:spLocks noChangeArrowheads="1"/>
              </p:cNvSpPr>
              <p:nvPr/>
            </p:nvSpPr>
            <p:spPr bwMode="auto">
              <a:xfrm>
                <a:off x="4463" y="3542"/>
                <a:ext cx="1" cy="180"/>
              </a:xfrm>
              <a:prstGeom prst="rect">
                <a:avLst/>
              </a:prstGeom>
              <a:solidFill>
                <a:srgbClr val="FCDD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8" name="Rectangle 1341"/>
              <p:cNvSpPr>
                <a:spLocks noChangeArrowheads="1"/>
              </p:cNvSpPr>
              <p:nvPr/>
            </p:nvSpPr>
            <p:spPr bwMode="auto">
              <a:xfrm>
                <a:off x="4464" y="3542"/>
                <a:ext cx="1" cy="180"/>
              </a:xfrm>
              <a:prstGeom prst="rect">
                <a:avLst/>
              </a:prstGeom>
              <a:solidFill>
                <a:srgbClr val="FCDD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9" name="Rectangle 1342"/>
              <p:cNvSpPr>
                <a:spLocks noChangeArrowheads="1"/>
              </p:cNvSpPr>
              <p:nvPr/>
            </p:nvSpPr>
            <p:spPr bwMode="auto">
              <a:xfrm>
                <a:off x="4465" y="3542"/>
                <a:ext cx="1" cy="180"/>
              </a:xfrm>
              <a:prstGeom prst="rect">
                <a:avLst/>
              </a:prstGeom>
              <a:solidFill>
                <a:srgbClr val="FCDD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0" name="Rectangle 1343"/>
              <p:cNvSpPr>
                <a:spLocks noChangeArrowheads="1"/>
              </p:cNvSpPr>
              <p:nvPr/>
            </p:nvSpPr>
            <p:spPr bwMode="auto">
              <a:xfrm>
                <a:off x="4466" y="3542"/>
                <a:ext cx="2" cy="180"/>
              </a:xfrm>
              <a:prstGeom prst="rect">
                <a:avLst/>
              </a:prstGeom>
              <a:solidFill>
                <a:srgbClr val="FCDD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1" name="Rectangle 1344"/>
              <p:cNvSpPr>
                <a:spLocks noChangeArrowheads="1"/>
              </p:cNvSpPr>
              <p:nvPr/>
            </p:nvSpPr>
            <p:spPr bwMode="auto">
              <a:xfrm>
                <a:off x="4468" y="3542"/>
                <a:ext cx="1" cy="180"/>
              </a:xfrm>
              <a:prstGeom prst="rect">
                <a:avLst/>
              </a:prstGeom>
              <a:solidFill>
                <a:srgbClr val="FCDD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2" name="Rectangle 1345"/>
              <p:cNvSpPr>
                <a:spLocks noChangeArrowheads="1"/>
              </p:cNvSpPr>
              <p:nvPr/>
            </p:nvSpPr>
            <p:spPr bwMode="auto">
              <a:xfrm>
                <a:off x="4469" y="3542"/>
                <a:ext cx="1" cy="180"/>
              </a:xfrm>
              <a:prstGeom prst="rect">
                <a:avLst/>
              </a:prstGeom>
              <a:solidFill>
                <a:srgbClr val="FCDD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3" name="Rectangle 1346"/>
              <p:cNvSpPr>
                <a:spLocks noChangeArrowheads="1"/>
              </p:cNvSpPr>
              <p:nvPr/>
            </p:nvSpPr>
            <p:spPr bwMode="auto">
              <a:xfrm>
                <a:off x="4470" y="3542"/>
                <a:ext cx="1" cy="180"/>
              </a:xfrm>
              <a:prstGeom prst="rect">
                <a:avLst/>
              </a:prstGeom>
              <a:solidFill>
                <a:srgbClr val="FCDD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4" name="Rectangle 1347"/>
              <p:cNvSpPr>
                <a:spLocks noChangeArrowheads="1"/>
              </p:cNvSpPr>
              <p:nvPr/>
            </p:nvSpPr>
            <p:spPr bwMode="auto">
              <a:xfrm>
                <a:off x="4471" y="3542"/>
                <a:ext cx="1" cy="180"/>
              </a:xfrm>
              <a:prstGeom prst="rect">
                <a:avLst/>
              </a:prstGeom>
              <a:solidFill>
                <a:srgbClr val="FCDD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5" name="Rectangle 1348"/>
              <p:cNvSpPr>
                <a:spLocks noChangeArrowheads="1"/>
              </p:cNvSpPr>
              <p:nvPr/>
            </p:nvSpPr>
            <p:spPr bwMode="auto">
              <a:xfrm>
                <a:off x="4472" y="3542"/>
                <a:ext cx="1" cy="180"/>
              </a:xfrm>
              <a:prstGeom prst="rect">
                <a:avLst/>
              </a:prstGeom>
              <a:solidFill>
                <a:srgbClr val="FCD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6" name="Rectangle 1349"/>
              <p:cNvSpPr>
                <a:spLocks noChangeArrowheads="1"/>
              </p:cNvSpPr>
              <p:nvPr/>
            </p:nvSpPr>
            <p:spPr bwMode="auto">
              <a:xfrm>
                <a:off x="4473" y="3542"/>
                <a:ext cx="1" cy="180"/>
              </a:xfrm>
              <a:prstGeom prst="rect">
                <a:avLst/>
              </a:prstGeom>
              <a:solidFill>
                <a:srgbClr val="FCD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7" name="Rectangle 1350"/>
              <p:cNvSpPr>
                <a:spLocks noChangeArrowheads="1"/>
              </p:cNvSpPr>
              <p:nvPr/>
            </p:nvSpPr>
            <p:spPr bwMode="auto">
              <a:xfrm>
                <a:off x="4474" y="3542"/>
                <a:ext cx="2" cy="180"/>
              </a:xfrm>
              <a:prstGeom prst="rect">
                <a:avLst/>
              </a:prstGeom>
              <a:solidFill>
                <a:srgbClr val="FCD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8" name="Rectangle 1351"/>
              <p:cNvSpPr>
                <a:spLocks noChangeArrowheads="1"/>
              </p:cNvSpPr>
              <p:nvPr/>
            </p:nvSpPr>
            <p:spPr bwMode="auto">
              <a:xfrm>
                <a:off x="4476" y="3542"/>
                <a:ext cx="1" cy="180"/>
              </a:xfrm>
              <a:prstGeom prst="rect">
                <a:avLst/>
              </a:prstGeom>
              <a:solidFill>
                <a:srgbClr val="FCD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9" name="Rectangle 1352"/>
              <p:cNvSpPr>
                <a:spLocks noChangeArrowheads="1"/>
              </p:cNvSpPr>
              <p:nvPr/>
            </p:nvSpPr>
            <p:spPr bwMode="auto">
              <a:xfrm>
                <a:off x="4477" y="3542"/>
                <a:ext cx="1" cy="180"/>
              </a:xfrm>
              <a:prstGeom prst="rect">
                <a:avLst/>
              </a:prstGeom>
              <a:solidFill>
                <a:srgbClr val="FCD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0" name="Rectangle 1353"/>
              <p:cNvSpPr>
                <a:spLocks noChangeArrowheads="1"/>
              </p:cNvSpPr>
              <p:nvPr/>
            </p:nvSpPr>
            <p:spPr bwMode="auto">
              <a:xfrm>
                <a:off x="4478" y="3542"/>
                <a:ext cx="1" cy="180"/>
              </a:xfrm>
              <a:prstGeom prst="rect">
                <a:avLst/>
              </a:prstGeom>
              <a:solidFill>
                <a:srgbClr val="FCD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1" name="Rectangle 1354"/>
              <p:cNvSpPr>
                <a:spLocks noChangeArrowheads="1"/>
              </p:cNvSpPr>
              <p:nvPr/>
            </p:nvSpPr>
            <p:spPr bwMode="auto">
              <a:xfrm>
                <a:off x="4479" y="3542"/>
                <a:ext cx="1" cy="180"/>
              </a:xfrm>
              <a:prstGeom prst="rect">
                <a:avLst/>
              </a:prstGeom>
              <a:solidFill>
                <a:srgbClr val="FCDA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2" name="Rectangle 1355"/>
              <p:cNvSpPr>
                <a:spLocks noChangeArrowheads="1"/>
              </p:cNvSpPr>
              <p:nvPr/>
            </p:nvSpPr>
            <p:spPr bwMode="auto">
              <a:xfrm>
                <a:off x="4480" y="3542"/>
                <a:ext cx="1" cy="180"/>
              </a:xfrm>
              <a:prstGeom prst="rect">
                <a:avLst/>
              </a:prstGeom>
              <a:solidFill>
                <a:srgbClr val="FCDA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3" name="Rectangle 1356"/>
              <p:cNvSpPr>
                <a:spLocks noChangeArrowheads="1"/>
              </p:cNvSpPr>
              <p:nvPr/>
            </p:nvSpPr>
            <p:spPr bwMode="auto">
              <a:xfrm>
                <a:off x="4481" y="3542"/>
                <a:ext cx="2" cy="180"/>
              </a:xfrm>
              <a:prstGeom prst="rect">
                <a:avLst/>
              </a:prstGeom>
              <a:solidFill>
                <a:srgbClr val="FCDA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4" name="Rectangle 1357"/>
              <p:cNvSpPr>
                <a:spLocks noChangeArrowheads="1"/>
              </p:cNvSpPr>
              <p:nvPr/>
            </p:nvSpPr>
            <p:spPr bwMode="auto">
              <a:xfrm>
                <a:off x="4483" y="3542"/>
                <a:ext cx="1" cy="180"/>
              </a:xfrm>
              <a:prstGeom prst="rect">
                <a:avLst/>
              </a:prstGeom>
              <a:solidFill>
                <a:srgbClr val="FCDA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5" name="Rectangle 1358"/>
              <p:cNvSpPr>
                <a:spLocks noChangeArrowheads="1"/>
              </p:cNvSpPr>
              <p:nvPr/>
            </p:nvSpPr>
            <p:spPr bwMode="auto">
              <a:xfrm>
                <a:off x="4484" y="3542"/>
                <a:ext cx="1" cy="180"/>
              </a:xfrm>
              <a:prstGeom prst="rect">
                <a:avLst/>
              </a:prstGeom>
              <a:solidFill>
                <a:srgbClr val="FCDA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6" name="Rectangle 1359"/>
              <p:cNvSpPr>
                <a:spLocks noChangeArrowheads="1"/>
              </p:cNvSpPr>
              <p:nvPr/>
            </p:nvSpPr>
            <p:spPr bwMode="auto">
              <a:xfrm>
                <a:off x="4485" y="3542"/>
                <a:ext cx="1" cy="180"/>
              </a:xfrm>
              <a:prstGeom prst="rect">
                <a:avLst/>
              </a:prstGeom>
              <a:solidFill>
                <a:srgbClr val="FCDA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7" name="Rectangle 1360"/>
              <p:cNvSpPr>
                <a:spLocks noChangeArrowheads="1"/>
              </p:cNvSpPr>
              <p:nvPr/>
            </p:nvSpPr>
            <p:spPr bwMode="auto">
              <a:xfrm>
                <a:off x="4486" y="3542"/>
                <a:ext cx="1" cy="180"/>
              </a:xfrm>
              <a:prstGeom prst="rect">
                <a:avLst/>
              </a:prstGeom>
              <a:solidFill>
                <a:srgbClr val="FCDA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8" name="Rectangle 1361"/>
              <p:cNvSpPr>
                <a:spLocks noChangeArrowheads="1"/>
              </p:cNvSpPr>
              <p:nvPr/>
            </p:nvSpPr>
            <p:spPr bwMode="auto">
              <a:xfrm>
                <a:off x="4487" y="3542"/>
                <a:ext cx="1" cy="180"/>
              </a:xfrm>
              <a:prstGeom prst="rect">
                <a:avLst/>
              </a:prstGeom>
              <a:solidFill>
                <a:srgbClr val="FCDA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9" name="Rectangle 1362"/>
              <p:cNvSpPr>
                <a:spLocks noChangeArrowheads="1"/>
              </p:cNvSpPr>
              <p:nvPr/>
            </p:nvSpPr>
            <p:spPr bwMode="auto">
              <a:xfrm>
                <a:off x="4488" y="3542"/>
                <a:ext cx="1" cy="180"/>
              </a:xfrm>
              <a:prstGeom prst="rect">
                <a:avLst/>
              </a:prstGeom>
              <a:solidFill>
                <a:srgbClr val="FCDA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0" name="Rectangle 1363"/>
              <p:cNvSpPr>
                <a:spLocks noChangeArrowheads="1"/>
              </p:cNvSpPr>
              <p:nvPr/>
            </p:nvSpPr>
            <p:spPr bwMode="auto">
              <a:xfrm>
                <a:off x="4489" y="3542"/>
                <a:ext cx="2" cy="180"/>
              </a:xfrm>
              <a:prstGeom prst="rect">
                <a:avLst/>
              </a:prstGeom>
              <a:solidFill>
                <a:srgbClr val="FCDA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1" name="Rectangle 1364"/>
              <p:cNvSpPr>
                <a:spLocks noChangeArrowheads="1"/>
              </p:cNvSpPr>
              <p:nvPr/>
            </p:nvSpPr>
            <p:spPr bwMode="auto">
              <a:xfrm>
                <a:off x="4491" y="3542"/>
                <a:ext cx="1" cy="180"/>
              </a:xfrm>
              <a:prstGeom prst="rect">
                <a:avLst/>
              </a:prstGeom>
              <a:solidFill>
                <a:srgbClr val="FCDA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2" name="Rectangle 1365"/>
              <p:cNvSpPr>
                <a:spLocks noChangeArrowheads="1"/>
              </p:cNvSpPr>
              <p:nvPr/>
            </p:nvSpPr>
            <p:spPr bwMode="auto">
              <a:xfrm>
                <a:off x="4492" y="3542"/>
                <a:ext cx="1" cy="180"/>
              </a:xfrm>
              <a:prstGeom prst="rect">
                <a:avLst/>
              </a:prstGeom>
              <a:solidFill>
                <a:srgbClr val="FCDA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3" name="Rectangle 1366"/>
              <p:cNvSpPr>
                <a:spLocks noChangeArrowheads="1"/>
              </p:cNvSpPr>
              <p:nvPr/>
            </p:nvSpPr>
            <p:spPr bwMode="auto">
              <a:xfrm>
                <a:off x="4493" y="3542"/>
                <a:ext cx="1" cy="180"/>
              </a:xfrm>
              <a:prstGeom prst="rect">
                <a:avLst/>
              </a:prstGeom>
              <a:solidFill>
                <a:srgbClr val="FCD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4" name="Rectangle 1367"/>
              <p:cNvSpPr>
                <a:spLocks noChangeArrowheads="1"/>
              </p:cNvSpPr>
              <p:nvPr/>
            </p:nvSpPr>
            <p:spPr bwMode="auto">
              <a:xfrm>
                <a:off x="4494" y="3542"/>
                <a:ext cx="1" cy="180"/>
              </a:xfrm>
              <a:prstGeom prst="rect">
                <a:avLst/>
              </a:prstGeom>
              <a:solidFill>
                <a:srgbClr val="FCD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5" name="Rectangle 1368"/>
              <p:cNvSpPr>
                <a:spLocks noChangeArrowheads="1"/>
              </p:cNvSpPr>
              <p:nvPr/>
            </p:nvSpPr>
            <p:spPr bwMode="auto">
              <a:xfrm>
                <a:off x="4495" y="3542"/>
                <a:ext cx="1" cy="180"/>
              </a:xfrm>
              <a:prstGeom prst="rect">
                <a:avLst/>
              </a:prstGeom>
              <a:solidFill>
                <a:srgbClr val="FCD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6" name="Rectangle 1369"/>
              <p:cNvSpPr>
                <a:spLocks noChangeArrowheads="1"/>
              </p:cNvSpPr>
              <p:nvPr/>
            </p:nvSpPr>
            <p:spPr bwMode="auto">
              <a:xfrm>
                <a:off x="4496" y="3542"/>
                <a:ext cx="1" cy="180"/>
              </a:xfrm>
              <a:prstGeom prst="rect">
                <a:avLst/>
              </a:prstGeom>
              <a:solidFill>
                <a:srgbClr val="FCD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7" name="Rectangle 1370"/>
              <p:cNvSpPr>
                <a:spLocks noChangeArrowheads="1"/>
              </p:cNvSpPr>
              <p:nvPr/>
            </p:nvSpPr>
            <p:spPr bwMode="auto">
              <a:xfrm>
                <a:off x="4497" y="3542"/>
                <a:ext cx="2" cy="180"/>
              </a:xfrm>
              <a:prstGeom prst="rect">
                <a:avLst/>
              </a:prstGeom>
              <a:solidFill>
                <a:srgbClr val="FCD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8" name="Rectangle 1371"/>
              <p:cNvSpPr>
                <a:spLocks noChangeArrowheads="1"/>
              </p:cNvSpPr>
              <p:nvPr/>
            </p:nvSpPr>
            <p:spPr bwMode="auto">
              <a:xfrm>
                <a:off x="4499" y="3542"/>
                <a:ext cx="1" cy="180"/>
              </a:xfrm>
              <a:prstGeom prst="rect">
                <a:avLst/>
              </a:prstGeom>
              <a:solidFill>
                <a:srgbClr val="FCD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9" name="Rectangle 1372"/>
              <p:cNvSpPr>
                <a:spLocks noChangeArrowheads="1"/>
              </p:cNvSpPr>
              <p:nvPr/>
            </p:nvSpPr>
            <p:spPr bwMode="auto">
              <a:xfrm>
                <a:off x="4500" y="3542"/>
                <a:ext cx="1" cy="180"/>
              </a:xfrm>
              <a:prstGeom prst="rect">
                <a:avLst/>
              </a:prstGeom>
              <a:solidFill>
                <a:srgbClr val="FCD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0" name="Rectangle 1373"/>
              <p:cNvSpPr>
                <a:spLocks noChangeArrowheads="1"/>
              </p:cNvSpPr>
              <p:nvPr/>
            </p:nvSpPr>
            <p:spPr bwMode="auto">
              <a:xfrm>
                <a:off x="4501" y="3542"/>
                <a:ext cx="1" cy="180"/>
              </a:xfrm>
              <a:prstGeom prst="rect">
                <a:avLst/>
              </a:prstGeom>
              <a:solidFill>
                <a:srgbClr val="FCD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1" name="Rectangle 1374"/>
              <p:cNvSpPr>
                <a:spLocks noChangeArrowheads="1"/>
              </p:cNvSpPr>
              <p:nvPr/>
            </p:nvSpPr>
            <p:spPr bwMode="auto">
              <a:xfrm>
                <a:off x="4502" y="3542"/>
                <a:ext cx="1" cy="180"/>
              </a:xfrm>
              <a:prstGeom prst="rect">
                <a:avLst/>
              </a:prstGeom>
              <a:solidFill>
                <a:srgbClr val="FCD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2" name="Rectangle 1375"/>
              <p:cNvSpPr>
                <a:spLocks noChangeArrowheads="1"/>
              </p:cNvSpPr>
              <p:nvPr/>
            </p:nvSpPr>
            <p:spPr bwMode="auto">
              <a:xfrm>
                <a:off x="4503" y="3542"/>
                <a:ext cx="1" cy="180"/>
              </a:xfrm>
              <a:prstGeom prst="rect">
                <a:avLst/>
              </a:prstGeom>
              <a:solidFill>
                <a:srgbClr val="FCD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3" name="Rectangle 1376"/>
              <p:cNvSpPr>
                <a:spLocks noChangeArrowheads="1"/>
              </p:cNvSpPr>
              <p:nvPr/>
            </p:nvSpPr>
            <p:spPr bwMode="auto">
              <a:xfrm>
                <a:off x="4504" y="3542"/>
                <a:ext cx="2" cy="180"/>
              </a:xfrm>
              <a:prstGeom prst="rect">
                <a:avLst/>
              </a:prstGeom>
              <a:solidFill>
                <a:srgbClr val="FCD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4" name="Rectangle 1377"/>
              <p:cNvSpPr>
                <a:spLocks noChangeArrowheads="1"/>
              </p:cNvSpPr>
              <p:nvPr/>
            </p:nvSpPr>
            <p:spPr bwMode="auto">
              <a:xfrm>
                <a:off x="4506" y="3542"/>
                <a:ext cx="1" cy="180"/>
              </a:xfrm>
              <a:prstGeom prst="rect">
                <a:avLst/>
              </a:prstGeom>
              <a:solidFill>
                <a:srgbClr val="FCD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5" name="Rectangle 1378"/>
              <p:cNvSpPr>
                <a:spLocks noChangeArrowheads="1"/>
              </p:cNvSpPr>
              <p:nvPr/>
            </p:nvSpPr>
            <p:spPr bwMode="auto">
              <a:xfrm>
                <a:off x="4507" y="3542"/>
                <a:ext cx="1" cy="180"/>
              </a:xfrm>
              <a:prstGeom prst="rect">
                <a:avLst/>
              </a:prstGeom>
              <a:solidFill>
                <a:srgbClr val="FCD7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6" name="Rectangle 1379"/>
              <p:cNvSpPr>
                <a:spLocks noChangeArrowheads="1"/>
              </p:cNvSpPr>
              <p:nvPr/>
            </p:nvSpPr>
            <p:spPr bwMode="auto">
              <a:xfrm>
                <a:off x="4508" y="3542"/>
                <a:ext cx="1" cy="180"/>
              </a:xfrm>
              <a:prstGeom prst="rect">
                <a:avLst/>
              </a:prstGeom>
              <a:solidFill>
                <a:srgbClr val="FCD7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7" name="Rectangle 1380"/>
              <p:cNvSpPr>
                <a:spLocks noChangeArrowheads="1"/>
              </p:cNvSpPr>
              <p:nvPr/>
            </p:nvSpPr>
            <p:spPr bwMode="auto">
              <a:xfrm>
                <a:off x="4509" y="3542"/>
                <a:ext cx="1" cy="180"/>
              </a:xfrm>
              <a:prstGeom prst="rect">
                <a:avLst/>
              </a:prstGeom>
              <a:solidFill>
                <a:srgbClr val="FCD7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8" name="Rectangle 1381"/>
              <p:cNvSpPr>
                <a:spLocks noChangeArrowheads="1"/>
              </p:cNvSpPr>
              <p:nvPr/>
            </p:nvSpPr>
            <p:spPr bwMode="auto">
              <a:xfrm>
                <a:off x="4510" y="3542"/>
                <a:ext cx="1" cy="180"/>
              </a:xfrm>
              <a:prstGeom prst="rect">
                <a:avLst/>
              </a:prstGeom>
              <a:solidFill>
                <a:srgbClr val="FCD7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9" name="Rectangle 1382"/>
              <p:cNvSpPr>
                <a:spLocks noChangeArrowheads="1"/>
              </p:cNvSpPr>
              <p:nvPr/>
            </p:nvSpPr>
            <p:spPr bwMode="auto">
              <a:xfrm>
                <a:off x="4511" y="3542"/>
                <a:ext cx="1" cy="180"/>
              </a:xfrm>
              <a:prstGeom prst="rect">
                <a:avLst/>
              </a:prstGeom>
              <a:solidFill>
                <a:srgbClr val="FCD7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0" name="Rectangle 1383"/>
              <p:cNvSpPr>
                <a:spLocks noChangeArrowheads="1"/>
              </p:cNvSpPr>
              <p:nvPr/>
            </p:nvSpPr>
            <p:spPr bwMode="auto">
              <a:xfrm>
                <a:off x="4512" y="3542"/>
                <a:ext cx="2" cy="180"/>
              </a:xfrm>
              <a:prstGeom prst="rect">
                <a:avLst/>
              </a:prstGeom>
              <a:solidFill>
                <a:srgbClr val="FCD7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1" name="Rectangle 1384"/>
              <p:cNvSpPr>
                <a:spLocks noChangeArrowheads="1"/>
              </p:cNvSpPr>
              <p:nvPr/>
            </p:nvSpPr>
            <p:spPr bwMode="auto">
              <a:xfrm>
                <a:off x="4514" y="3542"/>
                <a:ext cx="1" cy="180"/>
              </a:xfrm>
              <a:prstGeom prst="rect">
                <a:avLst/>
              </a:prstGeom>
              <a:solidFill>
                <a:srgbClr val="FCD6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2" name="Rectangle 1385"/>
              <p:cNvSpPr>
                <a:spLocks noChangeArrowheads="1"/>
              </p:cNvSpPr>
              <p:nvPr/>
            </p:nvSpPr>
            <p:spPr bwMode="auto">
              <a:xfrm>
                <a:off x="4515" y="3542"/>
                <a:ext cx="1" cy="180"/>
              </a:xfrm>
              <a:prstGeom prst="rect">
                <a:avLst/>
              </a:prstGeom>
              <a:solidFill>
                <a:srgbClr val="FCD6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3" name="Rectangle 1386"/>
              <p:cNvSpPr>
                <a:spLocks noChangeArrowheads="1"/>
              </p:cNvSpPr>
              <p:nvPr/>
            </p:nvSpPr>
            <p:spPr bwMode="auto">
              <a:xfrm>
                <a:off x="4516" y="3542"/>
                <a:ext cx="1" cy="180"/>
              </a:xfrm>
              <a:prstGeom prst="rect">
                <a:avLst/>
              </a:prstGeom>
              <a:solidFill>
                <a:srgbClr val="FCD6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4" name="Rectangle 1387"/>
              <p:cNvSpPr>
                <a:spLocks noChangeArrowheads="1"/>
              </p:cNvSpPr>
              <p:nvPr/>
            </p:nvSpPr>
            <p:spPr bwMode="auto">
              <a:xfrm>
                <a:off x="4517" y="3542"/>
                <a:ext cx="1" cy="180"/>
              </a:xfrm>
              <a:prstGeom prst="rect">
                <a:avLst/>
              </a:prstGeom>
              <a:solidFill>
                <a:srgbClr val="FCD6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5" name="Rectangle 1388"/>
              <p:cNvSpPr>
                <a:spLocks noChangeArrowheads="1"/>
              </p:cNvSpPr>
              <p:nvPr/>
            </p:nvSpPr>
            <p:spPr bwMode="auto">
              <a:xfrm>
                <a:off x="4518" y="3542"/>
                <a:ext cx="1" cy="180"/>
              </a:xfrm>
              <a:prstGeom prst="rect">
                <a:avLst/>
              </a:prstGeom>
              <a:solidFill>
                <a:srgbClr val="FCD6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6" name="Rectangle 1389"/>
              <p:cNvSpPr>
                <a:spLocks noChangeArrowheads="1"/>
              </p:cNvSpPr>
              <p:nvPr/>
            </p:nvSpPr>
            <p:spPr bwMode="auto">
              <a:xfrm>
                <a:off x="4519" y="3542"/>
                <a:ext cx="2" cy="180"/>
              </a:xfrm>
              <a:prstGeom prst="rect">
                <a:avLst/>
              </a:prstGeom>
              <a:solidFill>
                <a:srgbClr val="FCD6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7" name="Rectangle 1390"/>
              <p:cNvSpPr>
                <a:spLocks noChangeArrowheads="1"/>
              </p:cNvSpPr>
              <p:nvPr/>
            </p:nvSpPr>
            <p:spPr bwMode="auto">
              <a:xfrm>
                <a:off x="4521" y="3542"/>
                <a:ext cx="1" cy="180"/>
              </a:xfrm>
              <a:prstGeom prst="rect">
                <a:avLst/>
              </a:prstGeom>
              <a:solidFill>
                <a:srgbClr val="FCD6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8" name="Rectangle 1391"/>
              <p:cNvSpPr>
                <a:spLocks noChangeArrowheads="1"/>
              </p:cNvSpPr>
              <p:nvPr/>
            </p:nvSpPr>
            <p:spPr bwMode="auto">
              <a:xfrm>
                <a:off x="4522" y="3542"/>
                <a:ext cx="1" cy="180"/>
              </a:xfrm>
              <a:prstGeom prst="rect">
                <a:avLst/>
              </a:prstGeom>
              <a:solidFill>
                <a:srgbClr val="FCD6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9" name="Rectangle 1392"/>
              <p:cNvSpPr>
                <a:spLocks noChangeArrowheads="1"/>
              </p:cNvSpPr>
              <p:nvPr/>
            </p:nvSpPr>
            <p:spPr bwMode="auto">
              <a:xfrm>
                <a:off x="4523" y="3542"/>
                <a:ext cx="1" cy="180"/>
              </a:xfrm>
              <a:prstGeom prst="rect">
                <a:avLst/>
              </a:prstGeom>
              <a:solidFill>
                <a:srgbClr val="FCD6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0" name="Rectangle 1393"/>
              <p:cNvSpPr>
                <a:spLocks noChangeArrowheads="1"/>
              </p:cNvSpPr>
              <p:nvPr/>
            </p:nvSpPr>
            <p:spPr bwMode="auto">
              <a:xfrm>
                <a:off x="4524" y="3542"/>
                <a:ext cx="1" cy="180"/>
              </a:xfrm>
              <a:prstGeom prst="rect">
                <a:avLst/>
              </a:prstGeom>
              <a:solidFill>
                <a:srgbClr val="FCD6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1" name="Rectangle 1394"/>
              <p:cNvSpPr>
                <a:spLocks noChangeArrowheads="1"/>
              </p:cNvSpPr>
              <p:nvPr/>
            </p:nvSpPr>
            <p:spPr bwMode="auto">
              <a:xfrm>
                <a:off x="4525" y="3542"/>
                <a:ext cx="1" cy="180"/>
              </a:xfrm>
              <a:prstGeom prst="rect">
                <a:avLst/>
              </a:prstGeom>
              <a:solidFill>
                <a:srgbClr val="FAD4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2" name="Rectangle 1395"/>
              <p:cNvSpPr>
                <a:spLocks noChangeArrowheads="1"/>
              </p:cNvSpPr>
              <p:nvPr/>
            </p:nvSpPr>
            <p:spPr bwMode="auto">
              <a:xfrm>
                <a:off x="4526" y="3542"/>
                <a:ext cx="1" cy="180"/>
              </a:xfrm>
              <a:prstGeom prst="rect">
                <a:avLst/>
              </a:prstGeom>
              <a:solidFill>
                <a:srgbClr val="FAD4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3" name="Rectangle 1396"/>
              <p:cNvSpPr>
                <a:spLocks noChangeArrowheads="1"/>
              </p:cNvSpPr>
              <p:nvPr/>
            </p:nvSpPr>
            <p:spPr bwMode="auto">
              <a:xfrm>
                <a:off x="4527" y="3542"/>
                <a:ext cx="2" cy="180"/>
              </a:xfrm>
              <a:prstGeom prst="rect">
                <a:avLst/>
              </a:prstGeom>
              <a:solidFill>
                <a:srgbClr val="FAD4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4" name="Rectangle 1397"/>
              <p:cNvSpPr>
                <a:spLocks noChangeArrowheads="1"/>
              </p:cNvSpPr>
              <p:nvPr/>
            </p:nvSpPr>
            <p:spPr bwMode="auto">
              <a:xfrm>
                <a:off x="4529" y="3542"/>
                <a:ext cx="1" cy="180"/>
              </a:xfrm>
              <a:prstGeom prst="rect">
                <a:avLst/>
              </a:prstGeom>
              <a:solidFill>
                <a:srgbClr val="FAD4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5" name="Rectangle 1398"/>
              <p:cNvSpPr>
                <a:spLocks noChangeArrowheads="1"/>
              </p:cNvSpPr>
              <p:nvPr/>
            </p:nvSpPr>
            <p:spPr bwMode="auto">
              <a:xfrm>
                <a:off x="4530" y="3542"/>
                <a:ext cx="1" cy="180"/>
              </a:xfrm>
              <a:prstGeom prst="rect">
                <a:avLst/>
              </a:prstGeom>
              <a:solidFill>
                <a:srgbClr val="FAD4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6" name="Rectangle 1399"/>
              <p:cNvSpPr>
                <a:spLocks noChangeArrowheads="1"/>
              </p:cNvSpPr>
              <p:nvPr/>
            </p:nvSpPr>
            <p:spPr bwMode="auto">
              <a:xfrm>
                <a:off x="4531" y="3542"/>
                <a:ext cx="1" cy="180"/>
              </a:xfrm>
              <a:prstGeom prst="rect">
                <a:avLst/>
              </a:prstGeom>
              <a:solidFill>
                <a:srgbClr val="FAD4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7" name="Rectangle 1400"/>
              <p:cNvSpPr>
                <a:spLocks noChangeArrowheads="1"/>
              </p:cNvSpPr>
              <p:nvPr/>
            </p:nvSpPr>
            <p:spPr bwMode="auto">
              <a:xfrm>
                <a:off x="4532" y="3542"/>
                <a:ext cx="1" cy="180"/>
              </a:xfrm>
              <a:prstGeom prst="rect">
                <a:avLst/>
              </a:prstGeom>
              <a:solidFill>
                <a:srgbClr val="FAD4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8" name="Rectangle 1401"/>
              <p:cNvSpPr>
                <a:spLocks noChangeArrowheads="1"/>
              </p:cNvSpPr>
              <p:nvPr/>
            </p:nvSpPr>
            <p:spPr bwMode="auto">
              <a:xfrm>
                <a:off x="4533" y="3542"/>
                <a:ext cx="1" cy="180"/>
              </a:xfrm>
              <a:prstGeom prst="rect">
                <a:avLst/>
              </a:prstGeom>
              <a:solidFill>
                <a:srgbClr val="FAD4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9" name="Rectangle 1402"/>
              <p:cNvSpPr>
                <a:spLocks noChangeArrowheads="1"/>
              </p:cNvSpPr>
              <p:nvPr/>
            </p:nvSpPr>
            <p:spPr bwMode="auto">
              <a:xfrm>
                <a:off x="4534" y="3542"/>
                <a:ext cx="2" cy="180"/>
              </a:xfrm>
              <a:prstGeom prst="rect">
                <a:avLst/>
              </a:prstGeom>
              <a:solidFill>
                <a:srgbClr val="FAD3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0" name="Rectangle 1403"/>
              <p:cNvSpPr>
                <a:spLocks noChangeArrowheads="1"/>
              </p:cNvSpPr>
              <p:nvPr/>
            </p:nvSpPr>
            <p:spPr bwMode="auto">
              <a:xfrm>
                <a:off x="4536" y="3542"/>
                <a:ext cx="1" cy="180"/>
              </a:xfrm>
              <a:prstGeom prst="rect">
                <a:avLst/>
              </a:prstGeom>
              <a:solidFill>
                <a:srgbClr val="FAD1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1" name="Rectangle 1404"/>
              <p:cNvSpPr>
                <a:spLocks noChangeArrowheads="1"/>
              </p:cNvSpPr>
              <p:nvPr/>
            </p:nvSpPr>
            <p:spPr bwMode="auto">
              <a:xfrm>
                <a:off x="4537" y="3542"/>
                <a:ext cx="1" cy="180"/>
              </a:xfrm>
              <a:prstGeom prst="rect">
                <a:avLst/>
              </a:prstGeom>
              <a:solidFill>
                <a:srgbClr val="FAD1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2" name="Rectangle 1405"/>
              <p:cNvSpPr>
                <a:spLocks noChangeArrowheads="1"/>
              </p:cNvSpPr>
              <p:nvPr/>
            </p:nvSpPr>
            <p:spPr bwMode="auto">
              <a:xfrm>
                <a:off x="4538" y="3542"/>
                <a:ext cx="1" cy="180"/>
              </a:xfrm>
              <a:prstGeom prst="rect">
                <a:avLst/>
              </a:prstGeom>
              <a:solidFill>
                <a:srgbClr val="FAD1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3" name="Rectangle 1406"/>
              <p:cNvSpPr>
                <a:spLocks noChangeArrowheads="1"/>
              </p:cNvSpPr>
              <p:nvPr/>
            </p:nvSpPr>
            <p:spPr bwMode="auto">
              <a:xfrm>
                <a:off x="4539" y="3542"/>
                <a:ext cx="1" cy="180"/>
              </a:xfrm>
              <a:prstGeom prst="rect">
                <a:avLst/>
              </a:prstGeom>
              <a:solidFill>
                <a:srgbClr val="FAD1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4" name="Rectangle 1407"/>
              <p:cNvSpPr>
                <a:spLocks noChangeArrowheads="1"/>
              </p:cNvSpPr>
              <p:nvPr/>
            </p:nvSpPr>
            <p:spPr bwMode="auto">
              <a:xfrm>
                <a:off x="4540" y="3542"/>
                <a:ext cx="1" cy="180"/>
              </a:xfrm>
              <a:prstGeom prst="rect">
                <a:avLst/>
              </a:prstGeom>
              <a:solidFill>
                <a:srgbClr val="FAD1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5" name="Rectangle 1408"/>
              <p:cNvSpPr>
                <a:spLocks noChangeArrowheads="1"/>
              </p:cNvSpPr>
              <p:nvPr/>
            </p:nvSpPr>
            <p:spPr bwMode="auto">
              <a:xfrm>
                <a:off x="4541" y="3542"/>
                <a:ext cx="1" cy="180"/>
              </a:xfrm>
              <a:prstGeom prst="rect">
                <a:avLst/>
              </a:prstGeom>
              <a:solidFill>
                <a:srgbClr val="FAD1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6" name="Rectangle 1409"/>
              <p:cNvSpPr>
                <a:spLocks noChangeArrowheads="1"/>
              </p:cNvSpPr>
              <p:nvPr/>
            </p:nvSpPr>
            <p:spPr bwMode="auto">
              <a:xfrm>
                <a:off x="4542" y="3542"/>
                <a:ext cx="2" cy="180"/>
              </a:xfrm>
              <a:prstGeom prst="rect">
                <a:avLst/>
              </a:prstGeom>
              <a:solidFill>
                <a:srgbClr val="FAD1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7" name="Rectangle 1410"/>
              <p:cNvSpPr>
                <a:spLocks noChangeArrowheads="1"/>
              </p:cNvSpPr>
              <p:nvPr/>
            </p:nvSpPr>
            <p:spPr bwMode="auto">
              <a:xfrm>
                <a:off x="4544" y="3542"/>
                <a:ext cx="1" cy="180"/>
              </a:xfrm>
              <a:prstGeom prst="rect">
                <a:avLst/>
              </a:prstGeom>
              <a:solidFill>
                <a:srgbClr val="FAD1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8" name="Rectangle 1411"/>
              <p:cNvSpPr>
                <a:spLocks noChangeArrowheads="1"/>
              </p:cNvSpPr>
              <p:nvPr/>
            </p:nvSpPr>
            <p:spPr bwMode="auto">
              <a:xfrm>
                <a:off x="4545" y="3542"/>
                <a:ext cx="1" cy="180"/>
              </a:xfrm>
              <a:prstGeom prst="rect">
                <a:avLst/>
              </a:prstGeom>
              <a:solidFill>
                <a:srgbClr val="FAD1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9" name="Rectangle 1412"/>
              <p:cNvSpPr>
                <a:spLocks noChangeArrowheads="1"/>
              </p:cNvSpPr>
              <p:nvPr/>
            </p:nvSpPr>
            <p:spPr bwMode="auto">
              <a:xfrm>
                <a:off x="4546" y="3542"/>
                <a:ext cx="1" cy="180"/>
              </a:xfrm>
              <a:prstGeom prst="rect">
                <a:avLst/>
              </a:prstGeom>
              <a:solidFill>
                <a:srgbClr val="FAD1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0" name="Rectangle 1413"/>
              <p:cNvSpPr>
                <a:spLocks noChangeArrowheads="1"/>
              </p:cNvSpPr>
              <p:nvPr/>
            </p:nvSpPr>
            <p:spPr bwMode="auto">
              <a:xfrm>
                <a:off x="4547" y="3542"/>
                <a:ext cx="1" cy="180"/>
              </a:xfrm>
              <a:prstGeom prst="rect">
                <a:avLst/>
              </a:prstGeom>
              <a:solidFill>
                <a:srgbClr val="FAD1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1" name="Rectangle 1414"/>
              <p:cNvSpPr>
                <a:spLocks noChangeArrowheads="1"/>
              </p:cNvSpPr>
              <p:nvPr/>
            </p:nvSpPr>
            <p:spPr bwMode="auto">
              <a:xfrm>
                <a:off x="4548" y="3542"/>
                <a:ext cx="1" cy="180"/>
              </a:xfrm>
              <a:prstGeom prst="rect">
                <a:avLst/>
              </a:prstGeom>
              <a:solidFill>
                <a:srgbClr val="FAD1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2" name="Rectangle 1415"/>
              <p:cNvSpPr>
                <a:spLocks noChangeArrowheads="1"/>
              </p:cNvSpPr>
              <p:nvPr/>
            </p:nvSpPr>
            <p:spPr bwMode="auto">
              <a:xfrm>
                <a:off x="4549" y="3542"/>
                <a:ext cx="2" cy="180"/>
              </a:xfrm>
              <a:prstGeom prst="rect">
                <a:avLst/>
              </a:prstGeom>
              <a:solidFill>
                <a:srgbClr val="FAD1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3" name="Rectangle 1416"/>
              <p:cNvSpPr>
                <a:spLocks noChangeArrowheads="1"/>
              </p:cNvSpPr>
              <p:nvPr/>
            </p:nvSpPr>
            <p:spPr bwMode="auto">
              <a:xfrm>
                <a:off x="4551" y="3542"/>
                <a:ext cx="1" cy="180"/>
              </a:xfrm>
              <a:prstGeom prst="rect">
                <a:avLst/>
              </a:prstGeom>
              <a:solidFill>
                <a:srgbClr val="FAD1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4" name="Rectangle 1417"/>
              <p:cNvSpPr>
                <a:spLocks noChangeArrowheads="1"/>
              </p:cNvSpPr>
              <p:nvPr/>
            </p:nvSpPr>
            <p:spPr bwMode="auto">
              <a:xfrm>
                <a:off x="4552" y="3542"/>
                <a:ext cx="1" cy="180"/>
              </a:xfrm>
              <a:prstGeom prst="rect">
                <a:avLst/>
              </a:prstGeom>
              <a:solidFill>
                <a:srgbClr val="FAD1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5" name="Rectangle 1418"/>
              <p:cNvSpPr>
                <a:spLocks noChangeArrowheads="1"/>
              </p:cNvSpPr>
              <p:nvPr/>
            </p:nvSpPr>
            <p:spPr bwMode="auto">
              <a:xfrm>
                <a:off x="4553" y="3542"/>
                <a:ext cx="1" cy="180"/>
              </a:xfrm>
              <a:prstGeom prst="rect">
                <a:avLst/>
              </a:prstGeom>
              <a:solidFill>
                <a:srgbClr val="FAD1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6" name="Rectangle 1419"/>
              <p:cNvSpPr>
                <a:spLocks noChangeArrowheads="1"/>
              </p:cNvSpPr>
              <p:nvPr/>
            </p:nvSpPr>
            <p:spPr bwMode="auto">
              <a:xfrm>
                <a:off x="4554" y="3542"/>
                <a:ext cx="1" cy="180"/>
              </a:xfrm>
              <a:prstGeom prst="rect">
                <a:avLst/>
              </a:prstGeom>
              <a:solidFill>
                <a:srgbClr val="FAD1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7" name="Rectangle 1420"/>
              <p:cNvSpPr>
                <a:spLocks noChangeArrowheads="1"/>
              </p:cNvSpPr>
              <p:nvPr/>
            </p:nvSpPr>
            <p:spPr bwMode="auto">
              <a:xfrm>
                <a:off x="4555" y="3542"/>
                <a:ext cx="1" cy="180"/>
              </a:xfrm>
              <a:prstGeom prst="rect">
                <a:avLst/>
              </a:prstGeom>
              <a:solidFill>
                <a:srgbClr val="FAD1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8" name="Rectangle 1421"/>
              <p:cNvSpPr>
                <a:spLocks noChangeArrowheads="1"/>
              </p:cNvSpPr>
              <p:nvPr/>
            </p:nvSpPr>
            <p:spPr bwMode="auto">
              <a:xfrm>
                <a:off x="4556" y="3542"/>
                <a:ext cx="1" cy="180"/>
              </a:xfrm>
              <a:prstGeom prst="rect">
                <a:avLst/>
              </a:prstGeom>
              <a:solidFill>
                <a:srgbClr val="FAD0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9" name="Rectangle 1422"/>
              <p:cNvSpPr>
                <a:spLocks noChangeArrowheads="1"/>
              </p:cNvSpPr>
              <p:nvPr/>
            </p:nvSpPr>
            <p:spPr bwMode="auto">
              <a:xfrm>
                <a:off x="4557" y="3542"/>
                <a:ext cx="2" cy="180"/>
              </a:xfrm>
              <a:prstGeom prst="rect">
                <a:avLst/>
              </a:prstGeom>
              <a:solidFill>
                <a:srgbClr val="FAD0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0" name="Rectangle 1423"/>
              <p:cNvSpPr>
                <a:spLocks noChangeArrowheads="1"/>
              </p:cNvSpPr>
              <p:nvPr/>
            </p:nvSpPr>
            <p:spPr bwMode="auto">
              <a:xfrm>
                <a:off x="4559" y="3542"/>
                <a:ext cx="1" cy="180"/>
              </a:xfrm>
              <a:prstGeom prst="rect">
                <a:avLst/>
              </a:prstGeom>
              <a:solidFill>
                <a:srgbClr val="FAD0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1" name="Rectangle 1424"/>
              <p:cNvSpPr>
                <a:spLocks noChangeArrowheads="1"/>
              </p:cNvSpPr>
              <p:nvPr/>
            </p:nvSpPr>
            <p:spPr bwMode="auto">
              <a:xfrm>
                <a:off x="4560" y="3542"/>
                <a:ext cx="1" cy="180"/>
              </a:xfrm>
              <a:prstGeom prst="rect">
                <a:avLst/>
              </a:prstGeom>
              <a:solidFill>
                <a:srgbClr val="FAD0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2" name="Rectangle 1425"/>
              <p:cNvSpPr>
                <a:spLocks noChangeArrowheads="1"/>
              </p:cNvSpPr>
              <p:nvPr/>
            </p:nvSpPr>
            <p:spPr bwMode="auto">
              <a:xfrm>
                <a:off x="4561" y="3542"/>
                <a:ext cx="1" cy="180"/>
              </a:xfrm>
              <a:prstGeom prst="rect">
                <a:avLst/>
              </a:prstGeom>
              <a:solidFill>
                <a:srgbClr val="FAD0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3" name="Rectangle 1426"/>
              <p:cNvSpPr>
                <a:spLocks noChangeArrowheads="1"/>
              </p:cNvSpPr>
              <p:nvPr/>
            </p:nvSpPr>
            <p:spPr bwMode="auto">
              <a:xfrm>
                <a:off x="4562" y="3542"/>
                <a:ext cx="1" cy="180"/>
              </a:xfrm>
              <a:prstGeom prst="rect">
                <a:avLst/>
              </a:prstGeom>
              <a:solidFill>
                <a:srgbClr val="FAD0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4" name="Rectangle 1427"/>
              <p:cNvSpPr>
                <a:spLocks noChangeArrowheads="1"/>
              </p:cNvSpPr>
              <p:nvPr/>
            </p:nvSpPr>
            <p:spPr bwMode="auto">
              <a:xfrm>
                <a:off x="4563" y="3542"/>
                <a:ext cx="1" cy="180"/>
              </a:xfrm>
              <a:prstGeom prst="rect">
                <a:avLst/>
              </a:prstGeom>
              <a:solidFill>
                <a:srgbClr val="FAD0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5" name="Rectangle 1428"/>
              <p:cNvSpPr>
                <a:spLocks noChangeArrowheads="1"/>
              </p:cNvSpPr>
              <p:nvPr/>
            </p:nvSpPr>
            <p:spPr bwMode="auto">
              <a:xfrm>
                <a:off x="4564" y="3542"/>
                <a:ext cx="1" cy="180"/>
              </a:xfrm>
              <a:prstGeom prst="rect">
                <a:avLst/>
              </a:prstGeom>
              <a:solidFill>
                <a:srgbClr val="FAD0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6" name="Rectangle 1429"/>
              <p:cNvSpPr>
                <a:spLocks noChangeArrowheads="1"/>
              </p:cNvSpPr>
              <p:nvPr/>
            </p:nvSpPr>
            <p:spPr bwMode="auto">
              <a:xfrm>
                <a:off x="4565" y="3542"/>
                <a:ext cx="2" cy="180"/>
              </a:xfrm>
              <a:prstGeom prst="rect">
                <a:avLst/>
              </a:prstGeom>
              <a:solidFill>
                <a:srgbClr val="FACD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7" name="Rectangle 1430"/>
              <p:cNvSpPr>
                <a:spLocks noChangeArrowheads="1"/>
              </p:cNvSpPr>
              <p:nvPr/>
            </p:nvSpPr>
            <p:spPr bwMode="auto">
              <a:xfrm>
                <a:off x="4567" y="3542"/>
                <a:ext cx="1" cy="180"/>
              </a:xfrm>
              <a:prstGeom prst="rect">
                <a:avLst/>
              </a:prstGeom>
              <a:solidFill>
                <a:srgbClr val="FACD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8" name="Rectangle 1431"/>
              <p:cNvSpPr>
                <a:spLocks noChangeArrowheads="1"/>
              </p:cNvSpPr>
              <p:nvPr/>
            </p:nvSpPr>
            <p:spPr bwMode="auto">
              <a:xfrm>
                <a:off x="4568" y="3542"/>
                <a:ext cx="1" cy="180"/>
              </a:xfrm>
              <a:prstGeom prst="rect">
                <a:avLst/>
              </a:prstGeom>
              <a:solidFill>
                <a:srgbClr val="FACD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9" name="Rectangle 1432"/>
              <p:cNvSpPr>
                <a:spLocks noChangeArrowheads="1"/>
              </p:cNvSpPr>
              <p:nvPr/>
            </p:nvSpPr>
            <p:spPr bwMode="auto">
              <a:xfrm>
                <a:off x="4569" y="3542"/>
                <a:ext cx="1" cy="180"/>
              </a:xfrm>
              <a:prstGeom prst="rect">
                <a:avLst/>
              </a:prstGeom>
              <a:solidFill>
                <a:srgbClr val="FACD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0" name="Rectangle 1433"/>
              <p:cNvSpPr>
                <a:spLocks noChangeArrowheads="1"/>
              </p:cNvSpPr>
              <p:nvPr/>
            </p:nvSpPr>
            <p:spPr bwMode="auto">
              <a:xfrm>
                <a:off x="4570" y="3542"/>
                <a:ext cx="1" cy="180"/>
              </a:xfrm>
              <a:prstGeom prst="rect">
                <a:avLst/>
              </a:prstGeom>
              <a:solidFill>
                <a:srgbClr val="FACD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1" name="Rectangle 1434"/>
              <p:cNvSpPr>
                <a:spLocks noChangeArrowheads="1"/>
              </p:cNvSpPr>
              <p:nvPr/>
            </p:nvSpPr>
            <p:spPr bwMode="auto">
              <a:xfrm>
                <a:off x="4571" y="3542"/>
                <a:ext cx="1" cy="180"/>
              </a:xfrm>
              <a:prstGeom prst="rect">
                <a:avLst/>
              </a:prstGeom>
              <a:solidFill>
                <a:srgbClr val="FACD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2" name="Rectangle 1435"/>
              <p:cNvSpPr>
                <a:spLocks noChangeArrowheads="1"/>
              </p:cNvSpPr>
              <p:nvPr/>
            </p:nvSpPr>
            <p:spPr bwMode="auto">
              <a:xfrm>
                <a:off x="4572" y="3542"/>
                <a:ext cx="2" cy="180"/>
              </a:xfrm>
              <a:prstGeom prst="rect">
                <a:avLst/>
              </a:prstGeom>
              <a:solidFill>
                <a:srgbClr val="FACD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3" name="Rectangle 1436"/>
              <p:cNvSpPr>
                <a:spLocks noChangeArrowheads="1"/>
              </p:cNvSpPr>
              <p:nvPr/>
            </p:nvSpPr>
            <p:spPr bwMode="auto">
              <a:xfrm>
                <a:off x="4574" y="3542"/>
                <a:ext cx="1" cy="180"/>
              </a:xfrm>
              <a:prstGeom prst="rect">
                <a:avLst/>
              </a:prstGeom>
              <a:solidFill>
                <a:srgbClr val="FACD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4" name="Rectangle 1437"/>
              <p:cNvSpPr>
                <a:spLocks noChangeArrowheads="1"/>
              </p:cNvSpPr>
              <p:nvPr/>
            </p:nvSpPr>
            <p:spPr bwMode="auto">
              <a:xfrm>
                <a:off x="4575" y="3542"/>
                <a:ext cx="1" cy="180"/>
              </a:xfrm>
              <a:prstGeom prst="rect">
                <a:avLst/>
              </a:prstGeom>
              <a:solidFill>
                <a:srgbClr val="FACD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5" name="Rectangle 1438"/>
              <p:cNvSpPr>
                <a:spLocks noChangeArrowheads="1"/>
              </p:cNvSpPr>
              <p:nvPr/>
            </p:nvSpPr>
            <p:spPr bwMode="auto">
              <a:xfrm>
                <a:off x="4576" y="3542"/>
                <a:ext cx="1" cy="180"/>
              </a:xfrm>
              <a:prstGeom prst="rect">
                <a:avLst/>
              </a:prstGeom>
              <a:solidFill>
                <a:srgbClr val="FACD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6" name="Rectangle 1439"/>
              <p:cNvSpPr>
                <a:spLocks noChangeArrowheads="1"/>
              </p:cNvSpPr>
              <p:nvPr/>
            </p:nvSpPr>
            <p:spPr bwMode="auto">
              <a:xfrm>
                <a:off x="4577" y="3542"/>
                <a:ext cx="1" cy="180"/>
              </a:xfrm>
              <a:prstGeom prst="rect">
                <a:avLst/>
              </a:prstGeom>
              <a:solidFill>
                <a:srgbClr val="FACD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7" name="Rectangle 1440"/>
              <p:cNvSpPr>
                <a:spLocks noChangeArrowheads="1"/>
              </p:cNvSpPr>
              <p:nvPr/>
            </p:nvSpPr>
            <p:spPr bwMode="auto">
              <a:xfrm>
                <a:off x="4578" y="3542"/>
                <a:ext cx="1" cy="180"/>
              </a:xfrm>
              <a:prstGeom prst="rect">
                <a:avLst/>
              </a:prstGeom>
              <a:solidFill>
                <a:srgbClr val="FACD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8" name="Rectangle 1441"/>
              <p:cNvSpPr>
                <a:spLocks noChangeArrowheads="1"/>
              </p:cNvSpPr>
              <p:nvPr/>
            </p:nvSpPr>
            <p:spPr bwMode="auto">
              <a:xfrm>
                <a:off x="4579" y="3542"/>
                <a:ext cx="1" cy="180"/>
              </a:xfrm>
              <a:prstGeom prst="rect">
                <a:avLst/>
              </a:prstGeom>
              <a:solidFill>
                <a:srgbClr val="FACD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9" name="Rectangle 1442"/>
              <p:cNvSpPr>
                <a:spLocks noChangeArrowheads="1"/>
              </p:cNvSpPr>
              <p:nvPr/>
            </p:nvSpPr>
            <p:spPr bwMode="auto">
              <a:xfrm>
                <a:off x="4580" y="3542"/>
                <a:ext cx="2" cy="180"/>
              </a:xfrm>
              <a:prstGeom prst="rect">
                <a:avLst/>
              </a:prstGeom>
              <a:solidFill>
                <a:srgbClr val="FACD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0" name="Rectangle 1443"/>
              <p:cNvSpPr>
                <a:spLocks noChangeArrowheads="1"/>
              </p:cNvSpPr>
              <p:nvPr/>
            </p:nvSpPr>
            <p:spPr bwMode="auto">
              <a:xfrm>
                <a:off x="4582" y="3542"/>
                <a:ext cx="1" cy="180"/>
              </a:xfrm>
              <a:prstGeom prst="rect">
                <a:avLst/>
              </a:prstGeom>
              <a:solidFill>
                <a:srgbClr val="FACD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1" name="Rectangle 1444"/>
              <p:cNvSpPr>
                <a:spLocks noChangeArrowheads="1"/>
              </p:cNvSpPr>
              <p:nvPr/>
            </p:nvSpPr>
            <p:spPr bwMode="auto">
              <a:xfrm>
                <a:off x="4583" y="3542"/>
                <a:ext cx="1" cy="180"/>
              </a:xfrm>
              <a:prstGeom prst="rect">
                <a:avLst/>
              </a:prstGeom>
              <a:solidFill>
                <a:srgbClr val="FACD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2" name="Rectangle 1445"/>
              <p:cNvSpPr>
                <a:spLocks noChangeArrowheads="1"/>
              </p:cNvSpPr>
              <p:nvPr/>
            </p:nvSpPr>
            <p:spPr bwMode="auto">
              <a:xfrm>
                <a:off x="4584" y="3542"/>
                <a:ext cx="1" cy="180"/>
              </a:xfrm>
              <a:prstGeom prst="rect">
                <a:avLst/>
              </a:prstGeom>
              <a:solidFill>
                <a:srgbClr val="FACD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3" name="Rectangle 1446"/>
              <p:cNvSpPr>
                <a:spLocks noChangeArrowheads="1"/>
              </p:cNvSpPr>
              <p:nvPr/>
            </p:nvSpPr>
            <p:spPr bwMode="auto">
              <a:xfrm>
                <a:off x="4585" y="3542"/>
                <a:ext cx="1" cy="180"/>
              </a:xfrm>
              <a:prstGeom prst="rect">
                <a:avLst/>
              </a:prstGeom>
              <a:solidFill>
                <a:srgbClr val="FACD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4" name="Rectangle 1447"/>
              <p:cNvSpPr>
                <a:spLocks noChangeArrowheads="1"/>
              </p:cNvSpPr>
              <p:nvPr/>
            </p:nvSpPr>
            <p:spPr bwMode="auto">
              <a:xfrm>
                <a:off x="4586" y="3542"/>
                <a:ext cx="1" cy="180"/>
              </a:xfrm>
              <a:prstGeom prst="rect">
                <a:avLst/>
              </a:prstGeom>
              <a:solidFill>
                <a:srgbClr val="FACD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5" name="Rectangle 1448"/>
              <p:cNvSpPr>
                <a:spLocks noChangeArrowheads="1"/>
              </p:cNvSpPr>
              <p:nvPr/>
            </p:nvSpPr>
            <p:spPr bwMode="auto">
              <a:xfrm>
                <a:off x="4587" y="3542"/>
                <a:ext cx="2" cy="180"/>
              </a:xfrm>
              <a:prstGeom prst="rect">
                <a:avLst/>
              </a:prstGeom>
              <a:solidFill>
                <a:srgbClr val="FACD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6" name="Rectangle 1449"/>
              <p:cNvSpPr>
                <a:spLocks noChangeArrowheads="1"/>
              </p:cNvSpPr>
              <p:nvPr/>
            </p:nvSpPr>
            <p:spPr bwMode="auto">
              <a:xfrm>
                <a:off x="4589" y="3542"/>
                <a:ext cx="1" cy="180"/>
              </a:xfrm>
              <a:prstGeom prst="rect">
                <a:avLst/>
              </a:prstGeom>
              <a:solidFill>
                <a:srgbClr val="FACD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7" name="Rectangle 1450"/>
              <p:cNvSpPr>
                <a:spLocks noChangeArrowheads="1"/>
              </p:cNvSpPr>
              <p:nvPr/>
            </p:nvSpPr>
            <p:spPr bwMode="auto">
              <a:xfrm>
                <a:off x="4590" y="3542"/>
                <a:ext cx="1" cy="180"/>
              </a:xfrm>
              <a:prstGeom prst="rect">
                <a:avLst/>
              </a:prstGeom>
              <a:solidFill>
                <a:srgbClr val="FACD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8" name="Rectangle 1451"/>
              <p:cNvSpPr>
                <a:spLocks noChangeArrowheads="1"/>
              </p:cNvSpPr>
              <p:nvPr/>
            </p:nvSpPr>
            <p:spPr bwMode="auto">
              <a:xfrm>
                <a:off x="4591" y="3542"/>
                <a:ext cx="1" cy="180"/>
              </a:xfrm>
              <a:prstGeom prst="rect">
                <a:avLst/>
              </a:prstGeom>
              <a:solidFill>
                <a:srgbClr val="FACD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9" name="Rectangle 1452"/>
              <p:cNvSpPr>
                <a:spLocks noChangeArrowheads="1"/>
              </p:cNvSpPr>
              <p:nvPr/>
            </p:nvSpPr>
            <p:spPr bwMode="auto">
              <a:xfrm>
                <a:off x="4592" y="3542"/>
                <a:ext cx="1" cy="180"/>
              </a:xfrm>
              <a:prstGeom prst="rect">
                <a:avLst/>
              </a:prstGeom>
              <a:solidFill>
                <a:srgbClr val="FACD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0" name="Rectangle 1453"/>
              <p:cNvSpPr>
                <a:spLocks noChangeArrowheads="1"/>
              </p:cNvSpPr>
              <p:nvPr/>
            </p:nvSpPr>
            <p:spPr bwMode="auto">
              <a:xfrm>
                <a:off x="4593" y="3542"/>
                <a:ext cx="1" cy="180"/>
              </a:xfrm>
              <a:prstGeom prst="rect">
                <a:avLst/>
              </a:prstGeom>
              <a:solidFill>
                <a:srgbClr val="FACD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1" name="Rectangle 1454"/>
              <p:cNvSpPr>
                <a:spLocks noChangeArrowheads="1"/>
              </p:cNvSpPr>
              <p:nvPr/>
            </p:nvSpPr>
            <p:spPr bwMode="auto">
              <a:xfrm>
                <a:off x="4594" y="3542"/>
                <a:ext cx="1" cy="180"/>
              </a:xfrm>
              <a:prstGeom prst="rect">
                <a:avLst/>
              </a:prstGeom>
              <a:solidFill>
                <a:srgbClr val="FACD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2" name="Rectangle 1455"/>
              <p:cNvSpPr>
                <a:spLocks noChangeArrowheads="1"/>
              </p:cNvSpPr>
              <p:nvPr/>
            </p:nvSpPr>
            <p:spPr bwMode="auto">
              <a:xfrm>
                <a:off x="4595" y="3542"/>
                <a:ext cx="2" cy="180"/>
              </a:xfrm>
              <a:prstGeom prst="rect">
                <a:avLst/>
              </a:prstGeom>
              <a:solidFill>
                <a:srgbClr val="FACD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3" name="Rectangle 1456"/>
              <p:cNvSpPr>
                <a:spLocks noChangeArrowheads="1"/>
              </p:cNvSpPr>
              <p:nvPr/>
            </p:nvSpPr>
            <p:spPr bwMode="auto">
              <a:xfrm>
                <a:off x="4597" y="3542"/>
                <a:ext cx="1" cy="180"/>
              </a:xfrm>
              <a:prstGeom prst="rect">
                <a:avLst/>
              </a:prstGeom>
              <a:solidFill>
                <a:srgbClr val="FACD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4" name="Rectangle 1457"/>
              <p:cNvSpPr>
                <a:spLocks noChangeArrowheads="1"/>
              </p:cNvSpPr>
              <p:nvPr/>
            </p:nvSpPr>
            <p:spPr bwMode="auto">
              <a:xfrm>
                <a:off x="4598" y="3542"/>
                <a:ext cx="1" cy="180"/>
              </a:xfrm>
              <a:prstGeom prst="rect">
                <a:avLst/>
              </a:prstGeom>
              <a:solidFill>
                <a:srgbClr val="FACC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5" name="Rectangle 1458"/>
              <p:cNvSpPr>
                <a:spLocks noChangeArrowheads="1"/>
              </p:cNvSpPr>
              <p:nvPr/>
            </p:nvSpPr>
            <p:spPr bwMode="auto">
              <a:xfrm>
                <a:off x="4599" y="3542"/>
                <a:ext cx="1" cy="180"/>
              </a:xfrm>
              <a:prstGeom prst="rect">
                <a:avLst/>
              </a:prstGeom>
              <a:solidFill>
                <a:srgbClr val="FAC9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6" name="Rectangle 1459"/>
              <p:cNvSpPr>
                <a:spLocks noChangeArrowheads="1"/>
              </p:cNvSpPr>
              <p:nvPr/>
            </p:nvSpPr>
            <p:spPr bwMode="auto">
              <a:xfrm>
                <a:off x="4600" y="3542"/>
                <a:ext cx="1" cy="180"/>
              </a:xfrm>
              <a:prstGeom prst="rect">
                <a:avLst/>
              </a:prstGeom>
              <a:solidFill>
                <a:srgbClr val="FAC9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7" name="Rectangle 1460"/>
              <p:cNvSpPr>
                <a:spLocks noChangeArrowheads="1"/>
              </p:cNvSpPr>
              <p:nvPr/>
            </p:nvSpPr>
            <p:spPr bwMode="auto">
              <a:xfrm>
                <a:off x="4601" y="3542"/>
                <a:ext cx="1" cy="180"/>
              </a:xfrm>
              <a:prstGeom prst="rect">
                <a:avLst/>
              </a:prstGeom>
              <a:solidFill>
                <a:srgbClr val="FAC9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8" name="Rectangle 1461"/>
              <p:cNvSpPr>
                <a:spLocks noChangeArrowheads="1"/>
              </p:cNvSpPr>
              <p:nvPr/>
            </p:nvSpPr>
            <p:spPr bwMode="auto">
              <a:xfrm>
                <a:off x="4602" y="3542"/>
                <a:ext cx="2" cy="180"/>
              </a:xfrm>
              <a:prstGeom prst="rect">
                <a:avLst/>
              </a:prstGeom>
              <a:solidFill>
                <a:srgbClr val="FAC9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9" name="Rectangle 1462"/>
              <p:cNvSpPr>
                <a:spLocks noChangeArrowheads="1"/>
              </p:cNvSpPr>
              <p:nvPr/>
            </p:nvSpPr>
            <p:spPr bwMode="auto">
              <a:xfrm>
                <a:off x="4604" y="3542"/>
                <a:ext cx="1" cy="180"/>
              </a:xfrm>
              <a:prstGeom prst="rect">
                <a:avLst/>
              </a:prstGeom>
              <a:solidFill>
                <a:srgbClr val="FAC9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0" name="Rectangle 1463"/>
              <p:cNvSpPr>
                <a:spLocks noChangeArrowheads="1"/>
              </p:cNvSpPr>
              <p:nvPr/>
            </p:nvSpPr>
            <p:spPr bwMode="auto">
              <a:xfrm>
                <a:off x="4605" y="3542"/>
                <a:ext cx="1" cy="180"/>
              </a:xfrm>
              <a:prstGeom prst="rect">
                <a:avLst/>
              </a:prstGeom>
              <a:solidFill>
                <a:srgbClr val="FAC9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1" name="Rectangle 1464"/>
              <p:cNvSpPr>
                <a:spLocks noChangeArrowheads="1"/>
              </p:cNvSpPr>
              <p:nvPr/>
            </p:nvSpPr>
            <p:spPr bwMode="auto">
              <a:xfrm>
                <a:off x="4606" y="3542"/>
                <a:ext cx="1" cy="180"/>
              </a:xfrm>
              <a:prstGeom prst="rect">
                <a:avLst/>
              </a:prstGeom>
              <a:solidFill>
                <a:srgbClr val="FAC9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2" name="Rectangle 1465"/>
              <p:cNvSpPr>
                <a:spLocks noChangeArrowheads="1"/>
              </p:cNvSpPr>
              <p:nvPr/>
            </p:nvSpPr>
            <p:spPr bwMode="auto">
              <a:xfrm>
                <a:off x="4607" y="3542"/>
                <a:ext cx="1" cy="180"/>
              </a:xfrm>
              <a:prstGeom prst="rect">
                <a:avLst/>
              </a:prstGeom>
              <a:solidFill>
                <a:srgbClr val="FAC9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3" name="Rectangle 1466"/>
              <p:cNvSpPr>
                <a:spLocks noChangeArrowheads="1"/>
              </p:cNvSpPr>
              <p:nvPr/>
            </p:nvSpPr>
            <p:spPr bwMode="auto">
              <a:xfrm>
                <a:off x="4608" y="3542"/>
                <a:ext cx="1" cy="180"/>
              </a:xfrm>
              <a:prstGeom prst="rect">
                <a:avLst/>
              </a:prstGeom>
              <a:solidFill>
                <a:srgbClr val="FAC9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4" name="Rectangle 1467"/>
              <p:cNvSpPr>
                <a:spLocks noChangeArrowheads="1"/>
              </p:cNvSpPr>
              <p:nvPr/>
            </p:nvSpPr>
            <p:spPr bwMode="auto">
              <a:xfrm>
                <a:off x="4609" y="3542"/>
                <a:ext cx="1" cy="180"/>
              </a:xfrm>
              <a:prstGeom prst="rect">
                <a:avLst/>
              </a:prstGeom>
              <a:solidFill>
                <a:srgbClr val="FAC9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5" name="Rectangle 1468"/>
              <p:cNvSpPr>
                <a:spLocks noChangeArrowheads="1"/>
              </p:cNvSpPr>
              <p:nvPr/>
            </p:nvSpPr>
            <p:spPr bwMode="auto">
              <a:xfrm>
                <a:off x="4610" y="3542"/>
                <a:ext cx="2" cy="180"/>
              </a:xfrm>
              <a:prstGeom prst="rect">
                <a:avLst/>
              </a:prstGeom>
              <a:solidFill>
                <a:srgbClr val="FAC9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6" name="Rectangle 1469"/>
              <p:cNvSpPr>
                <a:spLocks noChangeArrowheads="1"/>
              </p:cNvSpPr>
              <p:nvPr/>
            </p:nvSpPr>
            <p:spPr bwMode="auto">
              <a:xfrm>
                <a:off x="4612" y="3542"/>
                <a:ext cx="1" cy="180"/>
              </a:xfrm>
              <a:prstGeom prst="rect">
                <a:avLst/>
              </a:prstGeom>
              <a:solidFill>
                <a:srgbClr val="FAC9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7" name="Rectangle 1470"/>
              <p:cNvSpPr>
                <a:spLocks noChangeArrowheads="1"/>
              </p:cNvSpPr>
              <p:nvPr/>
            </p:nvSpPr>
            <p:spPr bwMode="auto">
              <a:xfrm>
                <a:off x="4613" y="3542"/>
                <a:ext cx="1" cy="180"/>
              </a:xfrm>
              <a:prstGeom prst="rect">
                <a:avLst/>
              </a:prstGeom>
              <a:solidFill>
                <a:srgbClr val="FAC9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8" name="Rectangle 1471"/>
              <p:cNvSpPr>
                <a:spLocks noChangeArrowheads="1"/>
              </p:cNvSpPr>
              <p:nvPr/>
            </p:nvSpPr>
            <p:spPr bwMode="auto">
              <a:xfrm>
                <a:off x="4614" y="3542"/>
                <a:ext cx="1" cy="180"/>
              </a:xfrm>
              <a:prstGeom prst="rect">
                <a:avLst/>
              </a:prstGeom>
              <a:solidFill>
                <a:srgbClr val="FAC9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9" name="Rectangle 1472"/>
              <p:cNvSpPr>
                <a:spLocks noChangeArrowheads="1"/>
              </p:cNvSpPr>
              <p:nvPr/>
            </p:nvSpPr>
            <p:spPr bwMode="auto">
              <a:xfrm>
                <a:off x="4615" y="3542"/>
                <a:ext cx="1" cy="180"/>
              </a:xfrm>
              <a:prstGeom prst="rect">
                <a:avLst/>
              </a:prstGeom>
              <a:solidFill>
                <a:srgbClr val="FAC9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0" name="Rectangle 1473"/>
              <p:cNvSpPr>
                <a:spLocks noChangeArrowheads="1"/>
              </p:cNvSpPr>
              <p:nvPr/>
            </p:nvSpPr>
            <p:spPr bwMode="auto">
              <a:xfrm>
                <a:off x="4616" y="3542"/>
                <a:ext cx="1" cy="180"/>
              </a:xfrm>
              <a:prstGeom prst="rect">
                <a:avLst/>
              </a:prstGeom>
              <a:solidFill>
                <a:srgbClr val="FAC9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1" name="Rectangle 1474"/>
              <p:cNvSpPr>
                <a:spLocks noChangeArrowheads="1"/>
              </p:cNvSpPr>
              <p:nvPr/>
            </p:nvSpPr>
            <p:spPr bwMode="auto">
              <a:xfrm>
                <a:off x="4617" y="3542"/>
                <a:ext cx="2" cy="180"/>
              </a:xfrm>
              <a:prstGeom prst="rect">
                <a:avLst/>
              </a:prstGeom>
              <a:solidFill>
                <a:srgbClr val="FAC9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2" name="Rectangle 1475"/>
              <p:cNvSpPr>
                <a:spLocks noChangeArrowheads="1"/>
              </p:cNvSpPr>
              <p:nvPr/>
            </p:nvSpPr>
            <p:spPr bwMode="auto">
              <a:xfrm>
                <a:off x="4619" y="3542"/>
                <a:ext cx="1" cy="180"/>
              </a:xfrm>
              <a:prstGeom prst="rect">
                <a:avLst/>
              </a:prstGeom>
              <a:solidFill>
                <a:srgbClr val="FAC9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3" name="Rectangle 1476"/>
              <p:cNvSpPr>
                <a:spLocks noChangeArrowheads="1"/>
              </p:cNvSpPr>
              <p:nvPr/>
            </p:nvSpPr>
            <p:spPr bwMode="auto">
              <a:xfrm>
                <a:off x="4620" y="3542"/>
                <a:ext cx="1" cy="180"/>
              </a:xfrm>
              <a:prstGeom prst="rect">
                <a:avLst/>
              </a:prstGeom>
              <a:solidFill>
                <a:srgbClr val="FAC8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4" name="Rectangle 1477"/>
              <p:cNvSpPr>
                <a:spLocks noChangeArrowheads="1"/>
              </p:cNvSpPr>
              <p:nvPr/>
            </p:nvSpPr>
            <p:spPr bwMode="auto">
              <a:xfrm>
                <a:off x="4621" y="3542"/>
                <a:ext cx="1" cy="180"/>
              </a:xfrm>
              <a:prstGeom prst="rect">
                <a:avLst/>
              </a:prstGeom>
              <a:solidFill>
                <a:srgbClr val="FAC8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5" name="Rectangle 1478"/>
              <p:cNvSpPr>
                <a:spLocks noChangeArrowheads="1"/>
              </p:cNvSpPr>
              <p:nvPr/>
            </p:nvSpPr>
            <p:spPr bwMode="auto">
              <a:xfrm>
                <a:off x="4622" y="3542"/>
                <a:ext cx="1" cy="180"/>
              </a:xfrm>
              <a:prstGeom prst="rect">
                <a:avLst/>
              </a:prstGeom>
              <a:solidFill>
                <a:srgbClr val="FAC8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6" name="Rectangle 1479"/>
              <p:cNvSpPr>
                <a:spLocks noChangeArrowheads="1"/>
              </p:cNvSpPr>
              <p:nvPr/>
            </p:nvSpPr>
            <p:spPr bwMode="auto">
              <a:xfrm>
                <a:off x="4623" y="3542"/>
                <a:ext cx="1" cy="180"/>
              </a:xfrm>
              <a:prstGeom prst="rect">
                <a:avLst/>
              </a:prstGeom>
              <a:solidFill>
                <a:srgbClr val="FAC8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7" name="Rectangle 1480"/>
              <p:cNvSpPr>
                <a:spLocks noChangeArrowheads="1"/>
              </p:cNvSpPr>
              <p:nvPr/>
            </p:nvSpPr>
            <p:spPr bwMode="auto">
              <a:xfrm>
                <a:off x="4624" y="3542"/>
                <a:ext cx="1" cy="180"/>
              </a:xfrm>
              <a:prstGeom prst="rect">
                <a:avLst/>
              </a:prstGeom>
              <a:solidFill>
                <a:srgbClr val="FAC8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8" name="Rectangle 1481"/>
              <p:cNvSpPr>
                <a:spLocks noChangeArrowheads="1"/>
              </p:cNvSpPr>
              <p:nvPr/>
            </p:nvSpPr>
            <p:spPr bwMode="auto">
              <a:xfrm>
                <a:off x="4625" y="3542"/>
                <a:ext cx="2" cy="180"/>
              </a:xfrm>
              <a:prstGeom prst="rect">
                <a:avLst/>
              </a:prstGeom>
              <a:solidFill>
                <a:srgbClr val="FAC8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9" name="Rectangle 1482"/>
              <p:cNvSpPr>
                <a:spLocks noChangeArrowheads="1"/>
              </p:cNvSpPr>
              <p:nvPr/>
            </p:nvSpPr>
            <p:spPr bwMode="auto">
              <a:xfrm>
                <a:off x="4627" y="3542"/>
                <a:ext cx="1" cy="180"/>
              </a:xfrm>
              <a:prstGeom prst="rect">
                <a:avLst/>
              </a:prstGeom>
              <a:solidFill>
                <a:srgbClr val="FAC8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0" name="Rectangle 1483"/>
              <p:cNvSpPr>
                <a:spLocks noChangeArrowheads="1"/>
              </p:cNvSpPr>
              <p:nvPr/>
            </p:nvSpPr>
            <p:spPr bwMode="auto">
              <a:xfrm>
                <a:off x="4628" y="3542"/>
                <a:ext cx="1" cy="180"/>
              </a:xfrm>
              <a:prstGeom prst="rect">
                <a:avLst/>
              </a:prstGeom>
              <a:solidFill>
                <a:srgbClr val="FAC8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1" name="Rectangle 1484"/>
              <p:cNvSpPr>
                <a:spLocks noChangeArrowheads="1"/>
              </p:cNvSpPr>
              <p:nvPr/>
            </p:nvSpPr>
            <p:spPr bwMode="auto">
              <a:xfrm>
                <a:off x="4629" y="3542"/>
                <a:ext cx="1" cy="180"/>
              </a:xfrm>
              <a:prstGeom prst="rect">
                <a:avLst/>
              </a:prstGeom>
              <a:solidFill>
                <a:srgbClr val="FAC8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2" name="Rectangle 1485"/>
              <p:cNvSpPr>
                <a:spLocks noChangeArrowheads="1"/>
              </p:cNvSpPr>
              <p:nvPr/>
            </p:nvSpPr>
            <p:spPr bwMode="auto">
              <a:xfrm>
                <a:off x="4630" y="3542"/>
                <a:ext cx="1" cy="180"/>
              </a:xfrm>
              <a:prstGeom prst="rect">
                <a:avLst/>
              </a:prstGeom>
              <a:solidFill>
                <a:srgbClr val="FAC8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3" name="Rectangle 1486"/>
              <p:cNvSpPr>
                <a:spLocks noChangeArrowheads="1"/>
              </p:cNvSpPr>
              <p:nvPr/>
            </p:nvSpPr>
            <p:spPr bwMode="auto">
              <a:xfrm>
                <a:off x="4631" y="3542"/>
                <a:ext cx="1" cy="180"/>
              </a:xfrm>
              <a:prstGeom prst="rect">
                <a:avLst/>
              </a:prstGeom>
              <a:solidFill>
                <a:srgbClr val="FAC8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4" name="Rectangle 1487"/>
              <p:cNvSpPr>
                <a:spLocks noChangeArrowheads="1"/>
              </p:cNvSpPr>
              <p:nvPr/>
            </p:nvSpPr>
            <p:spPr bwMode="auto">
              <a:xfrm>
                <a:off x="4632" y="3542"/>
                <a:ext cx="1" cy="180"/>
              </a:xfrm>
              <a:prstGeom prst="rect">
                <a:avLst/>
              </a:prstGeom>
              <a:solidFill>
                <a:srgbClr val="FAC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5" name="Rectangle 1488"/>
              <p:cNvSpPr>
                <a:spLocks noChangeArrowheads="1"/>
              </p:cNvSpPr>
              <p:nvPr/>
            </p:nvSpPr>
            <p:spPr bwMode="auto">
              <a:xfrm>
                <a:off x="4633" y="3542"/>
                <a:ext cx="2" cy="180"/>
              </a:xfrm>
              <a:prstGeom prst="rect">
                <a:avLst/>
              </a:prstGeom>
              <a:solidFill>
                <a:srgbClr val="FAC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6" name="Rectangle 1489"/>
              <p:cNvSpPr>
                <a:spLocks noChangeArrowheads="1"/>
              </p:cNvSpPr>
              <p:nvPr/>
            </p:nvSpPr>
            <p:spPr bwMode="auto">
              <a:xfrm>
                <a:off x="4635" y="3542"/>
                <a:ext cx="1" cy="180"/>
              </a:xfrm>
              <a:prstGeom prst="rect">
                <a:avLst/>
              </a:prstGeom>
              <a:solidFill>
                <a:srgbClr val="FAC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7" name="Rectangle 1490"/>
              <p:cNvSpPr>
                <a:spLocks noChangeArrowheads="1"/>
              </p:cNvSpPr>
              <p:nvPr/>
            </p:nvSpPr>
            <p:spPr bwMode="auto">
              <a:xfrm>
                <a:off x="4636" y="3542"/>
                <a:ext cx="1" cy="180"/>
              </a:xfrm>
              <a:prstGeom prst="rect">
                <a:avLst/>
              </a:prstGeom>
              <a:solidFill>
                <a:srgbClr val="FAC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8" name="Rectangle 1491"/>
              <p:cNvSpPr>
                <a:spLocks noChangeArrowheads="1"/>
              </p:cNvSpPr>
              <p:nvPr/>
            </p:nvSpPr>
            <p:spPr bwMode="auto">
              <a:xfrm>
                <a:off x="4637" y="3542"/>
                <a:ext cx="1" cy="180"/>
              </a:xfrm>
              <a:prstGeom prst="rect">
                <a:avLst/>
              </a:prstGeom>
              <a:solidFill>
                <a:srgbClr val="FAC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9" name="Rectangle 1492"/>
              <p:cNvSpPr>
                <a:spLocks noChangeArrowheads="1"/>
              </p:cNvSpPr>
              <p:nvPr/>
            </p:nvSpPr>
            <p:spPr bwMode="auto">
              <a:xfrm>
                <a:off x="4638" y="3542"/>
                <a:ext cx="1" cy="180"/>
              </a:xfrm>
              <a:prstGeom prst="rect">
                <a:avLst/>
              </a:prstGeom>
              <a:solidFill>
                <a:srgbClr val="FAC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0" name="Rectangle 1493"/>
              <p:cNvSpPr>
                <a:spLocks noChangeArrowheads="1"/>
              </p:cNvSpPr>
              <p:nvPr/>
            </p:nvSpPr>
            <p:spPr bwMode="auto">
              <a:xfrm>
                <a:off x="4639" y="3542"/>
                <a:ext cx="1" cy="180"/>
              </a:xfrm>
              <a:prstGeom prst="rect">
                <a:avLst/>
              </a:prstGeom>
              <a:solidFill>
                <a:srgbClr val="FAC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1" name="Rectangle 1494"/>
              <p:cNvSpPr>
                <a:spLocks noChangeArrowheads="1"/>
              </p:cNvSpPr>
              <p:nvPr/>
            </p:nvSpPr>
            <p:spPr bwMode="auto">
              <a:xfrm>
                <a:off x="4640" y="3542"/>
                <a:ext cx="2" cy="180"/>
              </a:xfrm>
              <a:prstGeom prst="rect">
                <a:avLst/>
              </a:prstGeom>
              <a:solidFill>
                <a:srgbClr val="FAC5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2" name="Rectangle 1495"/>
              <p:cNvSpPr>
                <a:spLocks noChangeArrowheads="1"/>
              </p:cNvSpPr>
              <p:nvPr/>
            </p:nvSpPr>
            <p:spPr bwMode="auto">
              <a:xfrm>
                <a:off x="4642" y="3542"/>
                <a:ext cx="1" cy="180"/>
              </a:xfrm>
              <a:prstGeom prst="rect">
                <a:avLst/>
              </a:prstGeom>
              <a:solidFill>
                <a:srgbClr val="F7C3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3" name="Rectangle 1496"/>
              <p:cNvSpPr>
                <a:spLocks noChangeArrowheads="1"/>
              </p:cNvSpPr>
              <p:nvPr/>
            </p:nvSpPr>
            <p:spPr bwMode="auto">
              <a:xfrm>
                <a:off x="4643" y="3542"/>
                <a:ext cx="1" cy="180"/>
              </a:xfrm>
              <a:prstGeom prst="rect">
                <a:avLst/>
              </a:prstGeom>
              <a:solidFill>
                <a:srgbClr val="F7C3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4" name="Rectangle 1497"/>
              <p:cNvSpPr>
                <a:spLocks noChangeArrowheads="1"/>
              </p:cNvSpPr>
              <p:nvPr/>
            </p:nvSpPr>
            <p:spPr bwMode="auto">
              <a:xfrm>
                <a:off x="4644" y="3542"/>
                <a:ext cx="1" cy="180"/>
              </a:xfrm>
              <a:prstGeom prst="rect">
                <a:avLst/>
              </a:prstGeom>
              <a:solidFill>
                <a:srgbClr val="F7C3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5" name="Rectangle 1498"/>
              <p:cNvSpPr>
                <a:spLocks noChangeArrowheads="1"/>
              </p:cNvSpPr>
              <p:nvPr/>
            </p:nvSpPr>
            <p:spPr bwMode="auto">
              <a:xfrm>
                <a:off x="4645" y="3542"/>
                <a:ext cx="1" cy="180"/>
              </a:xfrm>
              <a:prstGeom prst="rect">
                <a:avLst/>
              </a:prstGeom>
              <a:solidFill>
                <a:srgbClr val="F7C3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6" name="Rectangle 1499"/>
              <p:cNvSpPr>
                <a:spLocks noChangeArrowheads="1"/>
              </p:cNvSpPr>
              <p:nvPr/>
            </p:nvSpPr>
            <p:spPr bwMode="auto">
              <a:xfrm>
                <a:off x="4646" y="3542"/>
                <a:ext cx="1" cy="180"/>
              </a:xfrm>
              <a:prstGeom prst="rect">
                <a:avLst/>
              </a:prstGeom>
              <a:solidFill>
                <a:srgbClr val="F7C3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7" name="Rectangle 1500"/>
              <p:cNvSpPr>
                <a:spLocks noChangeArrowheads="1"/>
              </p:cNvSpPr>
              <p:nvPr/>
            </p:nvSpPr>
            <p:spPr bwMode="auto">
              <a:xfrm>
                <a:off x="4647" y="3542"/>
                <a:ext cx="1" cy="180"/>
              </a:xfrm>
              <a:prstGeom prst="rect">
                <a:avLst/>
              </a:prstGeom>
              <a:solidFill>
                <a:srgbClr val="F7C3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8" name="Rectangle 1501"/>
              <p:cNvSpPr>
                <a:spLocks noChangeArrowheads="1"/>
              </p:cNvSpPr>
              <p:nvPr/>
            </p:nvSpPr>
            <p:spPr bwMode="auto">
              <a:xfrm>
                <a:off x="4648" y="3542"/>
                <a:ext cx="2" cy="180"/>
              </a:xfrm>
              <a:prstGeom prst="rect">
                <a:avLst/>
              </a:prstGeom>
              <a:solidFill>
                <a:srgbClr val="F7C3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9" name="Rectangle 1502"/>
              <p:cNvSpPr>
                <a:spLocks noChangeArrowheads="1"/>
              </p:cNvSpPr>
              <p:nvPr/>
            </p:nvSpPr>
            <p:spPr bwMode="auto">
              <a:xfrm>
                <a:off x="4650" y="3542"/>
                <a:ext cx="1" cy="180"/>
              </a:xfrm>
              <a:prstGeom prst="rect">
                <a:avLst/>
              </a:prstGeom>
              <a:solidFill>
                <a:srgbClr val="F7C3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0" name="Rectangle 1503"/>
              <p:cNvSpPr>
                <a:spLocks noChangeArrowheads="1"/>
              </p:cNvSpPr>
              <p:nvPr/>
            </p:nvSpPr>
            <p:spPr bwMode="auto">
              <a:xfrm>
                <a:off x="4651" y="3542"/>
                <a:ext cx="1" cy="180"/>
              </a:xfrm>
              <a:prstGeom prst="rect">
                <a:avLst/>
              </a:prstGeom>
              <a:solidFill>
                <a:srgbClr val="F7C3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1" name="Rectangle 1504"/>
              <p:cNvSpPr>
                <a:spLocks noChangeArrowheads="1"/>
              </p:cNvSpPr>
              <p:nvPr/>
            </p:nvSpPr>
            <p:spPr bwMode="auto">
              <a:xfrm>
                <a:off x="4652" y="3542"/>
                <a:ext cx="1" cy="180"/>
              </a:xfrm>
              <a:prstGeom prst="rect">
                <a:avLst/>
              </a:prstGeom>
              <a:solidFill>
                <a:srgbClr val="F7C3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2" name="Rectangle 1505"/>
              <p:cNvSpPr>
                <a:spLocks noChangeArrowheads="1"/>
              </p:cNvSpPr>
              <p:nvPr/>
            </p:nvSpPr>
            <p:spPr bwMode="auto">
              <a:xfrm>
                <a:off x="4653" y="3542"/>
                <a:ext cx="1" cy="180"/>
              </a:xfrm>
              <a:prstGeom prst="rect">
                <a:avLst/>
              </a:prstGeom>
              <a:solidFill>
                <a:srgbClr val="F7C3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3" name="Rectangle 1506"/>
              <p:cNvSpPr>
                <a:spLocks noChangeArrowheads="1"/>
              </p:cNvSpPr>
              <p:nvPr/>
            </p:nvSpPr>
            <p:spPr bwMode="auto">
              <a:xfrm>
                <a:off x="4654" y="3542"/>
                <a:ext cx="1" cy="180"/>
              </a:xfrm>
              <a:prstGeom prst="rect">
                <a:avLst/>
              </a:prstGeom>
              <a:solidFill>
                <a:srgbClr val="F7C3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4" name="Rectangle 1507"/>
              <p:cNvSpPr>
                <a:spLocks noChangeArrowheads="1"/>
              </p:cNvSpPr>
              <p:nvPr/>
            </p:nvSpPr>
            <p:spPr bwMode="auto">
              <a:xfrm>
                <a:off x="4655" y="3542"/>
                <a:ext cx="2" cy="180"/>
              </a:xfrm>
              <a:prstGeom prst="rect">
                <a:avLst/>
              </a:prstGeom>
              <a:solidFill>
                <a:srgbClr val="F7C3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5" name="Rectangle 1508"/>
              <p:cNvSpPr>
                <a:spLocks noChangeArrowheads="1"/>
              </p:cNvSpPr>
              <p:nvPr/>
            </p:nvSpPr>
            <p:spPr bwMode="auto">
              <a:xfrm>
                <a:off x="4657" y="3542"/>
                <a:ext cx="1" cy="180"/>
              </a:xfrm>
              <a:prstGeom prst="rect">
                <a:avLst/>
              </a:prstGeom>
              <a:solidFill>
                <a:srgbClr val="F7C3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6" name="Rectangle 1509"/>
              <p:cNvSpPr>
                <a:spLocks noChangeArrowheads="1"/>
              </p:cNvSpPr>
              <p:nvPr/>
            </p:nvSpPr>
            <p:spPr bwMode="auto">
              <a:xfrm>
                <a:off x="4658" y="3542"/>
                <a:ext cx="1" cy="180"/>
              </a:xfrm>
              <a:prstGeom prst="rect">
                <a:avLst/>
              </a:prstGeom>
              <a:solidFill>
                <a:srgbClr val="F7C3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7" name="Rectangle 1510"/>
              <p:cNvSpPr>
                <a:spLocks noChangeArrowheads="1"/>
              </p:cNvSpPr>
              <p:nvPr/>
            </p:nvSpPr>
            <p:spPr bwMode="auto">
              <a:xfrm>
                <a:off x="4659" y="3542"/>
                <a:ext cx="1" cy="180"/>
              </a:xfrm>
              <a:prstGeom prst="rect">
                <a:avLst/>
              </a:prstGeom>
              <a:solidFill>
                <a:srgbClr val="F7C3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8" name="Rectangle 1511"/>
              <p:cNvSpPr>
                <a:spLocks noChangeArrowheads="1"/>
              </p:cNvSpPr>
              <p:nvPr/>
            </p:nvSpPr>
            <p:spPr bwMode="auto">
              <a:xfrm>
                <a:off x="4660" y="3542"/>
                <a:ext cx="1" cy="180"/>
              </a:xfrm>
              <a:prstGeom prst="rect">
                <a:avLst/>
              </a:prstGeom>
              <a:solidFill>
                <a:srgbClr val="F7C3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9" name="Rectangle 1512"/>
              <p:cNvSpPr>
                <a:spLocks noChangeArrowheads="1"/>
              </p:cNvSpPr>
              <p:nvPr/>
            </p:nvSpPr>
            <p:spPr bwMode="auto">
              <a:xfrm>
                <a:off x="4661" y="3542"/>
                <a:ext cx="1" cy="180"/>
              </a:xfrm>
              <a:prstGeom prst="rect">
                <a:avLst/>
              </a:prstGeom>
              <a:solidFill>
                <a:srgbClr val="F7C3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0" name="Rectangle 1513"/>
              <p:cNvSpPr>
                <a:spLocks noChangeArrowheads="1"/>
              </p:cNvSpPr>
              <p:nvPr/>
            </p:nvSpPr>
            <p:spPr bwMode="auto">
              <a:xfrm>
                <a:off x="4662" y="3542"/>
                <a:ext cx="1" cy="180"/>
              </a:xfrm>
              <a:prstGeom prst="rect">
                <a:avLst/>
              </a:prstGeom>
              <a:solidFill>
                <a:srgbClr val="F7C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1" name="Rectangle 1514"/>
              <p:cNvSpPr>
                <a:spLocks noChangeArrowheads="1"/>
              </p:cNvSpPr>
              <p:nvPr/>
            </p:nvSpPr>
            <p:spPr bwMode="auto">
              <a:xfrm>
                <a:off x="4663" y="3542"/>
                <a:ext cx="2" cy="180"/>
              </a:xfrm>
              <a:prstGeom prst="rect">
                <a:avLst/>
              </a:prstGeom>
              <a:solidFill>
                <a:srgbClr val="F7C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2" name="Rectangle 1515"/>
              <p:cNvSpPr>
                <a:spLocks noChangeArrowheads="1"/>
              </p:cNvSpPr>
              <p:nvPr/>
            </p:nvSpPr>
            <p:spPr bwMode="auto">
              <a:xfrm>
                <a:off x="4665" y="3542"/>
                <a:ext cx="1" cy="180"/>
              </a:xfrm>
              <a:prstGeom prst="rect">
                <a:avLst/>
              </a:prstGeom>
              <a:solidFill>
                <a:srgbClr val="F7C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3" name="Rectangle 1516"/>
              <p:cNvSpPr>
                <a:spLocks noChangeArrowheads="1"/>
              </p:cNvSpPr>
              <p:nvPr/>
            </p:nvSpPr>
            <p:spPr bwMode="auto">
              <a:xfrm>
                <a:off x="4666" y="3542"/>
                <a:ext cx="1" cy="180"/>
              </a:xfrm>
              <a:prstGeom prst="rect">
                <a:avLst/>
              </a:prstGeom>
              <a:solidFill>
                <a:srgbClr val="F7C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4" name="Rectangle 1517"/>
              <p:cNvSpPr>
                <a:spLocks noChangeArrowheads="1"/>
              </p:cNvSpPr>
              <p:nvPr/>
            </p:nvSpPr>
            <p:spPr bwMode="auto">
              <a:xfrm>
                <a:off x="4667" y="3542"/>
                <a:ext cx="1" cy="180"/>
              </a:xfrm>
              <a:prstGeom prst="rect">
                <a:avLst/>
              </a:prstGeom>
              <a:solidFill>
                <a:srgbClr val="F7C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5" name="Rectangle 1518"/>
              <p:cNvSpPr>
                <a:spLocks noChangeArrowheads="1"/>
              </p:cNvSpPr>
              <p:nvPr/>
            </p:nvSpPr>
            <p:spPr bwMode="auto">
              <a:xfrm>
                <a:off x="4668" y="3542"/>
                <a:ext cx="1" cy="180"/>
              </a:xfrm>
              <a:prstGeom prst="rect">
                <a:avLst/>
              </a:prstGeom>
              <a:solidFill>
                <a:srgbClr val="F7C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6" name="Rectangle 1519"/>
              <p:cNvSpPr>
                <a:spLocks noChangeArrowheads="1"/>
              </p:cNvSpPr>
              <p:nvPr/>
            </p:nvSpPr>
            <p:spPr bwMode="auto">
              <a:xfrm>
                <a:off x="4669" y="3542"/>
                <a:ext cx="1" cy="180"/>
              </a:xfrm>
              <a:prstGeom prst="rect">
                <a:avLst/>
              </a:prstGeom>
              <a:solidFill>
                <a:srgbClr val="F7BF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7" name="Rectangle 1520"/>
              <p:cNvSpPr>
                <a:spLocks noChangeArrowheads="1"/>
              </p:cNvSpPr>
              <p:nvPr/>
            </p:nvSpPr>
            <p:spPr bwMode="auto">
              <a:xfrm>
                <a:off x="4670" y="3542"/>
                <a:ext cx="2" cy="180"/>
              </a:xfrm>
              <a:prstGeom prst="rect">
                <a:avLst/>
              </a:prstGeom>
              <a:solidFill>
                <a:srgbClr val="F7BF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8" name="Rectangle 1521"/>
              <p:cNvSpPr>
                <a:spLocks noChangeArrowheads="1"/>
              </p:cNvSpPr>
              <p:nvPr/>
            </p:nvSpPr>
            <p:spPr bwMode="auto">
              <a:xfrm>
                <a:off x="4672" y="3542"/>
                <a:ext cx="1" cy="180"/>
              </a:xfrm>
              <a:prstGeom prst="rect">
                <a:avLst/>
              </a:prstGeom>
              <a:solidFill>
                <a:srgbClr val="F7BF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9" name="Rectangle 1522"/>
              <p:cNvSpPr>
                <a:spLocks noChangeArrowheads="1"/>
              </p:cNvSpPr>
              <p:nvPr/>
            </p:nvSpPr>
            <p:spPr bwMode="auto">
              <a:xfrm>
                <a:off x="4673" y="3542"/>
                <a:ext cx="1" cy="180"/>
              </a:xfrm>
              <a:prstGeom prst="rect">
                <a:avLst/>
              </a:prstGeom>
              <a:solidFill>
                <a:srgbClr val="F7BF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0" name="Rectangle 1523"/>
              <p:cNvSpPr>
                <a:spLocks noChangeArrowheads="1"/>
              </p:cNvSpPr>
              <p:nvPr/>
            </p:nvSpPr>
            <p:spPr bwMode="auto">
              <a:xfrm>
                <a:off x="4674" y="3542"/>
                <a:ext cx="1" cy="180"/>
              </a:xfrm>
              <a:prstGeom prst="rect">
                <a:avLst/>
              </a:prstGeom>
              <a:solidFill>
                <a:srgbClr val="F7BF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1" name="Rectangle 1524"/>
              <p:cNvSpPr>
                <a:spLocks noChangeArrowheads="1"/>
              </p:cNvSpPr>
              <p:nvPr/>
            </p:nvSpPr>
            <p:spPr bwMode="auto">
              <a:xfrm>
                <a:off x="4675" y="3542"/>
                <a:ext cx="1" cy="180"/>
              </a:xfrm>
              <a:prstGeom prst="rect">
                <a:avLst/>
              </a:prstGeom>
              <a:solidFill>
                <a:srgbClr val="F7BF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2" name="Rectangle 1525"/>
              <p:cNvSpPr>
                <a:spLocks noChangeArrowheads="1"/>
              </p:cNvSpPr>
              <p:nvPr/>
            </p:nvSpPr>
            <p:spPr bwMode="auto">
              <a:xfrm>
                <a:off x="4676" y="3542"/>
                <a:ext cx="1" cy="180"/>
              </a:xfrm>
              <a:prstGeom prst="rect">
                <a:avLst/>
              </a:prstGeom>
              <a:solidFill>
                <a:srgbClr val="F7BF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3" name="Rectangle 1526"/>
              <p:cNvSpPr>
                <a:spLocks noChangeArrowheads="1"/>
              </p:cNvSpPr>
              <p:nvPr/>
            </p:nvSpPr>
            <p:spPr bwMode="auto">
              <a:xfrm>
                <a:off x="4677" y="3542"/>
                <a:ext cx="1" cy="180"/>
              </a:xfrm>
              <a:prstGeom prst="rect">
                <a:avLst/>
              </a:prstGeom>
              <a:solidFill>
                <a:srgbClr val="F7BF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4" name="Rectangle 1527"/>
              <p:cNvSpPr>
                <a:spLocks noChangeArrowheads="1"/>
              </p:cNvSpPr>
              <p:nvPr/>
            </p:nvSpPr>
            <p:spPr bwMode="auto">
              <a:xfrm>
                <a:off x="4678" y="3542"/>
                <a:ext cx="2" cy="180"/>
              </a:xfrm>
              <a:prstGeom prst="rect">
                <a:avLst/>
              </a:prstGeom>
              <a:solidFill>
                <a:srgbClr val="F7BF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5" name="Rectangle 1528"/>
              <p:cNvSpPr>
                <a:spLocks noChangeArrowheads="1"/>
              </p:cNvSpPr>
              <p:nvPr/>
            </p:nvSpPr>
            <p:spPr bwMode="auto">
              <a:xfrm>
                <a:off x="4680" y="3542"/>
                <a:ext cx="1" cy="180"/>
              </a:xfrm>
              <a:prstGeom prst="rect">
                <a:avLst/>
              </a:prstGeom>
              <a:solidFill>
                <a:srgbClr val="F7BF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6" name="Rectangle 1529"/>
              <p:cNvSpPr>
                <a:spLocks noChangeArrowheads="1"/>
              </p:cNvSpPr>
              <p:nvPr/>
            </p:nvSpPr>
            <p:spPr bwMode="auto">
              <a:xfrm>
                <a:off x="4681" y="3542"/>
                <a:ext cx="1" cy="180"/>
              </a:xfrm>
              <a:prstGeom prst="rect">
                <a:avLst/>
              </a:prstGeom>
              <a:solidFill>
                <a:srgbClr val="F7BF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7" name="Rectangle 1530"/>
              <p:cNvSpPr>
                <a:spLocks noChangeArrowheads="1"/>
              </p:cNvSpPr>
              <p:nvPr/>
            </p:nvSpPr>
            <p:spPr bwMode="auto">
              <a:xfrm>
                <a:off x="4682" y="3542"/>
                <a:ext cx="1" cy="180"/>
              </a:xfrm>
              <a:prstGeom prst="rect">
                <a:avLst/>
              </a:prstGeom>
              <a:solidFill>
                <a:srgbClr val="F7BF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 name="Group 1732"/>
            <p:cNvGrpSpPr>
              <a:grpSpLocks/>
            </p:cNvGrpSpPr>
            <p:nvPr/>
          </p:nvGrpSpPr>
          <p:grpSpPr bwMode="auto">
            <a:xfrm>
              <a:off x="4683" y="3542"/>
              <a:ext cx="926" cy="292"/>
              <a:chOff x="4683" y="3542"/>
              <a:chExt cx="926" cy="292"/>
            </a:xfrm>
          </p:grpSpPr>
          <p:sp>
            <p:nvSpPr>
              <p:cNvPr id="528" name="Rectangle 1532"/>
              <p:cNvSpPr>
                <a:spLocks noChangeArrowheads="1"/>
              </p:cNvSpPr>
              <p:nvPr/>
            </p:nvSpPr>
            <p:spPr bwMode="auto">
              <a:xfrm>
                <a:off x="4683" y="3542"/>
                <a:ext cx="1" cy="180"/>
              </a:xfrm>
              <a:prstGeom prst="rect">
                <a:avLst/>
              </a:prstGeom>
              <a:solidFill>
                <a:srgbClr val="F7B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9" name="Rectangle 1533"/>
              <p:cNvSpPr>
                <a:spLocks noChangeArrowheads="1"/>
              </p:cNvSpPr>
              <p:nvPr/>
            </p:nvSpPr>
            <p:spPr bwMode="auto">
              <a:xfrm>
                <a:off x="4684" y="3542"/>
                <a:ext cx="1" cy="180"/>
              </a:xfrm>
              <a:prstGeom prst="rect">
                <a:avLst/>
              </a:prstGeom>
              <a:solidFill>
                <a:srgbClr val="F7B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0" name="Rectangle 1534"/>
              <p:cNvSpPr>
                <a:spLocks noChangeArrowheads="1"/>
              </p:cNvSpPr>
              <p:nvPr/>
            </p:nvSpPr>
            <p:spPr bwMode="auto">
              <a:xfrm>
                <a:off x="4685" y="3542"/>
                <a:ext cx="2" cy="180"/>
              </a:xfrm>
              <a:prstGeom prst="rect">
                <a:avLst/>
              </a:prstGeom>
              <a:solidFill>
                <a:srgbClr val="F7B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1" name="Rectangle 1535"/>
              <p:cNvSpPr>
                <a:spLocks noChangeArrowheads="1"/>
              </p:cNvSpPr>
              <p:nvPr/>
            </p:nvSpPr>
            <p:spPr bwMode="auto">
              <a:xfrm>
                <a:off x="4687" y="3542"/>
                <a:ext cx="1" cy="180"/>
              </a:xfrm>
              <a:prstGeom prst="rect">
                <a:avLst/>
              </a:prstGeom>
              <a:solidFill>
                <a:srgbClr val="F7B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2" name="Rectangle 1536"/>
              <p:cNvSpPr>
                <a:spLocks noChangeArrowheads="1"/>
              </p:cNvSpPr>
              <p:nvPr/>
            </p:nvSpPr>
            <p:spPr bwMode="auto">
              <a:xfrm>
                <a:off x="4688" y="3542"/>
                <a:ext cx="1" cy="180"/>
              </a:xfrm>
              <a:prstGeom prst="rect">
                <a:avLst/>
              </a:prstGeom>
              <a:solidFill>
                <a:srgbClr val="F7B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3" name="Rectangle 1537"/>
              <p:cNvSpPr>
                <a:spLocks noChangeArrowheads="1"/>
              </p:cNvSpPr>
              <p:nvPr/>
            </p:nvSpPr>
            <p:spPr bwMode="auto">
              <a:xfrm>
                <a:off x="4689" y="3542"/>
                <a:ext cx="1" cy="180"/>
              </a:xfrm>
              <a:prstGeom prst="rect">
                <a:avLst/>
              </a:prstGeom>
              <a:solidFill>
                <a:srgbClr val="F7B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4" name="Rectangle 1538"/>
              <p:cNvSpPr>
                <a:spLocks noChangeArrowheads="1"/>
              </p:cNvSpPr>
              <p:nvPr/>
            </p:nvSpPr>
            <p:spPr bwMode="auto">
              <a:xfrm>
                <a:off x="4690" y="3542"/>
                <a:ext cx="1" cy="180"/>
              </a:xfrm>
              <a:prstGeom prst="rect">
                <a:avLst/>
              </a:prstGeom>
              <a:solidFill>
                <a:srgbClr val="F7B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5" name="Rectangle 1539"/>
              <p:cNvSpPr>
                <a:spLocks noChangeArrowheads="1"/>
              </p:cNvSpPr>
              <p:nvPr/>
            </p:nvSpPr>
            <p:spPr bwMode="auto">
              <a:xfrm>
                <a:off x="4691" y="3542"/>
                <a:ext cx="1" cy="180"/>
              </a:xfrm>
              <a:prstGeom prst="rect">
                <a:avLst/>
              </a:prstGeom>
              <a:solidFill>
                <a:srgbClr val="F7B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6" name="Rectangle 1540"/>
              <p:cNvSpPr>
                <a:spLocks noChangeArrowheads="1"/>
              </p:cNvSpPr>
              <p:nvPr/>
            </p:nvSpPr>
            <p:spPr bwMode="auto">
              <a:xfrm>
                <a:off x="4692" y="3542"/>
                <a:ext cx="1" cy="180"/>
              </a:xfrm>
              <a:prstGeom prst="rect">
                <a:avLst/>
              </a:prstGeom>
              <a:solidFill>
                <a:srgbClr val="F7B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7" name="Rectangle 1541"/>
              <p:cNvSpPr>
                <a:spLocks noChangeArrowheads="1"/>
              </p:cNvSpPr>
              <p:nvPr/>
            </p:nvSpPr>
            <p:spPr bwMode="auto">
              <a:xfrm>
                <a:off x="4693" y="3542"/>
                <a:ext cx="2" cy="180"/>
              </a:xfrm>
              <a:prstGeom prst="rect">
                <a:avLst/>
              </a:prstGeom>
              <a:solidFill>
                <a:srgbClr val="F7B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8" name="Rectangle 1542"/>
              <p:cNvSpPr>
                <a:spLocks noChangeArrowheads="1"/>
              </p:cNvSpPr>
              <p:nvPr/>
            </p:nvSpPr>
            <p:spPr bwMode="auto">
              <a:xfrm>
                <a:off x="4695" y="3542"/>
                <a:ext cx="1" cy="180"/>
              </a:xfrm>
              <a:prstGeom prst="rect">
                <a:avLst/>
              </a:prstGeom>
              <a:solidFill>
                <a:srgbClr val="F7B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9" name="Rectangle 1543"/>
              <p:cNvSpPr>
                <a:spLocks noChangeArrowheads="1"/>
              </p:cNvSpPr>
              <p:nvPr/>
            </p:nvSpPr>
            <p:spPr bwMode="auto">
              <a:xfrm>
                <a:off x="4696" y="3542"/>
                <a:ext cx="1" cy="180"/>
              </a:xfrm>
              <a:prstGeom prst="rect">
                <a:avLst/>
              </a:prstGeom>
              <a:solidFill>
                <a:srgbClr val="F7B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0" name="Rectangle 1544"/>
              <p:cNvSpPr>
                <a:spLocks noChangeArrowheads="1"/>
              </p:cNvSpPr>
              <p:nvPr/>
            </p:nvSpPr>
            <p:spPr bwMode="auto">
              <a:xfrm>
                <a:off x="4697" y="3542"/>
                <a:ext cx="1" cy="180"/>
              </a:xfrm>
              <a:prstGeom prst="rect">
                <a:avLst/>
              </a:prstGeom>
              <a:solidFill>
                <a:srgbClr val="F7B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1" name="Rectangle 1545"/>
              <p:cNvSpPr>
                <a:spLocks noChangeArrowheads="1"/>
              </p:cNvSpPr>
              <p:nvPr/>
            </p:nvSpPr>
            <p:spPr bwMode="auto">
              <a:xfrm>
                <a:off x="4698" y="3542"/>
                <a:ext cx="1" cy="180"/>
              </a:xfrm>
              <a:prstGeom prst="rect">
                <a:avLst/>
              </a:prstGeom>
              <a:solidFill>
                <a:srgbClr val="F7B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2" name="Rectangle 1546"/>
              <p:cNvSpPr>
                <a:spLocks noChangeArrowheads="1"/>
              </p:cNvSpPr>
              <p:nvPr/>
            </p:nvSpPr>
            <p:spPr bwMode="auto">
              <a:xfrm>
                <a:off x="4699" y="3542"/>
                <a:ext cx="1" cy="180"/>
              </a:xfrm>
              <a:prstGeom prst="rect">
                <a:avLst/>
              </a:prstGeom>
              <a:solidFill>
                <a:srgbClr val="F7B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3" name="Rectangle 1547"/>
              <p:cNvSpPr>
                <a:spLocks noChangeArrowheads="1"/>
              </p:cNvSpPr>
              <p:nvPr/>
            </p:nvSpPr>
            <p:spPr bwMode="auto">
              <a:xfrm>
                <a:off x="4700" y="3542"/>
                <a:ext cx="1" cy="180"/>
              </a:xfrm>
              <a:prstGeom prst="rect">
                <a:avLst/>
              </a:prstGeom>
              <a:solidFill>
                <a:srgbClr val="F7B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4" name="Rectangle 1548"/>
              <p:cNvSpPr>
                <a:spLocks noChangeArrowheads="1"/>
              </p:cNvSpPr>
              <p:nvPr/>
            </p:nvSpPr>
            <p:spPr bwMode="auto">
              <a:xfrm>
                <a:off x="4701" y="3542"/>
                <a:ext cx="2" cy="180"/>
              </a:xfrm>
              <a:prstGeom prst="rect">
                <a:avLst/>
              </a:prstGeom>
              <a:solidFill>
                <a:srgbClr val="F7B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5" name="Rectangle 1549"/>
              <p:cNvSpPr>
                <a:spLocks noChangeArrowheads="1"/>
              </p:cNvSpPr>
              <p:nvPr/>
            </p:nvSpPr>
            <p:spPr bwMode="auto">
              <a:xfrm>
                <a:off x="4703" y="3542"/>
                <a:ext cx="1" cy="180"/>
              </a:xfrm>
              <a:prstGeom prst="rect">
                <a:avLst/>
              </a:prstGeom>
              <a:solidFill>
                <a:srgbClr val="F7B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6" name="Rectangle 1550"/>
              <p:cNvSpPr>
                <a:spLocks noChangeArrowheads="1"/>
              </p:cNvSpPr>
              <p:nvPr/>
            </p:nvSpPr>
            <p:spPr bwMode="auto">
              <a:xfrm>
                <a:off x="4704" y="3542"/>
                <a:ext cx="1" cy="180"/>
              </a:xfrm>
              <a:prstGeom prst="rect">
                <a:avLst/>
              </a:prstGeom>
              <a:solidFill>
                <a:srgbClr val="F7B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7" name="Rectangle 1551"/>
              <p:cNvSpPr>
                <a:spLocks noChangeArrowheads="1"/>
              </p:cNvSpPr>
              <p:nvPr/>
            </p:nvSpPr>
            <p:spPr bwMode="auto">
              <a:xfrm>
                <a:off x="4705" y="3542"/>
                <a:ext cx="1" cy="180"/>
              </a:xfrm>
              <a:prstGeom prst="rect">
                <a:avLst/>
              </a:prstGeom>
              <a:solidFill>
                <a:srgbClr val="F7BD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8" name="Rectangle 1552"/>
              <p:cNvSpPr>
                <a:spLocks noChangeArrowheads="1"/>
              </p:cNvSpPr>
              <p:nvPr/>
            </p:nvSpPr>
            <p:spPr bwMode="auto">
              <a:xfrm>
                <a:off x="4706" y="3542"/>
                <a:ext cx="1" cy="180"/>
              </a:xfrm>
              <a:prstGeom prst="rect">
                <a:avLst/>
              </a:prstGeom>
              <a:solidFill>
                <a:srgbClr val="F7BD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9" name="Rectangle 1553"/>
              <p:cNvSpPr>
                <a:spLocks noChangeArrowheads="1"/>
              </p:cNvSpPr>
              <p:nvPr/>
            </p:nvSpPr>
            <p:spPr bwMode="auto">
              <a:xfrm>
                <a:off x="4707" y="3542"/>
                <a:ext cx="1" cy="180"/>
              </a:xfrm>
              <a:prstGeom prst="rect">
                <a:avLst/>
              </a:prstGeom>
              <a:solidFill>
                <a:srgbClr val="F7BA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0" name="Rectangle 1554"/>
              <p:cNvSpPr>
                <a:spLocks noChangeArrowheads="1"/>
              </p:cNvSpPr>
              <p:nvPr/>
            </p:nvSpPr>
            <p:spPr bwMode="auto">
              <a:xfrm>
                <a:off x="4708" y="3542"/>
                <a:ext cx="2" cy="180"/>
              </a:xfrm>
              <a:prstGeom prst="rect">
                <a:avLst/>
              </a:prstGeom>
              <a:solidFill>
                <a:srgbClr val="F7BA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1" name="Rectangle 1555"/>
              <p:cNvSpPr>
                <a:spLocks noChangeArrowheads="1"/>
              </p:cNvSpPr>
              <p:nvPr/>
            </p:nvSpPr>
            <p:spPr bwMode="auto">
              <a:xfrm>
                <a:off x="4710" y="3542"/>
                <a:ext cx="1" cy="180"/>
              </a:xfrm>
              <a:prstGeom prst="rect">
                <a:avLst/>
              </a:prstGeom>
              <a:solidFill>
                <a:srgbClr val="F7BA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2" name="Rectangle 1556"/>
              <p:cNvSpPr>
                <a:spLocks noChangeArrowheads="1"/>
              </p:cNvSpPr>
              <p:nvPr/>
            </p:nvSpPr>
            <p:spPr bwMode="auto">
              <a:xfrm>
                <a:off x="4711" y="3542"/>
                <a:ext cx="1" cy="180"/>
              </a:xfrm>
              <a:prstGeom prst="rect">
                <a:avLst/>
              </a:prstGeom>
              <a:solidFill>
                <a:srgbClr val="F7BA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3" name="Rectangle 1557"/>
              <p:cNvSpPr>
                <a:spLocks noChangeArrowheads="1"/>
              </p:cNvSpPr>
              <p:nvPr/>
            </p:nvSpPr>
            <p:spPr bwMode="auto">
              <a:xfrm>
                <a:off x="4712" y="3542"/>
                <a:ext cx="1" cy="180"/>
              </a:xfrm>
              <a:prstGeom prst="rect">
                <a:avLst/>
              </a:prstGeom>
              <a:solidFill>
                <a:srgbClr val="F7BA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4" name="Rectangle 1558"/>
              <p:cNvSpPr>
                <a:spLocks noChangeArrowheads="1"/>
              </p:cNvSpPr>
              <p:nvPr/>
            </p:nvSpPr>
            <p:spPr bwMode="auto">
              <a:xfrm>
                <a:off x="4713" y="3542"/>
                <a:ext cx="1" cy="180"/>
              </a:xfrm>
              <a:prstGeom prst="rect">
                <a:avLst/>
              </a:prstGeom>
              <a:solidFill>
                <a:srgbClr val="F7BA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5" name="Rectangle 1559"/>
              <p:cNvSpPr>
                <a:spLocks noChangeArrowheads="1"/>
              </p:cNvSpPr>
              <p:nvPr/>
            </p:nvSpPr>
            <p:spPr bwMode="auto">
              <a:xfrm>
                <a:off x="4714" y="3542"/>
                <a:ext cx="1" cy="180"/>
              </a:xfrm>
              <a:prstGeom prst="rect">
                <a:avLst/>
              </a:prstGeom>
              <a:solidFill>
                <a:srgbClr val="F7BA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6" name="Rectangle 1560"/>
              <p:cNvSpPr>
                <a:spLocks noChangeArrowheads="1"/>
              </p:cNvSpPr>
              <p:nvPr/>
            </p:nvSpPr>
            <p:spPr bwMode="auto">
              <a:xfrm>
                <a:off x="4715" y="3542"/>
                <a:ext cx="1" cy="180"/>
              </a:xfrm>
              <a:prstGeom prst="rect">
                <a:avLst/>
              </a:prstGeom>
              <a:solidFill>
                <a:srgbClr val="F7BA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7" name="Rectangle 1561"/>
              <p:cNvSpPr>
                <a:spLocks noChangeArrowheads="1"/>
              </p:cNvSpPr>
              <p:nvPr/>
            </p:nvSpPr>
            <p:spPr bwMode="auto">
              <a:xfrm>
                <a:off x="4716" y="3542"/>
                <a:ext cx="2" cy="180"/>
              </a:xfrm>
              <a:prstGeom prst="rect">
                <a:avLst/>
              </a:prstGeom>
              <a:solidFill>
                <a:srgbClr val="F7BA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8" name="Rectangle 1562"/>
              <p:cNvSpPr>
                <a:spLocks noChangeArrowheads="1"/>
              </p:cNvSpPr>
              <p:nvPr/>
            </p:nvSpPr>
            <p:spPr bwMode="auto">
              <a:xfrm>
                <a:off x="4718" y="3542"/>
                <a:ext cx="1" cy="180"/>
              </a:xfrm>
              <a:prstGeom prst="rect">
                <a:avLst/>
              </a:prstGeom>
              <a:solidFill>
                <a:srgbClr val="F7BA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9" name="Rectangle 1563"/>
              <p:cNvSpPr>
                <a:spLocks noChangeArrowheads="1"/>
              </p:cNvSpPr>
              <p:nvPr/>
            </p:nvSpPr>
            <p:spPr bwMode="auto">
              <a:xfrm>
                <a:off x="4719" y="3542"/>
                <a:ext cx="1" cy="180"/>
              </a:xfrm>
              <a:prstGeom prst="rect">
                <a:avLst/>
              </a:prstGeom>
              <a:solidFill>
                <a:srgbClr val="F7BA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0" name="Rectangle 1564"/>
              <p:cNvSpPr>
                <a:spLocks noChangeArrowheads="1"/>
              </p:cNvSpPr>
              <p:nvPr/>
            </p:nvSpPr>
            <p:spPr bwMode="auto">
              <a:xfrm>
                <a:off x="4720" y="3542"/>
                <a:ext cx="1" cy="180"/>
              </a:xfrm>
              <a:prstGeom prst="rect">
                <a:avLst/>
              </a:prstGeom>
              <a:solidFill>
                <a:srgbClr val="F7BA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1" name="Rectangle 1565"/>
              <p:cNvSpPr>
                <a:spLocks noChangeArrowheads="1"/>
              </p:cNvSpPr>
              <p:nvPr/>
            </p:nvSpPr>
            <p:spPr bwMode="auto">
              <a:xfrm>
                <a:off x="4721" y="3542"/>
                <a:ext cx="1" cy="180"/>
              </a:xfrm>
              <a:prstGeom prst="rect">
                <a:avLst/>
              </a:prstGeom>
              <a:solidFill>
                <a:srgbClr val="F7BA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2" name="Rectangle 1566"/>
              <p:cNvSpPr>
                <a:spLocks noChangeArrowheads="1"/>
              </p:cNvSpPr>
              <p:nvPr/>
            </p:nvSpPr>
            <p:spPr bwMode="auto">
              <a:xfrm>
                <a:off x="4722" y="3542"/>
                <a:ext cx="1" cy="180"/>
              </a:xfrm>
              <a:prstGeom prst="rect">
                <a:avLst/>
              </a:prstGeom>
              <a:solidFill>
                <a:srgbClr val="F7BA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3" name="Rectangle 1567"/>
              <p:cNvSpPr>
                <a:spLocks noChangeArrowheads="1"/>
              </p:cNvSpPr>
              <p:nvPr/>
            </p:nvSpPr>
            <p:spPr bwMode="auto">
              <a:xfrm>
                <a:off x="4723" y="3542"/>
                <a:ext cx="2" cy="180"/>
              </a:xfrm>
              <a:prstGeom prst="rect">
                <a:avLst/>
              </a:prstGeom>
              <a:solidFill>
                <a:srgbClr val="F7BA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4" name="Rectangle 1568"/>
              <p:cNvSpPr>
                <a:spLocks noChangeArrowheads="1"/>
              </p:cNvSpPr>
              <p:nvPr/>
            </p:nvSpPr>
            <p:spPr bwMode="auto">
              <a:xfrm>
                <a:off x="4725" y="3542"/>
                <a:ext cx="1" cy="180"/>
              </a:xfrm>
              <a:prstGeom prst="rect">
                <a:avLst/>
              </a:prstGeom>
              <a:solidFill>
                <a:srgbClr val="F7BA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5" name="Rectangle 1569"/>
              <p:cNvSpPr>
                <a:spLocks noChangeArrowheads="1"/>
              </p:cNvSpPr>
              <p:nvPr/>
            </p:nvSpPr>
            <p:spPr bwMode="auto">
              <a:xfrm>
                <a:off x="4726" y="3542"/>
                <a:ext cx="1" cy="180"/>
              </a:xfrm>
              <a:prstGeom prst="rect">
                <a:avLst/>
              </a:prstGeom>
              <a:solidFill>
                <a:srgbClr val="F7BA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6" name="Rectangle 1570"/>
              <p:cNvSpPr>
                <a:spLocks noChangeArrowheads="1"/>
              </p:cNvSpPr>
              <p:nvPr/>
            </p:nvSpPr>
            <p:spPr bwMode="auto">
              <a:xfrm>
                <a:off x="4727" y="3542"/>
                <a:ext cx="1" cy="180"/>
              </a:xfrm>
              <a:prstGeom prst="rect">
                <a:avLst/>
              </a:prstGeom>
              <a:solidFill>
                <a:srgbClr val="F7BA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7" name="Rectangle 1571"/>
              <p:cNvSpPr>
                <a:spLocks noChangeArrowheads="1"/>
              </p:cNvSpPr>
              <p:nvPr/>
            </p:nvSpPr>
            <p:spPr bwMode="auto">
              <a:xfrm>
                <a:off x="4728" y="3542"/>
                <a:ext cx="1" cy="180"/>
              </a:xfrm>
              <a:prstGeom prst="rect">
                <a:avLst/>
              </a:prstGeom>
              <a:solidFill>
                <a:srgbClr val="F7BA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8" name="Rectangle 1572"/>
              <p:cNvSpPr>
                <a:spLocks noChangeArrowheads="1"/>
              </p:cNvSpPr>
              <p:nvPr/>
            </p:nvSpPr>
            <p:spPr bwMode="auto">
              <a:xfrm>
                <a:off x="4729" y="3542"/>
                <a:ext cx="1" cy="180"/>
              </a:xfrm>
              <a:prstGeom prst="rect">
                <a:avLst/>
              </a:prstGeom>
              <a:solidFill>
                <a:srgbClr val="F7BA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9" name="Rectangle 1573"/>
              <p:cNvSpPr>
                <a:spLocks noChangeArrowheads="1"/>
              </p:cNvSpPr>
              <p:nvPr/>
            </p:nvSpPr>
            <p:spPr bwMode="auto">
              <a:xfrm>
                <a:off x="4730" y="3542"/>
                <a:ext cx="1" cy="180"/>
              </a:xfrm>
              <a:prstGeom prst="rect">
                <a:avLst/>
              </a:prstGeom>
              <a:solidFill>
                <a:srgbClr val="F7BA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0" name="Rectangle 1574"/>
              <p:cNvSpPr>
                <a:spLocks noChangeArrowheads="1"/>
              </p:cNvSpPr>
              <p:nvPr/>
            </p:nvSpPr>
            <p:spPr bwMode="auto">
              <a:xfrm>
                <a:off x="4731" y="3542"/>
                <a:ext cx="2" cy="180"/>
              </a:xfrm>
              <a:prstGeom prst="rect">
                <a:avLst/>
              </a:prstGeom>
              <a:solidFill>
                <a:srgbClr val="F7BA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1" name="Rectangle 1575"/>
              <p:cNvSpPr>
                <a:spLocks noChangeArrowheads="1"/>
              </p:cNvSpPr>
              <p:nvPr/>
            </p:nvSpPr>
            <p:spPr bwMode="auto">
              <a:xfrm>
                <a:off x="4733" y="3542"/>
                <a:ext cx="1" cy="180"/>
              </a:xfrm>
              <a:prstGeom prst="rect">
                <a:avLst/>
              </a:prstGeom>
              <a:solidFill>
                <a:srgbClr val="F7BA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2" name="Rectangle 1576"/>
              <p:cNvSpPr>
                <a:spLocks noChangeArrowheads="1"/>
              </p:cNvSpPr>
              <p:nvPr/>
            </p:nvSpPr>
            <p:spPr bwMode="auto">
              <a:xfrm>
                <a:off x="4734" y="3542"/>
                <a:ext cx="1" cy="180"/>
              </a:xfrm>
              <a:prstGeom prst="rect">
                <a:avLst/>
              </a:prstGeom>
              <a:solidFill>
                <a:srgbClr val="F7BA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3" name="Rectangle 1577"/>
              <p:cNvSpPr>
                <a:spLocks noChangeArrowheads="1"/>
              </p:cNvSpPr>
              <p:nvPr/>
            </p:nvSpPr>
            <p:spPr bwMode="auto">
              <a:xfrm>
                <a:off x="4735" y="3542"/>
                <a:ext cx="1" cy="180"/>
              </a:xfrm>
              <a:prstGeom prst="rect">
                <a:avLst/>
              </a:prstGeom>
              <a:solidFill>
                <a:srgbClr val="F7BA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4" name="Rectangle 1578"/>
              <p:cNvSpPr>
                <a:spLocks noChangeArrowheads="1"/>
              </p:cNvSpPr>
              <p:nvPr/>
            </p:nvSpPr>
            <p:spPr bwMode="auto">
              <a:xfrm>
                <a:off x="4736" y="3542"/>
                <a:ext cx="1" cy="180"/>
              </a:xfrm>
              <a:prstGeom prst="rect">
                <a:avLst/>
              </a:prstGeom>
              <a:solidFill>
                <a:srgbClr val="F7BA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5" name="Rectangle 1579"/>
              <p:cNvSpPr>
                <a:spLocks noChangeArrowheads="1"/>
              </p:cNvSpPr>
              <p:nvPr/>
            </p:nvSpPr>
            <p:spPr bwMode="auto">
              <a:xfrm>
                <a:off x="4737" y="3542"/>
                <a:ext cx="1" cy="180"/>
              </a:xfrm>
              <a:prstGeom prst="rect">
                <a:avLst/>
              </a:prstGeom>
              <a:solidFill>
                <a:srgbClr val="F7BA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6" name="Rectangle 1580"/>
              <p:cNvSpPr>
                <a:spLocks noChangeArrowheads="1"/>
              </p:cNvSpPr>
              <p:nvPr/>
            </p:nvSpPr>
            <p:spPr bwMode="auto">
              <a:xfrm>
                <a:off x="4738" y="3542"/>
                <a:ext cx="2" cy="180"/>
              </a:xfrm>
              <a:prstGeom prst="rect">
                <a:avLst/>
              </a:prstGeom>
              <a:solidFill>
                <a:srgbClr val="F7BA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7" name="Rectangle 1581"/>
              <p:cNvSpPr>
                <a:spLocks noChangeArrowheads="1"/>
              </p:cNvSpPr>
              <p:nvPr/>
            </p:nvSpPr>
            <p:spPr bwMode="auto">
              <a:xfrm>
                <a:off x="4740" y="3542"/>
                <a:ext cx="1" cy="180"/>
              </a:xfrm>
              <a:prstGeom prst="rect">
                <a:avLst/>
              </a:prstGeom>
              <a:solidFill>
                <a:srgbClr val="F5B8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8" name="Rectangle 1582"/>
              <p:cNvSpPr>
                <a:spLocks noChangeArrowheads="1"/>
              </p:cNvSpPr>
              <p:nvPr/>
            </p:nvSpPr>
            <p:spPr bwMode="auto">
              <a:xfrm>
                <a:off x="4741" y="3542"/>
                <a:ext cx="1" cy="180"/>
              </a:xfrm>
              <a:prstGeom prst="rect">
                <a:avLst/>
              </a:prstGeom>
              <a:solidFill>
                <a:srgbClr val="F5B8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9" name="Rectangle 1583"/>
              <p:cNvSpPr>
                <a:spLocks noChangeArrowheads="1"/>
              </p:cNvSpPr>
              <p:nvPr/>
            </p:nvSpPr>
            <p:spPr bwMode="auto">
              <a:xfrm>
                <a:off x="4742" y="3542"/>
                <a:ext cx="1" cy="180"/>
              </a:xfrm>
              <a:prstGeom prst="rect">
                <a:avLst/>
              </a:prstGeom>
              <a:solidFill>
                <a:srgbClr val="F5B8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0" name="Rectangle 1584"/>
              <p:cNvSpPr>
                <a:spLocks noChangeArrowheads="1"/>
              </p:cNvSpPr>
              <p:nvPr/>
            </p:nvSpPr>
            <p:spPr bwMode="auto">
              <a:xfrm>
                <a:off x="4743" y="3542"/>
                <a:ext cx="1" cy="180"/>
              </a:xfrm>
              <a:prstGeom prst="rect">
                <a:avLst/>
              </a:prstGeom>
              <a:solidFill>
                <a:srgbClr val="F5B8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1" name="Rectangle 1585"/>
              <p:cNvSpPr>
                <a:spLocks noChangeArrowheads="1"/>
              </p:cNvSpPr>
              <p:nvPr/>
            </p:nvSpPr>
            <p:spPr bwMode="auto">
              <a:xfrm>
                <a:off x="4744" y="3542"/>
                <a:ext cx="1" cy="180"/>
              </a:xfrm>
              <a:prstGeom prst="rect">
                <a:avLst/>
              </a:prstGeom>
              <a:solidFill>
                <a:srgbClr val="F5B8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2" name="Rectangle 1586"/>
              <p:cNvSpPr>
                <a:spLocks noChangeArrowheads="1"/>
              </p:cNvSpPr>
              <p:nvPr/>
            </p:nvSpPr>
            <p:spPr bwMode="auto">
              <a:xfrm>
                <a:off x="4745" y="3542"/>
                <a:ext cx="1" cy="180"/>
              </a:xfrm>
              <a:prstGeom prst="rect">
                <a:avLst/>
              </a:prstGeom>
              <a:solidFill>
                <a:srgbClr val="F5B8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3" name="Rectangle 1587"/>
              <p:cNvSpPr>
                <a:spLocks noChangeArrowheads="1"/>
              </p:cNvSpPr>
              <p:nvPr/>
            </p:nvSpPr>
            <p:spPr bwMode="auto">
              <a:xfrm>
                <a:off x="4746" y="3542"/>
                <a:ext cx="2" cy="180"/>
              </a:xfrm>
              <a:prstGeom prst="rect">
                <a:avLst/>
              </a:prstGeom>
              <a:solidFill>
                <a:srgbClr val="F5B8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4" name="Rectangle 1588"/>
              <p:cNvSpPr>
                <a:spLocks noChangeArrowheads="1"/>
              </p:cNvSpPr>
              <p:nvPr/>
            </p:nvSpPr>
            <p:spPr bwMode="auto">
              <a:xfrm>
                <a:off x="4748" y="3542"/>
                <a:ext cx="1" cy="180"/>
              </a:xfrm>
              <a:prstGeom prst="rect">
                <a:avLst/>
              </a:prstGeom>
              <a:solidFill>
                <a:srgbClr val="F5B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5" name="Rectangle 1589"/>
              <p:cNvSpPr>
                <a:spLocks noChangeArrowheads="1"/>
              </p:cNvSpPr>
              <p:nvPr/>
            </p:nvSpPr>
            <p:spPr bwMode="auto">
              <a:xfrm>
                <a:off x="4749" y="3542"/>
                <a:ext cx="1" cy="180"/>
              </a:xfrm>
              <a:prstGeom prst="rect">
                <a:avLst/>
              </a:prstGeom>
              <a:solidFill>
                <a:srgbClr val="F5B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6" name="Rectangle 1590"/>
              <p:cNvSpPr>
                <a:spLocks noChangeArrowheads="1"/>
              </p:cNvSpPr>
              <p:nvPr/>
            </p:nvSpPr>
            <p:spPr bwMode="auto">
              <a:xfrm>
                <a:off x="4750" y="3542"/>
                <a:ext cx="1" cy="180"/>
              </a:xfrm>
              <a:prstGeom prst="rect">
                <a:avLst/>
              </a:prstGeom>
              <a:solidFill>
                <a:srgbClr val="F5B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7" name="Rectangle 1591"/>
              <p:cNvSpPr>
                <a:spLocks noChangeArrowheads="1"/>
              </p:cNvSpPr>
              <p:nvPr/>
            </p:nvSpPr>
            <p:spPr bwMode="auto">
              <a:xfrm>
                <a:off x="4751" y="3542"/>
                <a:ext cx="1" cy="180"/>
              </a:xfrm>
              <a:prstGeom prst="rect">
                <a:avLst/>
              </a:prstGeom>
              <a:solidFill>
                <a:srgbClr val="F5B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8" name="Rectangle 1592"/>
              <p:cNvSpPr>
                <a:spLocks noChangeArrowheads="1"/>
              </p:cNvSpPr>
              <p:nvPr/>
            </p:nvSpPr>
            <p:spPr bwMode="auto">
              <a:xfrm>
                <a:off x="4752" y="3542"/>
                <a:ext cx="1" cy="180"/>
              </a:xfrm>
              <a:prstGeom prst="rect">
                <a:avLst/>
              </a:prstGeom>
              <a:solidFill>
                <a:srgbClr val="F5B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9" name="Rectangle 1593"/>
              <p:cNvSpPr>
                <a:spLocks noChangeArrowheads="1"/>
              </p:cNvSpPr>
              <p:nvPr/>
            </p:nvSpPr>
            <p:spPr bwMode="auto">
              <a:xfrm>
                <a:off x="4753" y="3542"/>
                <a:ext cx="2" cy="180"/>
              </a:xfrm>
              <a:prstGeom prst="rect">
                <a:avLst/>
              </a:prstGeom>
              <a:solidFill>
                <a:srgbClr val="F5B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0" name="Rectangle 1594"/>
              <p:cNvSpPr>
                <a:spLocks noChangeArrowheads="1"/>
              </p:cNvSpPr>
              <p:nvPr/>
            </p:nvSpPr>
            <p:spPr bwMode="auto">
              <a:xfrm>
                <a:off x="4755" y="3542"/>
                <a:ext cx="1" cy="180"/>
              </a:xfrm>
              <a:prstGeom prst="rect">
                <a:avLst/>
              </a:prstGeom>
              <a:solidFill>
                <a:srgbClr val="F5B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1" name="Rectangle 1595"/>
              <p:cNvSpPr>
                <a:spLocks noChangeArrowheads="1"/>
              </p:cNvSpPr>
              <p:nvPr/>
            </p:nvSpPr>
            <p:spPr bwMode="auto">
              <a:xfrm>
                <a:off x="4756" y="3542"/>
                <a:ext cx="1" cy="180"/>
              </a:xfrm>
              <a:prstGeom prst="rect">
                <a:avLst/>
              </a:prstGeom>
              <a:solidFill>
                <a:srgbClr val="F5B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2" name="Rectangle 1596"/>
              <p:cNvSpPr>
                <a:spLocks noChangeArrowheads="1"/>
              </p:cNvSpPr>
              <p:nvPr/>
            </p:nvSpPr>
            <p:spPr bwMode="auto">
              <a:xfrm>
                <a:off x="4757" y="3542"/>
                <a:ext cx="1" cy="180"/>
              </a:xfrm>
              <a:prstGeom prst="rect">
                <a:avLst/>
              </a:prstGeom>
              <a:solidFill>
                <a:srgbClr val="F5B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3" name="Rectangle 1597"/>
              <p:cNvSpPr>
                <a:spLocks noChangeArrowheads="1"/>
              </p:cNvSpPr>
              <p:nvPr/>
            </p:nvSpPr>
            <p:spPr bwMode="auto">
              <a:xfrm>
                <a:off x="4758" y="3542"/>
                <a:ext cx="1" cy="180"/>
              </a:xfrm>
              <a:prstGeom prst="rect">
                <a:avLst/>
              </a:prstGeom>
              <a:solidFill>
                <a:srgbClr val="F5B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4" name="Rectangle 1598"/>
              <p:cNvSpPr>
                <a:spLocks noChangeArrowheads="1"/>
              </p:cNvSpPr>
              <p:nvPr/>
            </p:nvSpPr>
            <p:spPr bwMode="auto">
              <a:xfrm>
                <a:off x="4759" y="3542"/>
                <a:ext cx="1" cy="180"/>
              </a:xfrm>
              <a:prstGeom prst="rect">
                <a:avLst/>
              </a:prstGeom>
              <a:solidFill>
                <a:srgbClr val="F5B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5" name="Rectangle 1599"/>
              <p:cNvSpPr>
                <a:spLocks noChangeArrowheads="1"/>
              </p:cNvSpPr>
              <p:nvPr/>
            </p:nvSpPr>
            <p:spPr bwMode="auto">
              <a:xfrm>
                <a:off x="4760" y="3542"/>
                <a:ext cx="1" cy="180"/>
              </a:xfrm>
              <a:prstGeom prst="rect">
                <a:avLst/>
              </a:prstGeom>
              <a:solidFill>
                <a:srgbClr val="F5B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6" name="Rectangle 1600"/>
              <p:cNvSpPr>
                <a:spLocks noChangeArrowheads="1"/>
              </p:cNvSpPr>
              <p:nvPr/>
            </p:nvSpPr>
            <p:spPr bwMode="auto">
              <a:xfrm>
                <a:off x="4761" y="3542"/>
                <a:ext cx="2" cy="180"/>
              </a:xfrm>
              <a:prstGeom prst="rect">
                <a:avLst/>
              </a:prstGeom>
              <a:solidFill>
                <a:srgbClr val="F5B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7" name="Rectangle 1601"/>
              <p:cNvSpPr>
                <a:spLocks noChangeArrowheads="1"/>
              </p:cNvSpPr>
              <p:nvPr/>
            </p:nvSpPr>
            <p:spPr bwMode="auto">
              <a:xfrm>
                <a:off x="4763" y="3542"/>
                <a:ext cx="1" cy="180"/>
              </a:xfrm>
              <a:prstGeom prst="rect">
                <a:avLst/>
              </a:prstGeom>
              <a:solidFill>
                <a:srgbClr val="F5B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8" name="Rectangle 1602"/>
              <p:cNvSpPr>
                <a:spLocks noChangeArrowheads="1"/>
              </p:cNvSpPr>
              <p:nvPr/>
            </p:nvSpPr>
            <p:spPr bwMode="auto">
              <a:xfrm>
                <a:off x="4764" y="3542"/>
                <a:ext cx="1" cy="180"/>
              </a:xfrm>
              <a:prstGeom prst="rect">
                <a:avLst/>
              </a:prstGeom>
              <a:solidFill>
                <a:srgbClr val="F5B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9" name="Rectangle 1603"/>
              <p:cNvSpPr>
                <a:spLocks noChangeArrowheads="1"/>
              </p:cNvSpPr>
              <p:nvPr/>
            </p:nvSpPr>
            <p:spPr bwMode="auto">
              <a:xfrm>
                <a:off x="4765" y="3542"/>
                <a:ext cx="1" cy="180"/>
              </a:xfrm>
              <a:prstGeom prst="rect">
                <a:avLst/>
              </a:prstGeom>
              <a:solidFill>
                <a:srgbClr val="F5B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0" name="Rectangle 1604"/>
              <p:cNvSpPr>
                <a:spLocks noChangeArrowheads="1"/>
              </p:cNvSpPr>
              <p:nvPr/>
            </p:nvSpPr>
            <p:spPr bwMode="auto">
              <a:xfrm>
                <a:off x="4766" y="3542"/>
                <a:ext cx="1" cy="180"/>
              </a:xfrm>
              <a:prstGeom prst="rect">
                <a:avLst/>
              </a:prstGeom>
              <a:solidFill>
                <a:srgbClr val="F5B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1" name="Rectangle 1605"/>
              <p:cNvSpPr>
                <a:spLocks noChangeArrowheads="1"/>
              </p:cNvSpPr>
              <p:nvPr/>
            </p:nvSpPr>
            <p:spPr bwMode="auto">
              <a:xfrm>
                <a:off x="4767" y="3542"/>
                <a:ext cx="1" cy="180"/>
              </a:xfrm>
              <a:prstGeom prst="rect">
                <a:avLst/>
              </a:prstGeom>
              <a:solidFill>
                <a:srgbClr val="F5B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2" name="Rectangle 1606"/>
              <p:cNvSpPr>
                <a:spLocks noChangeArrowheads="1"/>
              </p:cNvSpPr>
              <p:nvPr/>
            </p:nvSpPr>
            <p:spPr bwMode="auto">
              <a:xfrm>
                <a:off x="4768" y="3542"/>
                <a:ext cx="1" cy="180"/>
              </a:xfrm>
              <a:prstGeom prst="rect">
                <a:avLst/>
              </a:prstGeom>
              <a:solidFill>
                <a:srgbClr val="F5B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3" name="Rectangle 1607"/>
              <p:cNvSpPr>
                <a:spLocks noChangeArrowheads="1"/>
              </p:cNvSpPr>
              <p:nvPr/>
            </p:nvSpPr>
            <p:spPr bwMode="auto">
              <a:xfrm>
                <a:off x="4769" y="3542"/>
                <a:ext cx="2" cy="180"/>
              </a:xfrm>
              <a:prstGeom prst="rect">
                <a:avLst/>
              </a:prstGeom>
              <a:solidFill>
                <a:srgbClr val="F5B3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4" name="Rectangle 1608"/>
              <p:cNvSpPr>
                <a:spLocks noChangeArrowheads="1"/>
              </p:cNvSpPr>
              <p:nvPr/>
            </p:nvSpPr>
            <p:spPr bwMode="auto">
              <a:xfrm>
                <a:off x="4771" y="3542"/>
                <a:ext cx="1" cy="180"/>
              </a:xfrm>
              <a:prstGeom prst="rect">
                <a:avLst/>
              </a:prstGeom>
              <a:solidFill>
                <a:srgbClr val="F5B3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5" name="Rectangle 1609"/>
              <p:cNvSpPr>
                <a:spLocks noChangeArrowheads="1"/>
              </p:cNvSpPr>
              <p:nvPr/>
            </p:nvSpPr>
            <p:spPr bwMode="auto">
              <a:xfrm>
                <a:off x="4772" y="3542"/>
                <a:ext cx="1" cy="180"/>
              </a:xfrm>
              <a:prstGeom prst="rect">
                <a:avLst/>
              </a:prstGeom>
              <a:solidFill>
                <a:srgbClr val="F5B3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6" name="Rectangle 1610"/>
              <p:cNvSpPr>
                <a:spLocks noChangeArrowheads="1"/>
              </p:cNvSpPr>
              <p:nvPr/>
            </p:nvSpPr>
            <p:spPr bwMode="auto">
              <a:xfrm>
                <a:off x="4773" y="3542"/>
                <a:ext cx="1" cy="180"/>
              </a:xfrm>
              <a:prstGeom prst="rect">
                <a:avLst/>
              </a:prstGeom>
              <a:solidFill>
                <a:srgbClr val="F5B3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7" name="Rectangle 1611"/>
              <p:cNvSpPr>
                <a:spLocks noChangeArrowheads="1"/>
              </p:cNvSpPr>
              <p:nvPr/>
            </p:nvSpPr>
            <p:spPr bwMode="auto">
              <a:xfrm>
                <a:off x="4774" y="3542"/>
                <a:ext cx="1" cy="180"/>
              </a:xfrm>
              <a:prstGeom prst="rect">
                <a:avLst/>
              </a:prstGeom>
              <a:solidFill>
                <a:srgbClr val="F5B3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8" name="Rectangle 1612"/>
              <p:cNvSpPr>
                <a:spLocks noChangeArrowheads="1"/>
              </p:cNvSpPr>
              <p:nvPr/>
            </p:nvSpPr>
            <p:spPr bwMode="auto">
              <a:xfrm>
                <a:off x="4775" y="3542"/>
                <a:ext cx="1" cy="180"/>
              </a:xfrm>
              <a:prstGeom prst="rect">
                <a:avLst/>
              </a:prstGeom>
              <a:solidFill>
                <a:srgbClr val="F5B3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9" name="Rectangle 1613"/>
              <p:cNvSpPr>
                <a:spLocks noChangeArrowheads="1"/>
              </p:cNvSpPr>
              <p:nvPr/>
            </p:nvSpPr>
            <p:spPr bwMode="auto">
              <a:xfrm>
                <a:off x="4776" y="3542"/>
                <a:ext cx="2" cy="180"/>
              </a:xfrm>
              <a:prstGeom prst="rect">
                <a:avLst/>
              </a:prstGeom>
              <a:solidFill>
                <a:srgbClr val="F5B3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0" name="Rectangle 1614"/>
              <p:cNvSpPr>
                <a:spLocks noChangeArrowheads="1"/>
              </p:cNvSpPr>
              <p:nvPr/>
            </p:nvSpPr>
            <p:spPr bwMode="auto">
              <a:xfrm>
                <a:off x="4778" y="3542"/>
                <a:ext cx="1" cy="180"/>
              </a:xfrm>
              <a:prstGeom prst="rect">
                <a:avLst/>
              </a:prstGeom>
              <a:solidFill>
                <a:srgbClr val="F5B3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1" name="Rectangle 1615"/>
              <p:cNvSpPr>
                <a:spLocks noChangeArrowheads="1"/>
              </p:cNvSpPr>
              <p:nvPr/>
            </p:nvSpPr>
            <p:spPr bwMode="auto">
              <a:xfrm>
                <a:off x="4779" y="3542"/>
                <a:ext cx="1" cy="180"/>
              </a:xfrm>
              <a:prstGeom prst="rect">
                <a:avLst/>
              </a:prstGeom>
              <a:solidFill>
                <a:srgbClr val="F5B3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2" name="Rectangle 1616"/>
              <p:cNvSpPr>
                <a:spLocks noChangeArrowheads="1"/>
              </p:cNvSpPr>
              <p:nvPr/>
            </p:nvSpPr>
            <p:spPr bwMode="auto">
              <a:xfrm>
                <a:off x="4780" y="3542"/>
                <a:ext cx="1" cy="180"/>
              </a:xfrm>
              <a:prstGeom prst="rect">
                <a:avLst/>
              </a:prstGeom>
              <a:solidFill>
                <a:srgbClr val="F5B3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3" name="Rectangle 1617"/>
              <p:cNvSpPr>
                <a:spLocks noChangeArrowheads="1"/>
              </p:cNvSpPr>
              <p:nvPr/>
            </p:nvSpPr>
            <p:spPr bwMode="auto">
              <a:xfrm>
                <a:off x="4781" y="3542"/>
                <a:ext cx="1" cy="180"/>
              </a:xfrm>
              <a:prstGeom prst="rect">
                <a:avLst/>
              </a:prstGeom>
              <a:solidFill>
                <a:srgbClr val="F5B3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4" name="Rectangle 1618"/>
              <p:cNvSpPr>
                <a:spLocks noChangeArrowheads="1"/>
              </p:cNvSpPr>
              <p:nvPr/>
            </p:nvSpPr>
            <p:spPr bwMode="auto">
              <a:xfrm>
                <a:off x="4782" y="3542"/>
                <a:ext cx="1" cy="180"/>
              </a:xfrm>
              <a:prstGeom prst="rect">
                <a:avLst/>
              </a:prstGeom>
              <a:solidFill>
                <a:srgbClr val="F5B3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5" name="Rectangle 1619"/>
              <p:cNvSpPr>
                <a:spLocks noChangeArrowheads="1"/>
              </p:cNvSpPr>
              <p:nvPr/>
            </p:nvSpPr>
            <p:spPr bwMode="auto">
              <a:xfrm>
                <a:off x="4783" y="3542"/>
                <a:ext cx="1" cy="180"/>
              </a:xfrm>
              <a:prstGeom prst="rect">
                <a:avLst/>
              </a:prstGeom>
              <a:solidFill>
                <a:srgbClr val="F5B3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6" name="Rectangle 1620"/>
              <p:cNvSpPr>
                <a:spLocks noChangeArrowheads="1"/>
              </p:cNvSpPr>
              <p:nvPr/>
            </p:nvSpPr>
            <p:spPr bwMode="auto">
              <a:xfrm>
                <a:off x="4784" y="3542"/>
                <a:ext cx="2" cy="180"/>
              </a:xfrm>
              <a:prstGeom prst="rect">
                <a:avLst/>
              </a:prstGeom>
              <a:solidFill>
                <a:srgbClr val="F5B3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7" name="Rectangle 1621"/>
              <p:cNvSpPr>
                <a:spLocks noChangeArrowheads="1"/>
              </p:cNvSpPr>
              <p:nvPr/>
            </p:nvSpPr>
            <p:spPr bwMode="auto">
              <a:xfrm>
                <a:off x="4786" y="3542"/>
                <a:ext cx="1" cy="180"/>
              </a:xfrm>
              <a:prstGeom prst="rect">
                <a:avLst/>
              </a:prstGeom>
              <a:solidFill>
                <a:srgbClr val="F5B3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8" name="Rectangle 1622"/>
              <p:cNvSpPr>
                <a:spLocks noChangeArrowheads="1"/>
              </p:cNvSpPr>
              <p:nvPr/>
            </p:nvSpPr>
            <p:spPr bwMode="auto">
              <a:xfrm>
                <a:off x="4787" y="3542"/>
                <a:ext cx="1" cy="180"/>
              </a:xfrm>
              <a:prstGeom prst="rect">
                <a:avLst/>
              </a:prstGeom>
              <a:solidFill>
                <a:srgbClr val="F5B3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9" name="Rectangle 1623"/>
              <p:cNvSpPr>
                <a:spLocks noChangeArrowheads="1"/>
              </p:cNvSpPr>
              <p:nvPr/>
            </p:nvSpPr>
            <p:spPr bwMode="auto">
              <a:xfrm>
                <a:off x="4788" y="3542"/>
                <a:ext cx="1" cy="180"/>
              </a:xfrm>
              <a:prstGeom prst="rect">
                <a:avLst/>
              </a:prstGeom>
              <a:solidFill>
                <a:srgbClr val="F5B3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0" name="Rectangle 1624"/>
              <p:cNvSpPr>
                <a:spLocks noChangeArrowheads="1"/>
              </p:cNvSpPr>
              <p:nvPr/>
            </p:nvSpPr>
            <p:spPr bwMode="auto">
              <a:xfrm>
                <a:off x="4789" y="3542"/>
                <a:ext cx="1" cy="180"/>
              </a:xfrm>
              <a:prstGeom prst="rect">
                <a:avLst/>
              </a:prstGeom>
              <a:solidFill>
                <a:srgbClr val="F5B3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1" name="Rectangle 1625"/>
              <p:cNvSpPr>
                <a:spLocks noChangeArrowheads="1"/>
              </p:cNvSpPr>
              <p:nvPr/>
            </p:nvSpPr>
            <p:spPr bwMode="auto">
              <a:xfrm>
                <a:off x="4790" y="3542"/>
                <a:ext cx="1" cy="180"/>
              </a:xfrm>
              <a:prstGeom prst="rect">
                <a:avLst/>
              </a:prstGeom>
              <a:solidFill>
                <a:srgbClr val="F5B2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2" name="Rectangle 1626"/>
              <p:cNvSpPr>
                <a:spLocks noChangeArrowheads="1"/>
              </p:cNvSpPr>
              <p:nvPr/>
            </p:nvSpPr>
            <p:spPr bwMode="auto">
              <a:xfrm>
                <a:off x="4791" y="3542"/>
                <a:ext cx="2" cy="180"/>
              </a:xfrm>
              <a:prstGeom prst="rect">
                <a:avLst/>
              </a:prstGeom>
              <a:solidFill>
                <a:srgbClr val="F5B2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3" name="Rectangle 1627"/>
              <p:cNvSpPr>
                <a:spLocks noChangeArrowheads="1"/>
              </p:cNvSpPr>
              <p:nvPr/>
            </p:nvSpPr>
            <p:spPr bwMode="auto">
              <a:xfrm>
                <a:off x="4793" y="3542"/>
                <a:ext cx="1" cy="180"/>
              </a:xfrm>
              <a:prstGeom prst="rect">
                <a:avLst/>
              </a:prstGeom>
              <a:solidFill>
                <a:srgbClr val="F5AF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4" name="Rectangle 1628"/>
              <p:cNvSpPr>
                <a:spLocks noChangeArrowheads="1"/>
              </p:cNvSpPr>
              <p:nvPr/>
            </p:nvSpPr>
            <p:spPr bwMode="auto">
              <a:xfrm>
                <a:off x="4794" y="3542"/>
                <a:ext cx="1" cy="180"/>
              </a:xfrm>
              <a:prstGeom prst="rect">
                <a:avLst/>
              </a:prstGeom>
              <a:solidFill>
                <a:srgbClr val="F5AF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5" name="Rectangle 1629"/>
              <p:cNvSpPr>
                <a:spLocks noChangeArrowheads="1"/>
              </p:cNvSpPr>
              <p:nvPr/>
            </p:nvSpPr>
            <p:spPr bwMode="auto">
              <a:xfrm>
                <a:off x="4795" y="3542"/>
                <a:ext cx="1" cy="180"/>
              </a:xfrm>
              <a:prstGeom prst="rect">
                <a:avLst/>
              </a:prstGeom>
              <a:solidFill>
                <a:srgbClr val="F5AF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6" name="Rectangle 1630"/>
              <p:cNvSpPr>
                <a:spLocks noChangeArrowheads="1"/>
              </p:cNvSpPr>
              <p:nvPr/>
            </p:nvSpPr>
            <p:spPr bwMode="auto">
              <a:xfrm>
                <a:off x="4796" y="3542"/>
                <a:ext cx="1" cy="180"/>
              </a:xfrm>
              <a:prstGeom prst="rect">
                <a:avLst/>
              </a:prstGeom>
              <a:solidFill>
                <a:srgbClr val="F5AF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7" name="Rectangle 1631"/>
              <p:cNvSpPr>
                <a:spLocks noChangeArrowheads="1"/>
              </p:cNvSpPr>
              <p:nvPr/>
            </p:nvSpPr>
            <p:spPr bwMode="auto">
              <a:xfrm>
                <a:off x="4797" y="3542"/>
                <a:ext cx="1" cy="180"/>
              </a:xfrm>
              <a:prstGeom prst="rect">
                <a:avLst/>
              </a:prstGeom>
              <a:solidFill>
                <a:srgbClr val="F5AF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8" name="Rectangle 1632"/>
              <p:cNvSpPr>
                <a:spLocks noChangeArrowheads="1"/>
              </p:cNvSpPr>
              <p:nvPr/>
            </p:nvSpPr>
            <p:spPr bwMode="auto">
              <a:xfrm>
                <a:off x="4798" y="3542"/>
                <a:ext cx="1" cy="180"/>
              </a:xfrm>
              <a:prstGeom prst="rect">
                <a:avLst/>
              </a:prstGeom>
              <a:solidFill>
                <a:srgbClr val="F5AF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9" name="Rectangle 1633"/>
              <p:cNvSpPr>
                <a:spLocks noChangeArrowheads="1"/>
              </p:cNvSpPr>
              <p:nvPr/>
            </p:nvSpPr>
            <p:spPr bwMode="auto">
              <a:xfrm>
                <a:off x="4799" y="3542"/>
                <a:ext cx="2" cy="180"/>
              </a:xfrm>
              <a:prstGeom prst="rect">
                <a:avLst/>
              </a:prstGeom>
              <a:solidFill>
                <a:srgbClr val="F5AF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0" name="Rectangle 1634"/>
              <p:cNvSpPr>
                <a:spLocks noChangeArrowheads="1"/>
              </p:cNvSpPr>
              <p:nvPr/>
            </p:nvSpPr>
            <p:spPr bwMode="auto">
              <a:xfrm>
                <a:off x="4801" y="3542"/>
                <a:ext cx="1" cy="180"/>
              </a:xfrm>
              <a:prstGeom prst="rect">
                <a:avLst/>
              </a:prstGeom>
              <a:solidFill>
                <a:srgbClr val="F5AF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1" name="Rectangle 1635"/>
              <p:cNvSpPr>
                <a:spLocks noChangeArrowheads="1"/>
              </p:cNvSpPr>
              <p:nvPr/>
            </p:nvSpPr>
            <p:spPr bwMode="auto">
              <a:xfrm>
                <a:off x="4802" y="3542"/>
                <a:ext cx="1" cy="180"/>
              </a:xfrm>
              <a:prstGeom prst="rect">
                <a:avLst/>
              </a:prstGeom>
              <a:solidFill>
                <a:srgbClr val="F5AF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2" name="Rectangle 1636"/>
              <p:cNvSpPr>
                <a:spLocks noChangeArrowheads="1"/>
              </p:cNvSpPr>
              <p:nvPr/>
            </p:nvSpPr>
            <p:spPr bwMode="auto">
              <a:xfrm>
                <a:off x="4803" y="3542"/>
                <a:ext cx="1" cy="180"/>
              </a:xfrm>
              <a:prstGeom prst="rect">
                <a:avLst/>
              </a:prstGeom>
              <a:solidFill>
                <a:srgbClr val="F5AF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3" name="Rectangle 1637"/>
              <p:cNvSpPr>
                <a:spLocks noChangeArrowheads="1"/>
              </p:cNvSpPr>
              <p:nvPr/>
            </p:nvSpPr>
            <p:spPr bwMode="auto">
              <a:xfrm>
                <a:off x="4804" y="3542"/>
                <a:ext cx="1" cy="180"/>
              </a:xfrm>
              <a:prstGeom prst="rect">
                <a:avLst/>
              </a:prstGeom>
              <a:solidFill>
                <a:srgbClr val="F5AF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4" name="Rectangle 1638"/>
              <p:cNvSpPr>
                <a:spLocks noChangeArrowheads="1"/>
              </p:cNvSpPr>
              <p:nvPr/>
            </p:nvSpPr>
            <p:spPr bwMode="auto">
              <a:xfrm>
                <a:off x="4805" y="3542"/>
                <a:ext cx="1" cy="180"/>
              </a:xfrm>
              <a:prstGeom prst="rect">
                <a:avLst/>
              </a:prstGeom>
              <a:solidFill>
                <a:srgbClr val="F5AF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5" name="Rectangle 1639"/>
              <p:cNvSpPr>
                <a:spLocks noChangeArrowheads="1"/>
              </p:cNvSpPr>
              <p:nvPr/>
            </p:nvSpPr>
            <p:spPr bwMode="auto">
              <a:xfrm>
                <a:off x="4806" y="3542"/>
                <a:ext cx="2" cy="180"/>
              </a:xfrm>
              <a:prstGeom prst="rect">
                <a:avLst/>
              </a:prstGeom>
              <a:solidFill>
                <a:srgbClr val="F5AF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6" name="Rectangle 1640"/>
              <p:cNvSpPr>
                <a:spLocks noChangeArrowheads="1"/>
              </p:cNvSpPr>
              <p:nvPr/>
            </p:nvSpPr>
            <p:spPr bwMode="auto">
              <a:xfrm>
                <a:off x="4808" y="3542"/>
                <a:ext cx="1" cy="180"/>
              </a:xfrm>
              <a:prstGeom prst="rect">
                <a:avLst/>
              </a:prstGeom>
              <a:solidFill>
                <a:srgbClr val="F5AF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7" name="Rectangle 1641"/>
              <p:cNvSpPr>
                <a:spLocks noChangeArrowheads="1"/>
              </p:cNvSpPr>
              <p:nvPr/>
            </p:nvSpPr>
            <p:spPr bwMode="auto">
              <a:xfrm>
                <a:off x="4809" y="3542"/>
                <a:ext cx="1" cy="180"/>
              </a:xfrm>
              <a:prstGeom prst="rect">
                <a:avLst/>
              </a:prstGeom>
              <a:solidFill>
                <a:srgbClr val="F5AF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8" name="Rectangle 1642"/>
              <p:cNvSpPr>
                <a:spLocks noChangeArrowheads="1"/>
              </p:cNvSpPr>
              <p:nvPr/>
            </p:nvSpPr>
            <p:spPr bwMode="auto">
              <a:xfrm>
                <a:off x="4810" y="3542"/>
                <a:ext cx="1" cy="180"/>
              </a:xfrm>
              <a:prstGeom prst="rect">
                <a:avLst/>
              </a:prstGeom>
              <a:solidFill>
                <a:srgbClr val="F5AF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9" name="Rectangle 1643"/>
              <p:cNvSpPr>
                <a:spLocks noChangeArrowheads="1"/>
              </p:cNvSpPr>
              <p:nvPr/>
            </p:nvSpPr>
            <p:spPr bwMode="auto">
              <a:xfrm>
                <a:off x="4811" y="3542"/>
                <a:ext cx="1" cy="180"/>
              </a:xfrm>
              <a:prstGeom prst="rect">
                <a:avLst/>
              </a:prstGeom>
              <a:solidFill>
                <a:srgbClr val="F5AF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0" name="Rectangle 1644"/>
              <p:cNvSpPr>
                <a:spLocks noChangeArrowheads="1"/>
              </p:cNvSpPr>
              <p:nvPr/>
            </p:nvSpPr>
            <p:spPr bwMode="auto">
              <a:xfrm>
                <a:off x="4812" y="3542"/>
                <a:ext cx="1" cy="180"/>
              </a:xfrm>
              <a:prstGeom prst="rect">
                <a:avLst/>
              </a:prstGeom>
              <a:solidFill>
                <a:srgbClr val="F5AE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1" name="Rectangle 1645"/>
              <p:cNvSpPr>
                <a:spLocks noChangeArrowheads="1"/>
              </p:cNvSpPr>
              <p:nvPr/>
            </p:nvSpPr>
            <p:spPr bwMode="auto">
              <a:xfrm>
                <a:off x="4813" y="3542"/>
                <a:ext cx="1" cy="180"/>
              </a:xfrm>
              <a:prstGeom prst="rect">
                <a:avLst/>
              </a:prstGeom>
              <a:solidFill>
                <a:srgbClr val="F5AE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2" name="Rectangle 1646"/>
              <p:cNvSpPr>
                <a:spLocks noChangeArrowheads="1"/>
              </p:cNvSpPr>
              <p:nvPr/>
            </p:nvSpPr>
            <p:spPr bwMode="auto">
              <a:xfrm>
                <a:off x="4814" y="3542"/>
                <a:ext cx="2" cy="180"/>
              </a:xfrm>
              <a:prstGeom prst="rect">
                <a:avLst/>
              </a:prstGeom>
              <a:solidFill>
                <a:srgbClr val="F5AE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3" name="Rectangle 1647"/>
              <p:cNvSpPr>
                <a:spLocks noChangeArrowheads="1"/>
              </p:cNvSpPr>
              <p:nvPr/>
            </p:nvSpPr>
            <p:spPr bwMode="auto">
              <a:xfrm>
                <a:off x="4816" y="3542"/>
                <a:ext cx="1" cy="180"/>
              </a:xfrm>
              <a:prstGeom prst="rect">
                <a:avLst/>
              </a:prstGeom>
              <a:solidFill>
                <a:srgbClr val="F5AE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4" name="Rectangle 1648"/>
              <p:cNvSpPr>
                <a:spLocks noChangeArrowheads="1"/>
              </p:cNvSpPr>
              <p:nvPr/>
            </p:nvSpPr>
            <p:spPr bwMode="auto">
              <a:xfrm>
                <a:off x="4817" y="3542"/>
                <a:ext cx="1" cy="180"/>
              </a:xfrm>
              <a:prstGeom prst="rect">
                <a:avLst/>
              </a:prstGeom>
              <a:solidFill>
                <a:srgbClr val="F5AE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5" name="Rectangle 1649"/>
              <p:cNvSpPr>
                <a:spLocks noChangeArrowheads="1"/>
              </p:cNvSpPr>
              <p:nvPr/>
            </p:nvSpPr>
            <p:spPr bwMode="auto">
              <a:xfrm>
                <a:off x="4818" y="3542"/>
                <a:ext cx="1" cy="180"/>
              </a:xfrm>
              <a:prstGeom prst="rect">
                <a:avLst/>
              </a:prstGeom>
              <a:solidFill>
                <a:srgbClr val="F5AE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6" name="Rectangle 1650"/>
              <p:cNvSpPr>
                <a:spLocks noChangeArrowheads="1"/>
              </p:cNvSpPr>
              <p:nvPr/>
            </p:nvSpPr>
            <p:spPr bwMode="auto">
              <a:xfrm>
                <a:off x="4819" y="3542"/>
                <a:ext cx="1" cy="180"/>
              </a:xfrm>
              <a:prstGeom prst="rect">
                <a:avLst/>
              </a:prstGeom>
              <a:solidFill>
                <a:srgbClr val="F5AE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7" name="Rectangle 1651"/>
              <p:cNvSpPr>
                <a:spLocks noChangeArrowheads="1"/>
              </p:cNvSpPr>
              <p:nvPr/>
            </p:nvSpPr>
            <p:spPr bwMode="auto">
              <a:xfrm>
                <a:off x="4820" y="3542"/>
                <a:ext cx="1" cy="180"/>
              </a:xfrm>
              <a:prstGeom prst="rect">
                <a:avLst/>
              </a:prstGeom>
              <a:solidFill>
                <a:srgbClr val="F5AE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8" name="Rectangle 1652"/>
              <p:cNvSpPr>
                <a:spLocks noChangeArrowheads="1"/>
              </p:cNvSpPr>
              <p:nvPr/>
            </p:nvSpPr>
            <p:spPr bwMode="auto">
              <a:xfrm>
                <a:off x="4821" y="3542"/>
                <a:ext cx="2" cy="180"/>
              </a:xfrm>
              <a:prstGeom prst="rect">
                <a:avLst/>
              </a:prstGeom>
              <a:solidFill>
                <a:srgbClr val="F5AE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9" name="Rectangle 1653"/>
              <p:cNvSpPr>
                <a:spLocks noChangeArrowheads="1"/>
              </p:cNvSpPr>
              <p:nvPr/>
            </p:nvSpPr>
            <p:spPr bwMode="auto">
              <a:xfrm>
                <a:off x="4823" y="3542"/>
                <a:ext cx="1" cy="180"/>
              </a:xfrm>
              <a:prstGeom prst="rect">
                <a:avLst/>
              </a:prstGeom>
              <a:solidFill>
                <a:srgbClr val="F5AE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0" name="Rectangle 1654"/>
              <p:cNvSpPr>
                <a:spLocks noChangeArrowheads="1"/>
              </p:cNvSpPr>
              <p:nvPr/>
            </p:nvSpPr>
            <p:spPr bwMode="auto">
              <a:xfrm>
                <a:off x="4824" y="3542"/>
                <a:ext cx="1" cy="180"/>
              </a:xfrm>
              <a:prstGeom prst="rect">
                <a:avLst/>
              </a:prstGeom>
              <a:solidFill>
                <a:srgbClr val="F5AE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1" name="Rectangle 1655"/>
              <p:cNvSpPr>
                <a:spLocks noChangeArrowheads="1"/>
              </p:cNvSpPr>
              <p:nvPr/>
            </p:nvSpPr>
            <p:spPr bwMode="auto">
              <a:xfrm>
                <a:off x="4825" y="3542"/>
                <a:ext cx="1" cy="180"/>
              </a:xfrm>
              <a:prstGeom prst="rect">
                <a:avLst/>
              </a:prstGeom>
              <a:solidFill>
                <a:srgbClr val="F2AC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2" name="Rectangle 1656"/>
              <p:cNvSpPr>
                <a:spLocks noChangeArrowheads="1"/>
              </p:cNvSpPr>
              <p:nvPr/>
            </p:nvSpPr>
            <p:spPr bwMode="auto">
              <a:xfrm>
                <a:off x="4826" y="3542"/>
                <a:ext cx="1" cy="180"/>
              </a:xfrm>
              <a:prstGeom prst="rect">
                <a:avLst/>
              </a:prstGeom>
              <a:solidFill>
                <a:srgbClr val="F2AC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3" name="Rectangle 1657"/>
              <p:cNvSpPr>
                <a:spLocks noChangeArrowheads="1"/>
              </p:cNvSpPr>
              <p:nvPr/>
            </p:nvSpPr>
            <p:spPr bwMode="auto">
              <a:xfrm>
                <a:off x="4827" y="3542"/>
                <a:ext cx="1" cy="180"/>
              </a:xfrm>
              <a:prstGeom prst="rect">
                <a:avLst/>
              </a:prstGeom>
              <a:solidFill>
                <a:srgbClr val="F2AC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4" name="Rectangle 1658"/>
              <p:cNvSpPr>
                <a:spLocks noChangeArrowheads="1"/>
              </p:cNvSpPr>
              <p:nvPr/>
            </p:nvSpPr>
            <p:spPr bwMode="auto">
              <a:xfrm>
                <a:off x="4828" y="3542"/>
                <a:ext cx="1" cy="180"/>
              </a:xfrm>
              <a:prstGeom prst="rect">
                <a:avLst/>
              </a:prstGeom>
              <a:solidFill>
                <a:srgbClr val="F2AC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5" name="Rectangle 1659"/>
              <p:cNvSpPr>
                <a:spLocks noChangeArrowheads="1"/>
              </p:cNvSpPr>
              <p:nvPr/>
            </p:nvSpPr>
            <p:spPr bwMode="auto">
              <a:xfrm>
                <a:off x="4829" y="3542"/>
                <a:ext cx="2" cy="180"/>
              </a:xfrm>
              <a:prstGeom prst="rect">
                <a:avLst/>
              </a:prstGeom>
              <a:solidFill>
                <a:srgbClr val="F2AC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6" name="Rectangle 1660"/>
              <p:cNvSpPr>
                <a:spLocks noChangeArrowheads="1"/>
              </p:cNvSpPr>
              <p:nvPr/>
            </p:nvSpPr>
            <p:spPr bwMode="auto">
              <a:xfrm>
                <a:off x="4831" y="3542"/>
                <a:ext cx="1" cy="180"/>
              </a:xfrm>
              <a:prstGeom prst="rect">
                <a:avLst/>
              </a:prstGeom>
              <a:solidFill>
                <a:srgbClr val="F2AC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7" name="Rectangle 1661"/>
              <p:cNvSpPr>
                <a:spLocks noChangeArrowheads="1"/>
              </p:cNvSpPr>
              <p:nvPr/>
            </p:nvSpPr>
            <p:spPr bwMode="auto">
              <a:xfrm>
                <a:off x="4832" y="3542"/>
                <a:ext cx="1" cy="180"/>
              </a:xfrm>
              <a:prstGeom prst="rect">
                <a:avLst/>
              </a:prstGeom>
              <a:solidFill>
                <a:srgbClr val="F2AC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8" name="Rectangle 1662"/>
              <p:cNvSpPr>
                <a:spLocks noChangeArrowheads="1"/>
              </p:cNvSpPr>
              <p:nvPr/>
            </p:nvSpPr>
            <p:spPr bwMode="auto">
              <a:xfrm>
                <a:off x="4833" y="3542"/>
                <a:ext cx="1" cy="180"/>
              </a:xfrm>
              <a:prstGeom prst="rect">
                <a:avLst/>
              </a:prstGeom>
              <a:solidFill>
                <a:srgbClr val="F2AB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9" name="Rectangle 1663"/>
              <p:cNvSpPr>
                <a:spLocks noChangeArrowheads="1"/>
              </p:cNvSpPr>
              <p:nvPr/>
            </p:nvSpPr>
            <p:spPr bwMode="auto">
              <a:xfrm>
                <a:off x="4834" y="3542"/>
                <a:ext cx="1" cy="180"/>
              </a:xfrm>
              <a:prstGeom prst="rect">
                <a:avLst/>
              </a:prstGeom>
              <a:solidFill>
                <a:srgbClr val="F2AB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0" name="Rectangle 1664"/>
              <p:cNvSpPr>
                <a:spLocks noChangeArrowheads="1"/>
              </p:cNvSpPr>
              <p:nvPr/>
            </p:nvSpPr>
            <p:spPr bwMode="auto">
              <a:xfrm>
                <a:off x="4835" y="3542"/>
                <a:ext cx="1" cy="180"/>
              </a:xfrm>
              <a:prstGeom prst="rect">
                <a:avLst/>
              </a:prstGeom>
              <a:solidFill>
                <a:srgbClr val="F2AB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1" name="Rectangle 1665"/>
              <p:cNvSpPr>
                <a:spLocks noChangeArrowheads="1"/>
              </p:cNvSpPr>
              <p:nvPr/>
            </p:nvSpPr>
            <p:spPr bwMode="auto">
              <a:xfrm>
                <a:off x="4836" y="3542"/>
                <a:ext cx="1" cy="180"/>
              </a:xfrm>
              <a:prstGeom prst="rect">
                <a:avLst/>
              </a:prstGeom>
              <a:solidFill>
                <a:srgbClr val="F2AB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2" name="Rectangle 1666"/>
              <p:cNvSpPr>
                <a:spLocks noChangeArrowheads="1"/>
              </p:cNvSpPr>
              <p:nvPr/>
            </p:nvSpPr>
            <p:spPr bwMode="auto">
              <a:xfrm>
                <a:off x="4837" y="3542"/>
                <a:ext cx="2" cy="180"/>
              </a:xfrm>
              <a:prstGeom prst="rect">
                <a:avLst/>
              </a:prstGeom>
              <a:solidFill>
                <a:srgbClr val="F2AB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3" name="Rectangle 1667"/>
              <p:cNvSpPr>
                <a:spLocks noChangeArrowheads="1"/>
              </p:cNvSpPr>
              <p:nvPr/>
            </p:nvSpPr>
            <p:spPr bwMode="auto">
              <a:xfrm>
                <a:off x="4839" y="3542"/>
                <a:ext cx="1" cy="180"/>
              </a:xfrm>
              <a:prstGeom prst="rect">
                <a:avLst/>
              </a:prstGeom>
              <a:solidFill>
                <a:srgbClr val="F2AB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4" name="Rectangle 1668"/>
              <p:cNvSpPr>
                <a:spLocks noChangeArrowheads="1"/>
              </p:cNvSpPr>
              <p:nvPr/>
            </p:nvSpPr>
            <p:spPr bwMode="auto">
              <a:xfrm>
                <a:off x="4840" y="3542"/>
                <a:ext cx="1" cy="180"/>
              </a:xfrm>
              <a:prstGeom prst="rect">
                <a:avLst/>
              </a:prstGeom>
              <a:solidFill>
                <a:srgbClr val="F2A8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5" name="Rectangle 1669"/>
              <p:cNvSpPr>
                <a:spLocks noChangeArrowheads="1"/>
              </p:cNvSpPr>
              <p:nvPr/>
            </p:nvSpPr>
            <p:spPr bwMode="auto">
              <a:xfrm>
                <a:off x="4841" y="3542"/>
                <a:ext cx="1" cy="180"/>
              </a:xfrm>
              <a:prstGeom prst="rect">
                <a:avLst/>
              </a:prstGeom>
              <a:solidFill>
                <a:srgbClr val="F2A8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6" name="Rectangle 1670"/>
              <p:cNvSpPr>
                <a:spLocks noChangeArrowheads="1"/>
              </p:cNvSpPr>
              <p:nvPr/>
            </p:nvSpPr>
            <p:spPr bwMode="auto">
              <a:xfrm>
                <a:off x="4842" y="3542"/>
                <a:ext cx="1" cy="180"/>
              </a:xfrm>
              <a:prstGeom prst="rect">
                <a:avLst/>
              </a:prstGeom>
              <a:solidFill>
                <a:srgbClr val="F2A8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7" name="Rectangle 1671"/>
              <p:cNvSpPr>
                <a:spLocks noChangeArrowheads="1"/>
              </p:cNvSpPr>
              <p:nvPr/>
            </p:nvSpPr>
            <p:spPr bwMode="auto">
              <a:xfrm>
                <a:off x="4843" y="3542"/>
                <a:ext cx="1" cy="180"/>
              </a:xfrm>
              <a:prstGeom prst="rect">
                <a:avLst/>
              </a:prstGeom>
              <a:solidFill>
                <a:srgbClr val="F2A8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8" name="Rectangle 1672"/>
              <p:cNvSpPr>
                <a:spLocks noChangeArrowheads="1"/>
              </p:cNvSpPr>
              <p:nvPr/>
            </p:nvSpPr>
            <p:spPr bwMode="auto">
              <a:xfrm>
                <a:off x="4844" y="3542"/>
                <a:ext cx="2" cy="180"/>
              </a:xfrm>
              <a:prstGeom prst="rect">
                <a:avLst/>
              </a:prstGeom>
              <a:solidFill>
                <a:srgbClr val="F2A8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9" name="Rectangle 1673"/>
              <p:cNvSpPr>
                <a:spLocks noChangeArrowheads="1"/>
              </p:cNvSpPr>
              <p:nvPr/>
            </p:nvSpPr>
            <p:spPr bwMode="auto">
              <a:xfrm>
                <a:off x="4846" y="3542"/>
                <a:ext cx="1" cy="180"/>
              </a:xfrm>
              <a:prstGeom prst="rect">
                <a:avLst/>
              </a:prstGeom>
              <a:solidFill>
                <a:srgbClr val="F2A8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0" name="Rectangle 1674"/>
              <p:cNvSpPr>
                <a:spLocks noChangeArrowheads="1"/>
              </p:cNvSpPr>
              <p:nvPr/>
            </p:nvSpPr>
            <p:spPr bwMode="auto">
              <a:xfrm>
                <a:off x="4847" y="3542"/>
                <a:ext cx="1" cy="180"/>
              </a:xfrm>
              <a:prstGeom prst="rect">
                <a:avLst/>
              </a:prstGeom>
              <a:solidFill>
                <a:srgbClr val="F2A8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1" name="Rectangle 1675"/>
              <p:cNvSpPr>
                <a:spLocks noChangeArrowheads="1"/>
              </p:cNvSpPr>
              <p:nvPr/>
            </p:nvSpPr>
            <p:spPr bwMode="auto">
              <a:xfrm>
                <a:off x="4848" y="3542"/>
                <a:ext cx="1" cy="180"/>
              </a:xfrm>
              <a:prstGeom prst="rect">
                <a:avLst/>
              </a:prstGeom>
              <a:solidFill>
                <a:srgbClr val="F2A8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2" name="Rectangle 1676"/>
              <p:cNvSpPr>
                <a:spLocks noChangeArrowheads="1"/>
              </p:cNvSpPr>
              <p:nvPr/>
            </p:nvSpPr>
            <p:spPr bwMode="auto">
              <a:xfrm>
                <a:off x="4849" y="3542"/>
                <a:ext cx="1" cy="180"/>
              </a:xfrm>
              <a:prstGeom prst="rect">
                <a:avLst/>
              </a:prstGeom>
              <a:solidFill>
                <a:srgbClr val="F2A8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3" name="Rectangle 1677"/>
              <p:cNvSpPr>
                <a:spLocks noChangeArrowheads="1"/>
              </p:cNvSpPr>
              <p:nvPr/>
            </p:nvSpPr>
            <p:spPr bwMode="auto">
              <a:xfrm>
                <a:off x="4850" y="3542"/>
                <a:ext cx="1" cy="180"/>
              </a:xfrm>
              <a:prstGeom prst="rect">
                <a:avLst/>
              </a:prstGeom>
              <a:solidFill>
                <a:srgbClr val="F2A8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4" name="Rectangle 1678"/>
              <p:cNvSpPr>
                <a:spLocks noChangeArrowheads="1"/>
              </p:cNvSpPr>
              <p:nvPr/>
            </p:nvSpPr>
            <p:spPr bwMode="auto">
              <a:xfrm>
                <a:off x="4851" y="3542"/>
                <a:ext cx="1" cy="180"/>
              </a:xfrm>
              <a:prstGeom prst="rect">
                <a:avLst/>
              </a:prstGeom>
              <a:solidFill>
                <a:srgbClr val="F2A8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5" name="Rectangle 1679"/>
              <p:cNvSpPr>
                <a:spLocks noChangeArrowheads="1"/>
              </p:cNvSpPr>
              <p:nvPr/>
            </p:nvSpPr>
            <p:spPr bwMode="auto">
              <a:xfrm>
                <a:off x="4852" y="3542"/>
                <a:ext cx="2" cy="180"/>
              </a:xfrm>
              <a:prstGeom prst="rect">
                <a:avLst/>
              </a:prstGeom>
              <a:solidFill>
                <a:srgbClr val="F2A8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6" name="Rectangle 1680"/>
              <p:cNvSpPr>
                <a:spLocks noChangeArrowheads="1"/>
              </p:cNvSpPr>
              <p:nvPr/>
            </p:nvSpPr>
            <p:spPr bwMode="auto">
              <a:xfrm>
                <a:off x="4854" y="3542"/>
                <a:ext cx="1" cy="180"/>
              </a:xfrm>
              <a:prstGeom prst="rect">
                <a:avLst/>
              </a:prstGeom>
              <a:solidFill>
                <a:srgbClr val="F2A7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7" name="Rectangle 1681"/>
              <p:cNvSpPr>
                <a:spLocks noChangeArrowheads="1"/>
              </p:cNvSpPr>
              <p:nvPr/>
            </p:nvSpPr>
            <p:spPr bwMode="auto">
              <a:xfrm>
                <a:off x="4855" y="3542"/>
                <a:ext cx="1" cy="180"/>
              </a:xfrm>
              <a:prstGeom prst="rect">
                <a:avLst/>
              </a:prstGeom>
              <a:solidFill>
                <a:srgbClr val="F2A7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8" name="Rectangle 1682"/>
              <p:cNvSpPr>
                <a:spLocks noChangeArrowheads="1"/>
              </p:cNvSpPr>
              <p:nvPr/>
            </p:nvSpPr>
            <p:spPr bwMode="auto">
              <a:xfrm>
                <a:off x="4856" y="3542"/>
                <a:ext cx="1" cy="180"/>
              </a:xfrm>
              <a:prstGeom prst="rect">
                <a:avLst/>
              </a:prstGeom>
              <a:solidFill>
                <a:srgbClr val="F2A7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9" name="Rectangle 1683"/>
              <p:cNvSpPr>
                <a:spLocks noChangeArrowheads="1"/>
              </p:cNvSpPr>
              <p:nvPr/>
            </p:nvSpPr>
            <p:spPr bwMode="auto">
              <a:xfrm>
                <a:off x="4857" y="3542"/>
                <a:ext cx="1" cy="180"/>
              </a:xfrm>
              <a:prstGeom prst="rect">
                <a:avLst/>
              </a:prstGeom>
              <a:solidFill>
                <a:srgbClr val="F2A7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0" name="Rectangle 1684"/>
              <p:cNvSpPr>
                <a:spLocks noChangeArrowheads="1"/>
              </p:cNvSpPr>
              <p:nvPr/>
            </p:nvSpPr>
            <p:spPr bwMode="auto">
              <a:xfrm>
                <a:off x="4858" y="3542"/>
                <a:ext cx="1" cy="180"/>
              </a:xfrm>
              <a:prstGeom prst="rect">
                <a:avLst/>
              </a:prstGeom>
              <a:solidFill>
                <a:srgbClr val="F2A7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1" name="Rectangle 1685"/>
              <p:cNvSpPr>
                <a:spLocks noChangeArrowheads="1"/>
              </p:cNvSpPr>
              <p:nvPr/>
            </p:nvSpPr>
            <p:spPr bwMode="auto">
              <a:xfrm>
                <a:off x="4859" y="3542"/>
                <a:ext cx="2" cy="180"/>
              </a:xfrm>
              <a:prstGeom prst="rect">
                <a:avLst/>
              </a:prstGeom>
              <a:solidFill>
                <a:srgbClr val="F2A7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2" name="Rectangle 1686"/>
              <p:cNvSpPr>
                <a:spLocks noChangeArrowheads="1"/>
              </p:cNvSpPr>
              <p:nvPr/>
            </p:nvSpPr>
            <p:spPr bwMode="auto">
              <a:xfrm>
                <a:off x="4861" y="3542"/>
                <a:ext cx="1" cy="180"/>
              </a:xfrm>
              <a:prstGeom prst="rect">
                <a:avLst/>
              </a:prstGeom>
              <a:solidFill>
                <a:srgbClr val="F2A7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3" name="Rectangle 1687"/>
              <p:cNvSpPr>
                <a:spLocks noChangeArrowheads="1"/>
              </p:cNvSpPr>
              <p:nvPr/>
            </p:nvSpPr>
            <p:spPr bwMode="auto">
              <a:xfrm>
                <a:off x="4862" y="3542"/>
                <a:ext cx="1" cy="180"/>
              </a:xfrm>
              <a:prstGeom prst="rect">
                <a:avLst/>
              </a:prstGeom>
              <a:solidFill>
                <a:srgbClr val="F2A7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4" name="Rectangle 1688"/>
              <p:cNvSpPr>
                <a:spLocks noChangeArrowheads="1"/>
              </p:cNvSpPr>
              <p:nvPr/>
            </p:nvSpPr>
            <p:spPr bwMode="auto">
              <a:xfrm>
                <a:off x="4863" y="3542"/>
                <a:ext cx="1" cy="180"/>
              </a:xfrm>
              <a:prstGeom prst="rect">
                <a:avLst/>
              </a:prstGeom>
              <a:solidFill>
                <a:srgbClr val="F2A7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5" name="Rectangle 1689"/>
              <p:cNvSpPr>
                <a:spLocks noChangeArrowheads="1"/>
              </p:cNvSpPr>
              <p:nvPr/>
            </p:nvSpPr>
            <p:spPr bwMode="auto">
              <a:xfrm>
                <a:off x="4864" y="3542"/>
                <a:ext cx="1" cy="180"/>
              </a:xfrm>
              <a:prstGeom prst="rect">
                <a:avLst/>
              </a:prstGeom>
              <a:solidFill>
                <a:srgbClr val="F2A7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6" name="Rectangle 1690"/>
              <p:cNvSpPr>
                <a:spLocks noChangeArrowheads="1"/>
              </p:cNvSpPr>
              <p:nvPr/>
            </p:nvSpPr>
            <p:spPr bwMode="auto">
              <a:xfrm>
                <a:off x="5431" y="3737"/>
                <a:ext cx="17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anose="020B0604020202020204" pitchFamily="34" charset="0"/>
                  </a:rPr>
                  <a:t>2917</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87" name="Line 1691"/>
              <p:cNvSpPr>
                <a:spLocks noChangeShapeType="1"/>
              </p:cNvSpPr>
              <p:nvPr/>
            </p:nvSpPr>
            <p:spPr bwMode="auto">
              <a:xfrm>
                <a:off x="5504" y="3722"/>
                <a:ext cx="0" cy="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8" name="Rectangle 1692"/>
              <p:cNvSpPr>
                <a:spLocks noChangeArrowheads="1"/>
              </p:cNvSpPr>
              <p:nvPr/>
            </p:nvSpPr>
            <p:spPr bwMode="auto">
              <a:xfrm>
                <a:off x="4865" y="3542"/>
                <a:ext cx="1" cy="180"/>
              </a:xfrm>
              <a:prstGeom prst="rect">
                <a:avLst/>
              </a:prstGeom>
              <a:solidFill>
                <a:srgbClr val="F2A7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9" name="Rectangle 1693"/>
              <p:cNvSpPr>
                <a:spLocks noChangeArrowheads="1"/>
              </p:cNvSpPr>
              <p:nvPr/>
            </p:nvSpPr>
            <p:spPr bwMode="auto">
              <a:xfrm>
                <a:off x="4866" y="3542"/>
                <a:ext cx="1" cy="180"/>
              </a:xfrm>
              <a:prstGeom prst="rect">
                <a:avLst/>
              </a:prstGeom>
              <a:solidFill>
                <a:srgbClr val="F2A7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0" name="Rectangle 1694"/>
              <p:cNvSpPr>
                <a:spLocks noChangeArrowheads="1"/>
              </p:cNvSpPr>
              <p:nvPr/>
            </p:nvSpPr>
            <p:spPr bwMode="auto">
              <a:xfrm>
                <a:off x="4867" y="3542"/>
                <a:ext cx="2" cy="180"/>
              </a:xfrm>
              <a:prstGeom prst="rect">
                <a:avLst/>
              </a:prstGeom>
              <a:solidFill>
                <a:srgbClr val="F2A7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1" name="Rectangle 1695"/>
              <p:cNvSpPr>
                <a:spLocks noChangeArrowheads="1"/>
              </p:cNvSpPr>
              <p:nvPr/>
            </p:nvSpPr>
            <p:spPr bwMode="auto">
              <a:xfrm>
                <a:off x="4869" y="3542"/>
                <a:ext cx="1" cy="180"/>
              </a:xfrm>
              <a:prstGeom prst="rect">
                <a:avLst/>
              </a:prstGeom>
              <a:solidFill>
                <a:srgbClr val="F2A7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2" name="Rectangle 1696"/>
              <p:cNvSpPr>
                <a:spLocks noChangeArrowheads="1"/>
              </p:cNvSpPr>
              <p:nvPr/>
            </p:nvSpPr>
            <p:spPr bwMode="auto">
              <a:xfrm>
                <a:off x="4870" y="3542"/>
                <a:ext cx="1" cy="180"/>
              </a:xfrm>
              <a:prstGeom prst="rect">
                <a:avLst/>
              </a:prstGeom>
              <a:solidFill>
                <a:srgbClr val="F2A7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3" name="Rectangle 1697"/>
              <p:cNvSpPr>
                <a:spLocks noChangeArrowheads="1"/>
              </p:cNvSpPr>
              <p:nvPr/>
            </p:nvSpPr>
            <p:spPr bwMode="auto">
              <a:xfrm>
                <a:off x="4871" y="3542"/>
                <a:ext cx="1" cy="180"/>
              </a:xfrm>
              <a:prstGeom prst="rect">
                <a:avLst/>
              </a:prstGeom>
              <a:solidFill>
                <a:srgbClr val="F0A5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4" name="Rectangle 1698"/>
              <p:cNvSpPr>
                <a:spLocks noChangeArrowheads="1"/>
              </p:cNvSpPr>
              <p:nvPr/>
            </p:nvSpPr>
            <p:spPr bwMode="auto">
              <a:xfrm>
                <a:off x="4872" y="3542"/>
                <a:ext cx="1" cy="180"/>
              </a:xfrm>
              <a:prstGeom prst="rect">
                <a:avLst/>
              </a:prstGeom>
              <a:solidFill>
                <a:srgbClr val="F0A5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5" name="Rectangle 1699"/>
              <p:cNvSpPr>
                <a:spLocks noChangeArrowheads="1"/>
              </p:cNvSpPr>
              <p:nvPr/>
            </p:nvSpPr>
            <p:spPr bwMode="auto">
              <a:xfrm>
                <a:off x="4873" y="3542"/>
                <a:ext cx="1" cy="180"/>
              </a:xfrm>
              <a:prstGeom prst="rect">
                <a:avLst/>
              </a:prstGeom>
              <a:solidFill>
                <a:srgbClr val="F0A5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6" name="Rectangle 1700"/>
              <p:cNvSpPr>
                <a:spLocks noChangeArrowheads="1"/>
              </p:cNvSpPr>
              <p:nvPr/>
            </p:nvSpPr>
            <p:spPr bwMode="auto">
              <a:xfrm>
                <a:off x="4874" y="3542"/>
                <a:ext cx="2" cy="180"/>
              </a:xfrm>
              <a:prstGeom prst="rect">
                <a:avLst/>
              </a:prstGeom>
              <a:solidFill>
                <a:srgbClr val="F0A5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7" name="Rectangle 1701"/>
              <p:cNvSpPr>
                <a:spLocks noChangeArrowheads="1"/>
              </p:cNvSpPr>
              <p:nvPr/>
            </p:nvSpPr>
            <p:spPr bwMode="auto">
              <a:xfrm>
                <a:off x="4876" y="3542"/>
                <a:ext cx="1" cy="180"/>
              </a:xfrm>
              <a:prstGeom prst="rect">
                <a:avLst/>
              </a:prstGeom>
              <a:solidFill>
                <a:srgbClr val="F0A5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8" name="Rectangle 1702"/>
              <p:cNvSpPr>
                <a:spLocks noChangeArrowheads="1"/>
              </p:cNvSpPr>
              <p:nvPr/>
            </p:nvSpPr>
            <p:spPr bwMode="auto">
              <a:xfrm>
                <a:off x="4877" y="3542"/>
                <a:ext cx="1" cy="180"/>
              </a:xfrm>
              <a:prstGeom prst="rect">
                <a:avLst/>
              </a:prstGeom>
              <a:solidFill>
                <a:srgbClr val="F0A5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9" name="Rectangle 1703"/>
              <p:cNvSpPr>
                <a:spLocks noChangeArrowheads="1"/>
              </p:cNvSpPr>
              <p:nvPr/>
            </p:nvSpPr>
            <p:spPr bwMode="auto">
              <a:xfrm>
                <a:off x="4878" y="3542"/>
                <a:ext cx="1" cy="180"/>
              </a:xfrm>
              <a:prstGeom prst="rect">
                <a:avLst/>
              </a:prstGeom>
              <a:solidFill>
                <a:srgbClr val="F0A5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0" name="Rectangle 1704"/>
              <p:cNvSpPr>
                <a:spLocks noChangeArrowheads="1"/>
              </p:cNvSpPr>
              <p:nvPr/>
            </p:nvSpPr>
            <p:spPr bwMode="auto">
              <a:xfrm>
                <a:off x="4879" y="3542"/>
                <a:ext cx="1" cy="180"/>
              </a:xfrm>
              <a:prstGeom prst="rect">
                <a:avLst/>
              </a:prstGeom>
              <a:solidFill>
                <a:srgbClr val="F0A5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1" name="Rectangle 1705"/>
              <p:cNvSpPr>
                <a:spLocks noChangeArrowheads="1"/>
              </p:cNvSpPr>
              <p:nvPr/>
            </p:nvSpPr>
            <p:spPr bwMode="auto">
              <a:xfrm>
                <a:off x="4880" y="3542"/>
                <a:ext cx="1" cy="180"/>
              </a:xfrm>
              <a:prstGeom prst="rect">
                <a:avLst/>
              </a:prstGeom>
              <a:solidFill>
                <a:srgbClr val="F0A2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2" name="Rectangle 1706"/>
              <p:cNvSpPr>
                <a:spLocks noChangeArrowheads="1"/>
              </p:cNvSpPr>
              <p:nvPr/>
            </p:nvSpPr>
            <p:spPr bwMode="auto">
              <a:xfrm>
                <a:off x="4881" y="3542"/>
                <a:ext cx="1" cy="180"/>
              </a:xfrm>
              <a:prstGeom prst="rect">
                <a:avLst/>
              </a:prstGeom>
              <a:solidFill>
                <a:srgbClr val="F0A2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3" name="Rectangle 1707"/>
              <p:cNvSpPr>
                <a:spLocks noChangeArrowheads="1"/>
              </p:cNvSpPr>
              <p:nvPr/>
            </p:nvSpPr>
            <p:spPr bwMode="auto">
              <a:xfrm>
                <a:off x="4882" y="3542"/>
                <a:ext cx="2" cy="180"/>
              </a:xfrm>
              <a:prstGeom prst="rect">
                <a:avLst/>
              </a:prstGeom>
              <a:solidFill>
                <a:srgbClr val="EDA0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4" name="Rectangle 1708"/>
              <p:cNvSpPr>
                <a:spLocks noChangeArrowheads="1"/>
              </p:cNvSpPr>
              <p:nvPr/>
            </p:nvSpPr>
            <p:spPr bwMode="auto">
              <a:xfrm>
                <a:off x="4884" y="3542"/>
                <a:ext cx="1" cy="180"/>
              </a:xfrm>
              <a:prstGeom prst="rect">
                <a:avLst/>
              </a:prstGeom>
              <a:solidFill>
                <a:srgbClr val="EDA0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5" name="Rectangle 1709"/>
              <p:cNvSpPr>
                <a:spLocks noChangeArrowheads="1"/>
              </p:cNvSpPr>
              <p:nvPr/>
            </p:nvSpPr>
            <p:spPr bwMode="auto">
              <a:xfrm>
                <a:off x="4885" y="3542"/>
                <a:ext cx="1" cy="180"/>
              </a:xfrm>
              <a:prstGeom prst="rect">
                <a:avLst/>
              </a:prstGeom>
              <a:solidFill>
                <a:srgbClr val="EDA0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6" name="Rectangle 1710"/>
              <p:cNvSpPr>
                <a:spLocks noChangeArrowheads="1"/>
              </p:cNvSpPr>
              <p:nvPr/>
            </p:nvSpPr>
            <p:spPr bwMode="auto">
              <a:xfrm>
                <a:off x="4886" y="3542"/>
                <a:ext cx="1" cy="180"/>
              </a:xfrm>
              <a:prstGeom prst="rect">
                <a:avLst/>
              </a:prstGeom>
              <a:solidFill>
                <a:srgbClr val="EDA0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7" name="Rectangle 1711"/>
              <p:cNvSpPr>
                <a:spLocks noChangeArrowheads="1"/>
              </p:cNvSpPr>
              <p:nvPr/>
            </p:nvSpPr>
            <p:spPr bwMode="auto">
              <a:xfrm>
                <a:off x="4887" y="3542"/>
                <a:ext cx="1" cy="180"/>
              </a:xfrm>
              <a:prstGeom prst="rect">
                <a:avLst/>
              </a:prstGeom>
              <a:solidFill>
                <a:srgbClr val="EDA0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8" name="Rectangle 1712"/>
              <p:cNvSpPr>
                <a:spLocks noChangeArrowheads="1"/>
              </p:cNvSpPr>
              <p:nvPr/>
            </p:nvSpPr>
            <p:spPr bwMode="auto">
              <a:xfrm>
                <a:off x="4888" y="3542"/>
                <a:ext cx="1" cy="180"/>
              </a:xfrm>
              <a:prstGeom prst="rect">
                <a:avLst/>
              </a:prstGeom>
              <a:solidFill>
                <a:srgbClr val="ED9F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9" name="Rectangle 1713"/>
              <p:cNvSpPr>
                <a:spLocks noChangeArrowheads="1"/>
              </p:cNvSpPr>
              <p:nvPr/>
            </p:nvSpPr>
            <p:spPr bwMode="auto">
              <a:xfrm>
                <a:off x="4889" y="3542"/>
                <a:ext cx="2" cy="180"/>
              </a:xfrm>
              <a:prstGeom prst="rect">
                <a:avLst/>
              </a:prstGeom>
              <a:solidFill>
                <a:srgbClr val="ED9F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0" name="Rectangle 1714"/>
              <p:cNvSpPr>
                <a:spLocks noChangeArrowheads="1"/>
              </p:cNvSpPr>
              <p:nvPr/>
            </p:nvSpPr>
            <p:spPr bwMode="auto">
              <a:xfrm>
                <a:off x="4891" y="3542"/>
                <a:ext cx="1" cy="180"/>
              </a:xfrm>
              <a:prstGeom prst="rect">
                <a:avLst/>
              </a:prstGeom>
              <a:solidFill>
                <a:srgbClr val="ED9F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1" name="Rectangle 1715"/>
              <p:cNvSpPr>
                <a:spLocks noChangeArrowheads="1"/>
              </p:cNvSpPr>
              <p:nvPr/>
            </p:nvSpPr>
            <p:spPr bwMode="auto">
              <a:xfrm>
                <a:off x="4892" y="3542"/>
                <a:ext cx="1" cy="180"/>
              </a:xfrm>
              <a:prstGeom prst="rect">
                <a:avLst/>
              </a:prstGeom>
              <a:solidFill>
                <a:srgbClr val="ED9F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2" name="Rectangle 1716"/>
              <p:cNvSpPr>
                <a:spLocks noChangeArrowheads="1"/>
              </p:cNvSpPr>
              <p:nvPr/>
            </p:nvSpPr>
            <p:spPr bwMode="auto">
              <a:xfrm>
                <a:off x="4893" y="3542"/>
                <a:ext cx="1" cy="180"/>
              </a:xfrm>
              <a:prstGeom prst="rect">
                <a:avLst/>
              </a:prstGeom>
              <a:solidFill>
                <a:srgbClr val="ED9F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3" name="Rectangle 1717"/>
              <p:cNvSpPr>
                <a:spLocks noChangeArrowheads="1"/>
              </p:cNvSpPr>
              <p:nvPr/>
            </p:nvSpPr>
            <p:spPr bwMode="auto">
              <a:xfrm>
                <a:off x="4894" y="3542"/>
                <a:ext cx="1" cy="180"/>
              </a:xfrm>
              <a:prstGeom prst="rect">
                <a:avLst/>
              </a:prstGeom>
              <a:solidFill>
                <a:srgbClr val="EB9E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4" name="Rectangle 1718"/>
              <p:cNvSpPr>
                <a:spLocks noChangeArrowheads="1"/>
              </p:cNvSpPr>
              <p:nvPr/>
            </p:nvSpPr>
            <p:spPr bwMode="auto">
              <a:xfrm>
                <a:off x="4895" y="3542"/>
                <a:ext cx="1" cy="180"/>
              </a:xfrm>
              <a:prstGeom prst="rect">
                <a:avLst/>
              </a:prstGeom>
              <a:solidFill>
                <a:srgbClr val="EB9E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5" name="Rectangle 1719"/>
              <p:cNvSpPr>
                <a:spLocks noChangeArrowheads="1"/>
              </p:cNvSpPr>
              <p:nvPr/>
            </p:nvSpPr>
            <p:spPr bwMode="auto">
              <a:xfrm>
                <a:off x="4896" y="3542"/>
                <a:ext cx="1" cy="180"/>
              </a:xfrm>
              <a:prstGeom prst="rect">
                <a:avLst/>
              </a:prstGeom>
              <a:solidFill>
                <a:srgbClr val="EB9E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6" name="Rectangle 1720"/>
              <p:cNvSpPr>
                <a:spLocks noChangeArrowheads="1"/>
              </p:cNvSpPr>
              <p:nvPr/>
            </p:nvSpPr>
            <p:spPr bwMode="auto">
              <a:xfrm>
                <a:off x="4897" y="3542"/>
                <a:ext cx="2" cy="180"/>
              </a:xfrm>
              <a:prstGeom prst="rect">
                <a:avLst/>
              </a:prstGeom>
              <a:solidFill>
                <a:srgbClr val="EB9E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7" name="Rectangle 1721"/>
              <p:cNvSpPr>
                <a:spLocks noChangeArrowheads="1"/>
              </p:cNvSpPr>
              <p:nvPr/>
            </p:nvSpPr>
            <p:spPr bwMode="auto">
              <a:xfrm>
                <a:off x="4899" y="3542"/>
                <a:ext cx="1" cy="180"/>
              </a:xfrm>
              <a:prstGeom prst="rect">
                <a:avLst/>
              </a:prstGeom>
              <a:solidFill>
                <a:srgbClr val="EB9E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8" name="Rectangle 1722"/>
              <p:cNvSpPr>
                <a:spLocks noChangeArrowheads="1"/>
              </p:cNvSpPr>
              <p:nvPr/>
            </p:nvSpPr>
            <p:spPr bwMode="auto">
              <a:xfrm>
                <a:off x="4900" y="3542"/>
                <a:ext cx="1" cy="180"/>
              </a:xfrm>
              <a:prstGeom prst="rect">
                <a:avLst/>
              </a:prstGeom>
              <a:solidFill>
                <a:srgbClr val="EB9E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9" name="Rectangle 1723"/>
              <p:cNvSpPr>
                <a:spLocks noChangeArrowheads="1"/>
              </p:cNvSpPr>
              <p:nvPr/>
            </p:nvSpPr>
            <p:spPr bwMode="auto">
              <a:xfrm>
                <a:off x="4901" y="3542"/>
                <a:ext cx="1" cy="180"/>
              </a:xfrm>
              <a:prstGeom prst="rect">
                <a:avLst/>
              </a:prstGeom>
              <a:solidFill>
                <a:srgbClr val="EB9E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0" name="Rectangle 1724"/>
              <p:cNvSpPr>
                <a:spLocks noChangeArrowheads="1"/>
              </p:cNvSpPr>
              <p:nvPr/>
            </p:nvSpPr>
            <p:spPr bwMode="auto">
              <a:xfrm>
                <a:off x="4902" y="3542"/>
                <a:ext cx="1" cy="180"/>
              </a:xfrm>
              <a:prstGeom prst="rect">
                <a:avLst/>
              </a:prstGeom>
              <a:solidFill>
                <a:srgbClr val="EB9E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1" name="Rectangle 1725"/>
              <p:cNvSpPr>
                <a:spLocks noChangeArrowheads="1"/>
              </p:cNvSpPr>
              <p:nvPr/>
            </p:nvSpPr>
            <p:spPr bwMode="auto">
              <a:xfrm>
                <a:off x="4903" y="3542"/>
                <a:ext cx="1" cy="180"/>
              </a:xfrm>
              <a:prstGeom prst="rect">
                <a:avLst/>
              </a:prstGeom>
              <a:solidFill>
                <a:srgbClr val="EB9E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2" name="Rectangle 1726"/>
              <p:cNvSpPr>
                <a:spLocks noChangeArrowheads="1"/>
              </p:cNvSpPr>
              <p:nvPr/>
            </p:nvSpPr>
            <p:spPr bwMode="auto">
              <a:xfrm>
                <a:off x="4904" y="3542"/>
                <a:ext cx="1" cy="180"/>
              </a:xfrm>
              <a:prstGeom prst="rect">
                <a:avLst/>
              </a:prstGeom>
              <a:solidFill>
                <a:srgbClr val="E89C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3" name="Rectangle 1727"/>
              <p:cNvSpPr>
                <a:spLocks noChangeArrowheads="1"/>
              </p:cNvSpPr>
              <p:nvPr/>
            </p:nvSpPr>
            <p:spPr bwMode="auto">
              <a:xfrm>
                <a:off x="4905" y="3542"/>
                <a:ext cx="2" cy="180"/>
              </a:xfrm>
              <a:prstGeom prst="rect">
                <a:avLst/>
              </a:prstGeom>
              <a:solidFill>
                <a:srgbClr val="E89C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4" name="Rectangle 1728"/>
              <p:cNvSpPr>
                <a:spLocks noChangeArrowheads="1"/>
              </p:cNvSpPr>
              <p:nvPr/>
            </p:nvSpPr>
            <p:spPr bwMode="auto">
              <a:xfrm>
                <a:off x="4907" y="3542"/>
                <a:ext cx="1" cy="180"/>
              </a:xfrm>
              <a:prstGeom prst="rect">
                <a:avLst/>
              </a:prstGeom>
              <a:solidFill>
                <a:srgbClr val="E89C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5" name="Rectangle 1729"/>
              <p:cNvSpPr>
                <a:spLocks noChangeArrowheads="1"/>
              </p:cNvSpPr>
              <p:nvPr/>
            </p:nvSpPr>
            <p:spPr bwMode="auto">
              <a:xfrm>
                <a:off x="4908" y="3542"/>
                <a:ext cx="1" cy="180"/>
              </a:xfrm>
              <a:prstGeom prst="rect">
                <a:avLst/>
              </a:prstGeom>
              <a:solidFill>
                <a:srgbClr val="E89C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6" name="Rectangle 1730"/>
              <p:cNvSpPr>
                <a:spLocks noChangeArrowheads="1"/>
              </p:cNvSpPr>
              <p:nvPr/>
            </p:nvSpPr>
            <p:spPr bwMode="auto">
              <a:xfrm>
                <a:off x="4909" y="3542"/>
                <a:ext cx="1" cy="180"/>
              </a:xfrm>
              <a:prstGeom prst="rect">
                <a:avLst/>
              </a:prstGeom>
              <a:solidFill>
                <a:srgbClr val="E899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7" name="Rectangle 1731"/>
              <p:cNvSpPr>
                <a:spLocks noChangeArrowheads="1"/>
              </p:cNvSpPr>
              <p:nvPr/>
            </p:nvSpPr>
            <p:spPr bwMode="auto">
              <a:xfrm>
                <a:off x="4910" y="3542"/>
                <a:ext cx="1" cy="180"/>
              </a:xfrm>
              <a:prstGeom prst="rect">
                <a:avLst/>
              </a:prstGeom>
              <a:solidFill>
                <a:srgbClr val="E899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 name="Group 1933"/>
            <p:cNvGrpSpPr>
              <a:grpSpLocks/>
            </p:cNvGrpSpPr>
            <p:nvPr/>
          </p:nvGrpSpPr>
          <p:grpSpPr bwMode="auto">
            <a:xfrm>
              <a:off x="4911" y="3542"/>
              <a:ext cx="231" cy="180"/>
              <a:chOff x="4911" y="3542"/>
              <a:chExt cx="231" cy="180"/>
            </a:xfrm>
          </p:grpSpPr>
          <p:sp>
            <p:nvSpPr>
              <p:cNvPr id="328" name="Rectangle 1733"/>
              <p:cNvSpPr>
                <a:spLocks noChangeArrowheads="1"/>
              </p:cNvSpPr>
              <p:nvPr/>
            </p:nvSpPr>
            <p:spPr bwMode="auto">
              <a:xfrm>
                <a:off x="4911" y="3542"/>
                <a:ext cx="1" cy="180"/>
              </a:xfrm>
              <a:prstGeom prst="rect">
                <a:avLst/>
              </a:prstGeom>
              <a:solidFill>
                <a:srgbClr val="E899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9" name="Rectangle 1734"/>
              <p:cNvSpPr>
                <a:spLocks noChangeArrowheads="1"/>
              </p:cNvSpPr>
              <p:nvPr/>
            </p:nvSpPr>
            <p:spPr bwMode="auto">
              <a:xfrm>
                <a:off x="4912" y="3542"/>
                <a:ext cx="2" cy="180"/>
              </a:xfrm>
              <a:prstGeom prst="rect">
                <a:avLst/>
              </a:prstGeom>
              <a:solidFill>
                <a:srgbClr val="E899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0" name="Rectangle 1735"/>
              <p:cNvSpPr>
                <a:spLocks noChangeArrowheads="1"/>
              </p:cNvSpPr>
              <p:nvPr/>
            </p:nvSpPr>
            <p:spPr bwMode="auto">
              <a:xfrm>
                <a:off x="4914" y="3542"/>
                <a:ext cx="1" cy="180"/>
              </a:xfrm>
              <a:prstGeom prst="rect">
                <a:avLst/>
              </a:prstGeom>
              <a:solidFill>
                <a:srgbClr val="E899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1" name="Rectangle 1736"/>
              <p:cNvSpPr>
                <a:spLocks noChangeArrowheads="1"/>
              </p:cNvSpPr>
              <p:nvPr/>
            </p:nvSpPr>
            <p:spPr bwMode="auto">
              <a:xfrm>
                <a:off x="4915" y="3542"/>
                <a:ext cx="1" cy="180"/>
              </a:xfrm>
              <a:prstGeom prst="rect">
                <a:avLst/>
              </a:prstGeom>
              <a:solidFill>
                <a:srgbClr val="E899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2" name="Rectangle 1737"/>
              <p:cNvSpPr>
                <a:spLocks noChangeArrowheads="1"/>
              </p:cNvSpPr>
              <p:nvPr/>
            </p:nvSpPr>
            <p:spPr bwMode="auto">
              <a:xfrm>
                <a:off x="4916" y="3542"/>
                <a:ext cx="1" cy="180"/>
              </a:xfrm>
              <a:prstGeom prst="rect">
                <a:avLst/>
              </a:prstGeom>
              <a:solidFill>
                <a:srgbClr val="E69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3" name="Rectangle 1738"/>
              <p:cNvSpPr>
                <a:spLocks noChangeArrowheads="1"/>
              </p:cNvSpPr>
              <p:nvPr/>
            </p:nvSpPr>
            <p:spPr bwMode="auto">
              <a:xfrm>
                <a:off x="4917" y="3542"/>
                <a:ext cx="1" cy="180"/>
              </a:xfrm>
              <a:prstGeom prst="rect">
                <a:avLst/>
              </a:prstGeom>
              <a:solidFill>
                <a:srgbClr val="E69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4" name="Rectangle 1739"/>
              <p:cNvSpPr>
                <a:spLocks noChangeArrowheads="1"/>
              </p:cNvSpPr>
              <p:nvPr/>
            </p:nvSpPr>
            <p:spPr bwMode="auto">
              <a:xfrm>
                <a:off x="4918" y="3542"/>
                <a:ext cx="1" cy="180"/>
              </a:xfrm>
              <a:prstGeom prst="rect">
                <a:avLst/>
              </a:prstGeom>
              <a:solidFill>
                <a:srgbClr val="E69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5" name="Rectangle 1740"/>
              <p:cNvSpPr>
                <a:spLocks noChangeArrowheads="1"/>
              </p:cNvSpPr>
              <p:nvPr/>
            </p:nvSpPr>
            <p:spPr bwMode="auto">
              <a:xfrm>
                <a:off x="4919" y="3542"/>
                <a:ext cx="1" cy="180"/>
              </a:xfrm>
              <a:prstGeom prst="rect">
                <a:avLst/>
              </a:prstGeom>
              <a:solidFill>
                <a:srgbClr val="E69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6" name="Rectangle 1741"/>
              <p:cNvSpPr>
                <a:spLocks noChangeArrowheads="1"/>
              </p:cNvSpPr>
              <p:nvPr/>
            </p:nvSpPr>
            <p:spPr bwMode="auto">
              <a:xfrm>
                <a:off x="4920" y="3542"/>
                <a:ext cx="2" cy="180"/>
              </a:xfrm>
              <a:prstGeom prst="rect">
                <a:avLst/>
              </a:prstGeom>
              <a:solidFill>
                <a:srgbClr val="E69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7" name="Rectangle 1742"/>
              <p:cNvSpPr>
                <a:spLocks noChangeArrowheads="1"/>
              </p:cNvSpPr>
              <p:nvPr/>
            </p:nvSpPr>
            <p:spPr bwMode="auto">
              <a:xfrm>
                <a:off x="4922" y="3542"/>
                <a:ext cx="1" cy="180"/>
              </a:xfrm>
              <a:prstGeom prst="rect">
                <a:avLst/>
              </a:prstGeom>
              <a:solidFill>
                <a:srgbClr val="E69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8" name="Rectangle 1743"/>
              <p:cNvSpPr>
                <a:spLocks noChangeArrowheads="1"/>
              </p:cNvSpPr>
              <p:nvPr/>
            </p:nvSpPr>
            <p:spPr bwMode="auto">
              <a:xfrm>
                <a:off x="4923" y="3542"/>
                <a:ext cx="1" cy="180"/>
              </a:xfrm>
              <a:prstGeom prst="rect">
                <a:avLst/>
              </a:prstGeom>
              <a:solidFill>
                <a:srgbClr val="E69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9" name="Rectangle 1744"/>
              <p:cNvSpPr>
                <a:spLocks noChangeArrowheads="1"/>
              </p:cNvSpPr>
              <p:nvPr/>
            </p:nvSpPr>
            <p:spPr bwMode="auto">
              <a:xfrm>
                <a:off x="4924" y="3542"/>
                <a:ext cx="1" cy="180"/>
              </a:xfrm>
              <a:prstGeom prst="rect">
                <a:avLst/>
              </a:prstGeom>
              <a:solidFill>
                <a:srgbClr val="E69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0" name="Rectangle 1745"/>
              <p:cNvSpPr>
                <a:spLocks noChangeArrowheads="1"/>
              </p:cNvSpPr>
              <p:nvPr/>
            </p:nvSpPr>
            <p:spPr bwMode="auto">
              <a:xfrm>
                <a:off x="4925" y="3542"/>
                <a:ext cx="1" cy="180"/>
              </a:xfrm>
              <a:prstGeom prst="rect">
                <a:avLst/>
              </a:prstGeom>
              <a:solidFill>
                <a:srgbClr val="E69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1" name="Rectangle 1746"/>
              <p:cNvSpPr>
                <a:spLocks noChangeArrowheads="1"/>
              </p:cNvSpPr>
              <p:nvPr/>
            </p:nvSpPr>
            <p:spPr bwMode="auto">
              <a:xfrm>
                <a:off x="4926" y="3542"/>
                <a:ext cx="1" cy="180"/>
              </a:xfrm>
              <a:prstGeom prst="rect">
                <a:avLst/>
              </a:prstGeom>
              <a:solidFill>
                <a:srgbClr val="E69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2" name="Rectangle 1747"/>
              <p:cNvSpPr>
                <a:spLocks noChangeArrowheads="1"/>
              </p:cNvSpPr>
              <p:nvPr/>
            </p:nvSpPr>
            <p:spPr bwMode="auto">
              <a:xfrm>
                <a:off x="4927" y="3542"/>
                <a:ext cx="2" cy="180"/>
              </a:xfrm>
              <a:prstGeom prst="rect">
                <a:avLst/>
              </a:prstGeom>
              <a:solidFill>
                <a:srgbClr val="E395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3" name="Rectangle 1748"/>
              <p:cNvSpPr>
                <a:spLocks noChangeArrowheads="1"/>
              </p:cNvSpPr>
              <p:nvPr/>
            </p:nvSpPr>
            <p:spPr bwMode="auto">
              <a:xfrm>
                <a:off x="4929" y="3542"/>
                <a:ext cx="1" cy="180"/>
              </a:xfrm>
              <a:prstGeom prst="rect">
                <a:avLst/>
              </a:prstGeom>
              <a:solidFill>
                <a:srgbClr val="E395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4" name="Rectangle 1749"/>
              <p:cNvSpPr>
                <a:spLocks noChangeArrowheads="1"/>
              </p:cNvSpPr>
              <p:nvPr/>
            </p:nvSpPr>
            <p:spPr bwMode="auto">
              <a:xfrm>
                <a:off x="4930" y="3542"/>
                <a:ext cx="1" cy="180"/>
              </a:xfrm>
              <a:prstGeom prst="rect">
                <a:avLst/>
              </a:prstGeom>
              <a:solidFill>
                <a:srgbClr val="E395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5" name="Rectangle 1750"/>
              <p:cNvSpPr>
                <a:spLocks noChangeArrowheads="1"/>
              </p:cNvSpPr>
              <p:nvPr/>
            </p:nvSpPr>
            <p:spPr bwMode="auto">
              <a:xfrm>
                <a:off x="4931" y="3542"/>
                <a:ext cx="1" cy="180"/>
              </a:xfrm>
              <a:prstGeom prst="rect">
                <a:avLst/>
              </a:prstGeom>
              <a:solidFill>
                <a:srgbClr val="E395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6" name="Rectangle 1751"/>
              <p:cNvSpPr>
                <a:spLocks noChangeArrowheads="1"/>
              </p:cNvSpPr>
              <p:nvPr/>
            </p:nvSpPr>
            <p:spPr bwMode="auto">
              <a:xfrm>
                <a:off x="4932" y="3542"/>
                <a:ext cx="1" cy="180"/>
              </a:xfrm>
              <a:prstGeom prst="rect">
                <a:avLst/>
              </a:prstGeom>
              <a:solidFill>
                <a:srgbClr val="E395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7" name="Rectangle 1752"/>
              <p:cNvSpPr>
                <a:spLocks noChangeArrowheads="1"/>
              </p:cNvSpPr>
              <p:nvPr/>
            </p:nvSpPr>
            <p:spPr bwMode="auto">
              <a:xfrm>
                <a:off x="4933" y="3542"/>
                <a:ext cx="1" cy="180"/>
              </a:xfrm>
              <a:prstGeom prst="rect">
                <a:avLst/>
              </a:prstGeom>
              <a:solidFill>
                <a:srgbClr val="E394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8" name="Rectangle 1753"/>
              <p:cNvSpPr>
                <a:spLocks noChangeArrowheads="1"/>
              </p:cNvSpPr>
              <p:nvPr/>
            </p:nvSpPr>
            <p:spPr bwMode="auto">
              <a:xfrm>
                <a:off x="4934" y="3542"/>
                <a:ext cx="1" cy="180"/>
              </a:xfrm>
              <a:prstGeom prst="rect">
                <a:avLst/>
              </a:prstGeom>
              <a:solidFill>
                <a:srgbClr val="E394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9" name="Rectangle 1754"/>
              <p:cNvSpPr>
                <a:spLocks noChangeArrowheads="1"/>
              </p:cNvSpPr>
              <p:nvPr/>
            </p:nvSpPr>
            <p:spPr bwMode="auto">
              <a:xfrm>
                <a:off x="4935" y="3542"/>
                <a:ext cx="2" cy="180"/>
              </a:xfrm>
              <a:prstGeom prst="rect">
                <a:avLst/>
              </a:prstGeom>
              <a:solidFill>
                <a:srgbClr val="E394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0" name="Rectangle 1755"/>
              <p:cNvSpPr>
                <a:spLocks noChangeArrowheads="1"/>
              </p:cNvSpPr>
              <p:nvPr/>
            </p:nvSpPr>
            <p:spPr bwMode="auto">
              <a:xfrm>
                <a:off x="4937" y="3542"/>
                <a:ext cx="1" cy="180"/>
              </a:xfrm>
              <a:prstGeom prst="rect">
                <a:avLst/>
              </a:prstGeom>
              <a:solidFill>
                <a:srgbClr val="E391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1" name="Rectangle 1756"/>
              <p:cNvSpPr>
                <a:spLocks noChangeArrowheads="1"/>
              </p:cNvSpPr>
              <p:nvPr/>
            </p:nvSpPr>
            <p:spPr bwMode="auto">
              <a:xfrm>
                <a:off x="4938" y="3542"/>
                <a:ext cx="1" cy="180"/>
              </a:xfrm>
              <a:prstGeom prst="rect">
                <a:avLst/>
              </a:prstGeom>
              <a:solidFill>
                <a:srgbClr val="E391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2" name="Rectangle 1757"/>
              <p:cNvSpPr>
                <a:spLocks noChangeArrowheads="1"/>
              </p:cNvSpPr>
              <p:nvPr/>
            </p:nvSpPr>
            <p:spPr bwMode="auto">
              <a:xfrm>
                <a:off x="4939" y="3542"/>
                <a:ext cx="1" cy="180"/>
              </a:xfrm>
              <a:prstGeom prst="rect">
                <a:avLst/>
              </a:prstGeom>
              <a:solidFill>
                <a:srgbClr val="E090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3" name="Rectangle 1758"/>
              <p:cNvSpPr>
                <a:spLocks noChangeArrowheads="1"/>
              </p:cNvSpPr>
              <p:nvPr/>
            </p:nvSpPr>
            <p:spPr bwMode="auto">
              <a:xfrm>
                <a:off x="4940" y="3542"/>
                <a:ext cx="1" cy="180"/>
              </a:xfrm>
              <a:prstGeom prst="rect">
                <a:avLst/>
              </a:prstGeom>
              <a:solidFill>
                <a:srgbClr val="E090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4" name="Rectangle 1759"/>
              <p:cNvSpPr>
                <a:spLocks noChangeArrowheads="1"/>
              </p:cNvSpPr>
              <p:nvPr/>
            </p:nvSpPr>
            <p:spPr bwMode="auto">
              <a:xfrm>
                <a:off x="4941" y="3542"/>
                <a:ext cx="1" cy="180"/>
              </a:xfrm>
              <a:prstGeom prst="rect">
                <a:avLst/>
              </a:prstGeom>
              <a:solidFill>
                <a:srgbClr val="E090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5" name="Rectangle 1760"/>
              <p:cNvSpPr>
                <a:spLocks noChangeArrowheads="1"/>
              </p:cNvSpPr>
              <p:nvPr/>
            </p:nvSpPr>
            <p:spPr bwMode="auto">
              <a:xfrm>
                <a:off x="4942" y="3542"/>
                <a:ext cx="2" cy="180"/>
              </a:xfrm>
              <a:prstGeom prst="rect">
                <a:avLst/>
              </a:prstGeom>
              <a:solidFill>
                <a:srgbClr val="E090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6" name="Rectangle 1761"/>
              <p:cNvSpPr>
                <a:spLocks noChangeArrowheads="1"/>
              </p:cNvSpPr>
              <p:nvPr/>
            </p:nvSpPr>
            <p:spPr bwMode="auto">
              <a:xfrm>
                <a:off x="4944" y="3542"/>
                <a:ext cx="1" cy="180"/>
              </a:xfrm>
              <a:prstGeom prst="rect">
                <a:avLst/>
              </a:prstGeom>
              <a:solidFill>
                <a:srgbClr val="E090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7" name="Rectangle 1762"/>
              <p:cNvSpPr>
                <a:spLocks noChangeArrowheads="1"/>
              </p:cNvSpPr>
              <p:nvPr/>
            </p:nvSpPr>
            <p:spPr bwMode="auto">
              <a:xfrm>
                <a:off x="4945" y="3542"/>
                <a:ext cx="1" cy="180"/>
              </a:xfrm>
              <a:prstGeom prst="rect">
                <a:avLst/>
              </a:prstGeom>
              <a:solidFill>
                <a:srgbClr val="E090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8" name="Rectangle 1763"/>
              <p:cNvSpPr>
                <a:spLocks noChangeArrowheads="1"/>
              </p:cNvSpPr>
              <p:nvPr/>
            </p:nvSpPr>
            <p:spPr bwMode="auto">
              <a:xfrm>
                <a:off x="4946" y="3542"/>
                <a:ext cx="1" cy="180"/>
              </a:xfrm>
              <a:prstGeom prst="rect">
                <a:avLst/>
              </a:prstGeom>
              <a:solidFill>
                <a:srgbClr val="E090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9" name="Rectangle 1764"/>
              <p:cNvSpPr>
                <a:spLocks noChangeArrowheads="1"/>
              </p:cNvSpPr>
              <p:nvPr/>
            </p:nvSpPr>
            <p:spPr bwMode="auto">
              <a:xfrm>
                <a:off x="4947" y="3542"/>
                <a:ext cx="1" cy="180"/>
              </a:xfrm>
              <a:prstGeom prst="rect">
                <a:avLst/>
              </a:prstGeom>
              <a:solidFill>
                <a:srgbClr val="E090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0" name="Rectangle 1765"/>
              <p:cNvSpPr>
                <a:spLocks noChangeArrowheads="1"/>
              </p:cNvSpPr>
              <p:nvPr/>
            </p:nvSpPr>
            <p:spPr bwMode="auto">
              <a:xfrm>
                <a:off x="4948" y="3542"/>
                <a:ext cx="1" cy="180"/>
              </a:xfrm>
              <a:prstGeom prst="rect">
                <a:avLst/>
              </a:prstGeom>
              <a:solidFill>
                <a:srgbClr val="E090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1" name="Rectangle 1766"/>
              <p:cNvSpPr>
                <a:spLocks noChangeArrowheads="1"/>
              </p:cNvSpPr>
              <p:nvPr/>
            </p:nvSpPr>
            <p:spPr bwMode="auto">
              <a:xfrm>
                <a:off x="4949" y="3542"/>
                <a:ext cx="1" cy="180"/>
              </a:xfrm>
              <a:prstGeom prst="rect">
                <a:avLst/>
              </a:prstGeom>
              <a:solidFill>
                <a:srgbClr val="DE8E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2" name="Rectangle 1767"/>
              <p:cNvSpPr>
                <a:spLocks noChangeArrowheads="1"/>
              </p:cNvSpPr>
              <p:nvPr/>
            </p:nvSpPr>
            <p:spPr bwMode="auto">
              <a:xfrm>
                <a:off x="4950" y="3542"/>
                <a:ext cx="2" cy="180"/>
              </a:xfrm>
              <a:prstGeom prst="rect">
                <a:avLst/>
              </a:prstGeom>
              <a:solidFill>
                <a:srgbClr val="DE8E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3" name="Rectangle 1768"/>
              <p:cNvSpPr>
                <a:spLocks noChangeArrowheads="1"/>
              </p:cNvSpPr>
              <p:nvPr/>
            </p:nvSpPr>
            <p:spPr bwMode="auto">
              <a:xfrm>
                <a:off x="4952" y="3542"/>
                <a:ext cx="1" cy="180"/>
              </a:xfrm>
              <a:prstGeom prst="rect">
                <a:avLst/>
              </a:prstGeom>
              <a:solidFill>
                <a:srgbClr val="DE8E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4" name="Rectangle 1769"/>
              <p:cNvSpPr>
                <a:spLocks noChangeArrowheads="1"/>
              </p:cNvSpPr>
              <p:nvPr/>
            </p:nvSpPr>
            <p:spPr bwMode="auto">
              <a:xfrm>
                <a:off x="4953" y="3542"/>
                <a:ext cx="1" cy="180"/>
              </a:xfrm>
              <a:prstGeom prst="rect">
                <a:avLst/>
              </a:prstGeom>
              <a:solidFill>
                <a:srgbClr val="DE8E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5" name="Rectangle 1770"/>
              <p:cNvSpPr>
                <a:spLocks noChangeArrowheads="1"/>
              </p:cNvSpPr>
              <p:nvPr/>
            </p:nvSpPr>
            <p:spPr bwMode="auto">
              <a:xfrm>
                <a:off x="4954" y="3542"/>
                <a:ext cx="1" cy="180"/>
              </a:xfrm>
              <a:prstGeom prst="rect">
                <a:avLst/>
              </a:prstGeom>
              <a:solidFill>
                <a:srgbClr val="DE8E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6" name="Rectangle 1771"/>
              <p:cNvSpPr>
                <a:spLocks noChangeArrowheads="1"/>
              </p:cNvSpPr>
              <p:nvPr/>
            </p:nvSpPr>
            <p:spPr bwMode="auto">
              <a:xfrm>
                <a:off x="4955" y="3542"/>
                <a:ext cx="1" cy="180"/>
              </a:xfrm>
              <a:prstGeom prst="rect">
                <a:avLst/>
              </a:prstGeom>
              <a:solidFill>
                <a:srgbClr val="DE8E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7" name="Rectangle 1772"/>
              <p:cNvSpPr>
                <a:spLocks noChangeArrowheads="1"/>
              </p:cNvSpPr>
              <p:nvPr/>
            </p:nvSpPr>
            <p:spPr bwMode="auto">
              <a:xfrm>
                <a:off x="4956" y="3542"/>
                <a:ext cx="1" cy="180"/>
              </a:xfrm>
              <a:prstGeom prst="rect">
                <a:avLst/>
              </a:prstGeom>
              <a:solidFill>
                <a:srgbClr val="DE8E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8" name="Rectangle 1773"/>
              <p:cNvSpPr>
                <a:spLocks noChangeArrowheads="1"/>
              </p:cNvSpPr>
              <p:nvPr/>
            </p:nvSpPr>
            <p:spPr bwMode="auto">
              <a:xfrm>
                <a:off x="4957" y="3542"/>
                <a:ext cx="2" cy="180"/>
              </a:xfrm>
              <a:prstGeom prst="rect">
                <a:avLst/>
              </a:prstGeom>
              <a:solidFill>
                <a:srgbClr val="DE8E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9" name="Rectangle 1774"/>
              <p:cNvSpPr>
                <a:spLocks noChangeArrowheads="1"/>
              </p:cNvSpPr>
              <p:nvPr/>
            </p:nvSpPr>
            <p:spPr bwMode="auto">
              <a:xfrm>
                <a:off x="4959" y="3542"/>
                <a:ext cx="1" cy="180"/>
              </a:xfrm>
              <a:prstGeom prst="rect">
                <a:avLst/>
              </a:prstGeom>
              <a:solidFill>
                <a:srgbClr val="DE8E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0" name="Rectangle 1775"/>
              <p:cNvSpPr>
                <a:spLocks noChangeArrowheads="1"/>
              </p:cNvSpPr>
              <p:nvPr/>
            </p:nvSpPr>
            <p:spPr bwMode="auto">
              <a:xfrm>
                <a:off x="4960" y="3542"/>
                <a:ext cx="1" cy="180"/>
              </a:xfrm>
              <a:prstGeom prst="rect">
                <a:avLst/>
              </a:prstGeom>
              <a:solidFill>
                <a:srgbClr val="DE8E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1" name="Rectangle 1776"/>
              <p:cNvSpPr>
                <a:spLocks noChangeArrowheads="1"/>
              </p:cNvSpPr>
              <p:nvPr/>
            </p:nvSpPr>
            <p:spPr bwMode="auto">
              <a:xfrm>
                <a:off x="4961" y="3542"/>
                <a:ext cx="1" cy="180"/>
              </a:xfrm>
              <a:prstGeom prst="rect">
                <a:avLst/>
              </a:prstGeom>
              <a:solidFill>
                <a:srgbClr val="DB8C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2" name="Rectangle 1777"/>
              <p:cNvSpPr>
                <a:spLocks noChangeArrowheads="1"/>
              </p:cNvSpPr>
              <p:nvPr/>
            </p:nvSpPr>
            <p:spPr bwMode="auto">
              <a:xfrm>
                <a:off x="4962" y="3542"/>
                <a:ext cx="1" cy="180"/>
              </a:xfrm>
              <a:prstGeom prst="rect">
                <a:avLst/>
              </a:prstGeom>
              <a:solidFill>
                <a:srgbClr val="DB8C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3" name="Rectangle 1778"/>
              <p:cNvSpPr>
                <a:spLocks noChangeArrowheads="1"/>
              </p:cNvSpPr>
              <p:nvPr/>
            </p:nvSpPr>
            <p:spPr bwMode="auto">
              <a:xfrm>
                <a:off x="4963" y="3542"/>
                <a:ext cx="1" cy="180"/>
              </a:xfrm>
              <a:prstGeom prst="rect">
                <a:avLst/>
              </a:prstGeom>
              <a:solidFill>
                <a:srgbClr val="DB8C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4" name="Rectangle 1779"/>
              <p:cNvSpPr>
                <a:spLocks noChangeArrowheads="1"/>
              </p:cNvSpPr>
              <p:nvPr/>
            </p:nvSpPr>
            <p:spPr bwMode="auto">
              <a:xfrm>
                <a:off x="4964" y="3542"/>
                <a:ext cx="1" cy="180"/>
              </a:xfrm>
              <a:prstGeom prst="rect">
                <a:avLst/>
              </a:prstGeom>
              <a:solidFill>
                <a:srgbClr val="DB89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5" name="Rectangle 1780"/>
              <p:cNvSpPr>
                <a:spLocks noChangeArrowheads="1"/>
              </p:cNvSpPr>
              <p:nvPr/>
            </p:nvSpPr>
            <p:spPr bwMode="auto">
              <a:xfrm>
                <a:off x="4965" y="3542"/>
                <a:ext cx="2" cy="180"/>
              </a:xfrm>
              <a:prstGeom prst="rect">
                <a:avLst/>
              </a:prstGeom>
              <a:solidFill>
                <a:srgbClr val="DB89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6" name="Rectangle 1781"/>
              <p:cNvSpPr>
                <a:spLocks noChangeArrowheads="1"/>
              </p:cNvSpPr>
              <p:nvPr/>
            </p:nvSpPr>
            <p:spPr bwMode="auto">
              <a:xfrm>
                <a:off x="4967" y="3542"/>
                <a:ext cx="1" cy="180"/>
              </a:xfrm>
              <a:prstGeom prst="rect">
                <a:avLst/>
              </a:prstGeom>
              <a:solidFill>
                <a:srgbClr val="DB89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7" name="Rectangle 1782"/>
              <p:cNvSpPr>
                <a:spLocks noChangeArrowheads="1"/>
              </p:cNvSpPr>
              <p:nvPr/>
            </p:nvSpPr>
            <p:spPr bwMode="auto">
              <a:xfrm>
                <a:off x="4968" y="3542"/>
                <a:ext cx="1" cy="180"/>
              </a:xfrm>
              <a:prstGeom prst="rect">
                <a:avLst/>
              </a:prstGeom>
              <a:solidFill>
                <a:srgbClr val="DB89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8" name="Rectangle 1783"/>
              <p:cNvSpPr>
                <a:spLocks noChangeArrowheads="1"/>
              </p:cNvSpPr>
              <p:nvPr/>
            </p:nvSpPr>
            <p:spPr bwMode="auto">
              <a:xfrm>
                <a:off x="4969" y="3542"/>
                <a:ext cx="1" cy="180"/>
              </a:xfrm>
              <a:prstGeom prst="rect">
                <a:avLst/>
              </a:prstGeom>
              <a:solidFill>
                <a:srgbClr val="DB89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9" name="Rectangle 1784"/>
              <p:cNvSpPr>
                <a:spLocks noChangeArrowheads="1"/>
              </p:cNvSpPr>
              <p:nvPr/>
            </p:nvSpPr>
            <p:spPr bwMode="auto">
              <a:xfrm>
                <a:off x="4970" y="3542"/>
                <a:ext cx="1" cy="180"/>
              </a:xfrm>
              <a:prstGeom prst="rect">
                <a:avLst/>
              </a:prstGeom>
              <a:solidFill>
                <a:srgbClr val="DB89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0" name="Rectangle 1785"/>
              <p:cNvSpPr>
                <a:spLocks noChangeArrowheads="1"/>
              </p:cNvSpPr>
              <p:nvPr/>
            </p:nvSpPr>
            <p:spPr bwMode="auto">
              <a:xfrm>
                <a:off x="4971" y="3542"/>
                <a:ext cx="1" cy="180"/>
              </a:xfrm>
              <a:prstGeom prst="rect">
                <a:avLst/>
              </a:prstGeom>
              <a:solidFill>
                <a:srgbClr val="DB89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1" name="Rectangle 1786"/>
              <p:cNvSpPr>
                <a:spLocks noChangeArrowheads="1"/>
              </p:cNvSpPr>
              <p:nvPr/>
            </p:nvSpPr>
            <p:spPr bwMode="auto">
              <a:xfrm>
                <a:off x="4972" y="3542"/>
                <a:ext cx="1" cy="180"/>
              </a:xfrm>
              <a:prstGeom prst="rect">
                <a:avLst/>
              </a:prstGeom>
              <a:solidFill>
                <a:srgbClr val="D988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2" name="Rectangle 1787"/>
              <p:cNvSpPr>
                <a:spLocks noChangeArrowheads="1"/>
              </p:cNvSpPr>
              <p:nvPr/>
            </p:nvSpPr>
            <p:spPr bwMode="auto">
              <a:xfrm>
                <a:off x="4973" y="3542"/>
                <a:ext cx="2" cy="180"/>
              </a:xfrm>
              <a:prstGeom prst="rect">
                <a:avLst/>
              </a:prstGeom>
              <a:solidFill>
                <a:srgbClr val="D988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3" name="Rectangle 1788"/>
              <p:cNvSpPr>
                <a:spLocks noChangeArrowheads="1"/>
              </p:cNvSpPr>
              <p:nvPr/>
            </p:nvSpPr>
            <p:spPr bwMode="auto">
              <a:xfrm>
                <a:off x="4975" y="3542"/>
                <a:ext cx="1" cy="180"/>
              </a:xfrm>
              <a:prstGeom prst="rect">
                <a:avLst/>
              </a:prstGeom>
              <a:solidFill>
                <a:srgbClr val="D988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4" name="Rectangle 1789"/>
              <p:cNvSpPr>
                <a:spLocks noChangeArrowheads="1"/>
              </p:cNvSpPr>
              <p:nvPr/>
            </p:nvSpPr>
            <p:spPr bwMode="auto">
              <a:xfrm>
                <a:off x="4976" y="3542"/>
                <a:ext cx="1" cy="180"/>
              </a:xfrm>
              <a:prstGeom prst="rect">
                <a:avLst/>
              </a:prstGeom>
              <a:solidFill>
                <a:srgbClr val="D988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5" name="Rectangle 1790"/>
              <p:cNvSpPr>
                <a:spLocks noChangeArrowheads="1"/>
              </p:cNvSpPr>
              <p:nvPr/>
            </p:nvSpPr>
            <p:spPr bwMode="auto">
              <a:xfrm>
                <a:off x="4977" y="3542"/>
                <a:ext cx="1" cy="180"/>
              </a:xfrm>
              <a:prstGeom prst="rect">
                <a:avLst/>
              </a:prstGeom>
              <a:solidFill>
                <a:srgbClr val="D987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6" name="Rectangle 1791"/>
              <p:cNvSpPr>
                <a:spLocks noChangeArrowheads="1"/>
              </p:cNvSpPr>
              <p:nvPr/>
            </p:nvSpPr>
            <p:spPr bwMode="auto">
              <a:xfrm>
                <a:off x="4978" y="3542"/>
                <a:ext cx="1" cy="180"/>
              </a:xfrm>
              <a:prstGeom prst="rect">
                <a:avLst/>
              </a:prstGeom>
              <a:solidFill>
                <a:srgbClr val="D987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7" name="Rectangle 1792"/>
              <p:cNvSpPr>
                <a:spLocks noChangeArrowheads="1"/>
              </p:cNvSpPr>
              <p:nvPr/>
            </p:nvSpPr>
            <p:spPr bwMode="auto">
              <a:xfrm>
                <a:off x="4979" y="3542"/>
                <a:ext cx="1" cy="180"/>
              </a:xfrm>
              <a:prstGeom prst="rect">
                <a:avLst/>
              </a:prstGeom>
              <a:solidFill>
                <a:srgbClr val="D987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8" name="Rectangle 1793"/>
              <p:cNvSpPr>
                <a:spLocks noChangeArrowheads="1"/>
              </p:cNvSpPr>
              <p:nvPr/>
            </p:nvSpPr>
            <p:spPr bwMode="auto">
              <a:xfrm>
                <a:off x="4980" y="3542"/>
                <a:ext cx="2" cy="180"/>
              </a:xfrm>
              <a:prstGeom prst="rect">
                <a:avLst/>
              </a:prstGeom>
              <a:solidFill>
                <a:srgbClr val="D987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9" name="Rectangle 1794"/>
              <p:cNvSpPr>
                <a:spLocks noChangeArrowheads="1"/>
              </p:cNvSpPr>
              <p:nvPr/>
            </p:nvSpPr>
            <p:spPr bwMode="auto">
              <a:xfrm>
                <a:off x="4982" y="3542"/>
                <a:ext cx="1" cy="180"/>
              </a:xfrm>
              <a:prstGeom prst="rect">
                <a:avLst/>
              </a:prstGeom>
              <a:solidFill>
                <a:srgbClr val="D987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0" name="Rectangle 1795"/>
              <p:cNvSpPr>
                <a:spLocks noChangeArrowheads="1"/>
              </p:cNvSpPr>
              <p:nvPr/>
            </p:nvSpPr>
            <p:spPr bwMode="auto">
              <a:xfrm>
                <a:off x="4983" y="3542"/>
                <a:ext cx="1" cy="180"/>
              </a:xfrm>
              <a:prstGeom prst="rect">
                <a:avLst/>
              </a:prstGeom>
              <a:solidFill>
                <a:srgbClr val="D987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1" name="Rectangle 1796"/>
              <p:cNvSpPr>
                <a:spLocks noChangeArrowheads="1"/>
              </p:cNvSpPr>
              <p:nvPr/>
            </p:nvSpPr>
            <p:spPr bwMode="auto">
              <a:xfrm>
                <a:off x="4984" y="3542"/>
                <a:ext cx="1" cy="180"/>
              </a:xfrm>
              <a:prstGeom prst="rect">
                <a:avLst/>
              </a:prstGeom>
              <a:solidFill>
                <a:srgbClr val="D68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2" name="Rectangle 1797"/>
              <p:cNvSpPr>
                <a:spLocks noChangeArrowheads="1"/>
              </p:cNvSpPr>
              <p:nvPr/>
            </p:nvSpPr>
            <p:spPr bwMode="auto">
              <a:xfrm>
                <a:off x="4985" y="3542"/>
                <a:ext cx="1" cy="180"/>
              </a:xfrm>
              <a:prstGeom prst="rect">
                <a:avLst/>
              </a:prstGeom>
              <a:solidFill>
                <a:srgbClr val="D68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3" name="Rectangle 1798"/>
              <p:cNvSpPr>
                <a:spLocks noChangeArrowheads="1"/>
              </p:cNvSpPr>
              <p:nvPr/>
            </p:nvSpPr>
            <p:spPr bwMode="auto">
              <a:xfrm>
                <a:off x="4986" y="3542"/>
                <a:ext cx="1" cy="180"/>
              </a:xfrm>
              <a:prstGeom prst="rect">
                <a:avLst/>
              </a:prstGeom>
              <a:solidFill>
                <a:srgbClr val="D68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4" name="Rectangle 1799"/>
              <p:cNvSpPr>
                <a:spLocks noChangeArrowheads="1"/>
              </p:cNvSpPr>
              <p:nvPr/>
            </p:nvSpPr>
            <p:spPr bwMode="auto">
              <a:xfrm>
                <a:off x="4987" y="3542"/>
                <a:ext cx="1" cy="180"/>
              </a:xfrm>
              <a:prstGeom prst="rect">
                <a:avLst/>
              </a:prstGeom>
              <a:solidFill>
                <a:srgbClr val="D68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5" name="Rectangle 1800"/>
              <p:cNvSpPr>
                <a:spLocks noChangeArrowheads="1"/>
              </p:cNvSpPr>
              <p:nvPr/>
            </p:nvSpPr>
            <p:spPr bwMode="auto">
              <a:xfrm>
                <a:off x="4988" y="3542"/>
                <a:ext cx="2" cy="180"/>
              </a:xfrm>
              <a:prstGeom prst="rect">
                <a:avLst/>
              </a:prstGeom>
              <a:solidFill>
                <a:srgbClr val="D68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6" name="Rectangle 1801"/>
              <p:cNvSpPr>
                <a:spLocks noChangeArrowheads="1"/>
              </p:cNvSpPr>
              <p:nvPr/>
            </p:nvSpPr>
            <p:spPr bwMode="auto">
              <a:xfrm>
                <a:off x="4990" y="3542"/>
                <a:ext cx="1" cy="180"/>
              </a:xfrm>
              <a:prstGeom prst="rect">
                <a:avLst/>
              </a:prstGeom>
              <a:solidFill>
                <a:srgbClr val="D68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7" name="Rectangle 1802"/>
              <p:cNvSpPr>
                <a:spLocks noChangeArrowheads="1"/>
              </p:cNvSpPr>
              <p:nvPr/>
            </p:nvSpPr>
            <p:spPr bwMode="auto">
              <a:xfrm>
                <a:off x="4991" y="3542"/>
                <a:ext cx="1" cy="180"/>
              </a:xfrm>
              <a:prstGeom prst="rect">
                <a:avLst/>
              </a:prstGeom>
              <a:solidFill>
                <a:srgbClr val="D68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8" name="Rectangle 1803"/>
              <p:cNvSpPr>
                <a:spLocks noChangeArrowheads="1"/>
              </p:cNvSpPr>
              <p:nvPr/>
            </p:nvSpPr>
            <p:spPr bwMode="auto">
              <a:xfrm>
                <a:off x="4992" y="3542"/>
                <a:ext cx="1" cy="180"/>
              </a:xfrm>
              <a:prstGeom prst="rect">
                <a:avLst/>
              </a:prstGeom>
              <a:solidFill>
                <a:srgbClr val="D682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9" name="Rectangle 1804"/>
              <p:cNvSpPr>
                <a:spLocks noChangeArrowheads="1"/>
              </p:cNvSpPr>
              <p:nvPr/>
            </p:nvSpPr>
            <p:spPr bwMode="auto">
              <a:xfrm>
                <a:off x="4993" y="3542"/>
                <a:ext cx="1" cy="180"/>
              </a:xfrm>
              <a:prstGeom prst="rect">
                <a:avLst/>
              </a:prstGeom>
              <a:solidFill>
                <a:srgbClr val="D682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0" name="Rectangle 1805"/>
              <p:cNvSpPr>
                <a:spLocks noChangeArrowheads="1"/>
              </p:cNvSpPr>
              <p:nvPr/>
            </p:nvSpPr>
            <p:spPr bwMode="auto">
              <a:xfrm>
                <a:off x="4994" y="3542"/>
                <a:ext cx="1" cy="180"/>
              </a:xfrm>
              <a:prstGeom prst="rect">
                <a:avLst/>
              </a:prstGeom>
              <a:solidFill>
                <a:srgbClr val="D682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1" name="Rectangle 1806"/>
              <p:cNvSpPr>
                <a:spLocks noChangeArrowheads="1"/>
              </p:cNvSpPr>
              <p:nvPr/>
            </p:nvSpPr>
            <p:spPr bwMode="auto">
              <a:xfrm>
                <a:off x="4995" y="3542"/>
                <a:ext cx="2" cy="180"/>
              </a:xfrm>
              <a:prstGeom prst="rect">
                <a:avLst/>
              </a:prstGeom>
              <a:solidFill>
                <a:srgbClr val="D481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2" name="Rectangle 1807"/>
              <p:cNvSpPr>
                <a:spLocks noChangeArrowheads="1"/>
              </p:cNvSpPr>
              <p:nvPr/>
            </p:nvSpPr>
            <p:spPr bwMode="auto">
              <a:xfrm>
                <a:off x="4997" y="3542"/>
                <a:ext cx="1" cy="180"/>
              </a:xfrm>
              <a:prstGeom prst="rect">
                <a:avLst/>
              </a:prstGeom>
              <a:solidFill>
                <a:srgbClr val="D481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3" name="Rectangle 1808"/>
              <p:cNvSpPr>
                <a:spLocks noChangeArrowheads="1"/>
              </p:cNvSpPr>
              <p:nvPr/>
            </p:nvSpPr>
            <p:spPr bwMode="auto">
              <a:xfrm>
                <a:off x="4998" y="3542"/>
                <a:ext cx="1" cy="180"/>
              </a:xfrm>
              <a:prstGeom prst="rect">
                <a:avLst/>
              </a:prstGeom>
              <a:solidFill>
                <a:srgbClr val="D481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4" name="Rectangle 1809"/>
              <p:cNvSpPr>
                <a:spLocks noChangeArrowheads="1"/>
              </p:cNvSpPr>
              <p:nvPr/>
            </p:nvSpPr>
            <p:spPr bwMode="auto">
              <a:xfrm>
                <a:off x="4999" y="3542"/>
                <a:ext cx="1" cy="180"/>
              </a:xfrm>
              <a:prstGeom prst="rect">
                <a:avLst/>
              </a:prstGeom>
              <a:solidFill>
                <a:srgbClr val="D481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5" name="Rectangle 1810"/>
              <p:cNvSpPr>
                <a:spLocks noChangeArrowheads="1"/>
              </p:cNvSpPr>
              <p:nvPr/>
            </p:nvSpPr>
            <p:spPr bwMode="auto">
              <a:xfrm>
                <a:off x="5000" y="3542"/>
                <a:ext cx="1" cy="180"/>
              </a:xfrm>
              <a:prstGeom prst="rect">
                <a:avLst/>
              </a:prstGeom>
              <a:solidFill>
                <a:srgbClr val="D481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6" name="Rectangle 1811"/>
              <p:cNvSpPr>
                <a:spLocks noChangeArrowheads="1"/>
              </p:cNvSpPr>
              <p:nvPr/>
            </p:nvSpPr>
            <p:spPr bwMode="auto">
              <a:xfrm>
                <a:off x="5001" y="3542"/>
                <a:ext cx="1" cy="180"/>
              </a:xfrm>
              <a:prstGeom prst="rect">
                <a:avLst/>
              </a:prstGeom>
              <a:solidFill>
                <a:srgbClr val="D481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7" name="Rectangle 1812"/>
              <p:cNvSpPr>
                <a:spLocks noChangeArrowheads="1"/>
              </p:cNvSpPr>
              <p:nvPr/>
            </p:nvSpPr>
            <p:spPr bwMode="auto">
              <a:xfrm>
                <a:off x="5002" y="3542"/>
                <a:ext cx="1" cy="180"/>
              </a:xfrm>
              <a:prstGeom prst="rect">
                <a:avLst/>
              </a:prstGeom>
              <a:solidFill>
                <a:srgbClr val="D481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8" name="Rectangle 1813"/>
              <p:cNvSpPr>
                <a:spLocks noChangeArrowheads="1"/>
              </p:cNvSpPr>
              <p:nvPr/>
            </p:nvSpPr>
            <p:spPr bwMode="auto">
              <a:xfrm>
                <a:off x="5003" y="3542"/>
                <a:ext cx="2" cy="180"/>
              </a:xfrm>
              <a:prstGeom prst="rect">
                <a:avLst/>
              </a:prstGeom>
              <a:solidFill>
                <a:srgbClr val="D481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9" name="Rectangle 1814"/>
              <p:cNvSpPr>
                <a:spLocks noChangeArrowheads="1"/>
              </p:cNvSpPr>
              <p:nvPr/>
            </p:nvSpPr>
            <p:spPr bwMode="auto">
              <a:xfrm>
                <a:off x="5005" y="3542"/>
                <a:ext cx="1" cy="180"/>
              </a:xfrm>
              <a:prstGeom prst="rect">
                <a:avLst/>
              </a:prstGeom>
              <a:solidFill>
                <a:srgbClr val="D481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0" name="Rectangle 1815"/>
              <p:cNvSpPr>
                <a:spLocks noChangeArrowheads="1"/>
              </p:cNvSpPr>
              <p:nvPr/>
            </p:nvSpPr>
            <p:spPr bwMode="auto">
              <a:xfrm>
                <a:off x="5006" y="3542"/>
                <a:ext cx="1" cy="180"/>
              </a:xfrm>
              <a:prstGeom prst="rect">
                <a:avLst/>
              </a:prstGeom>
              <a:solidFill>
                <a:srgbClr val="D481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1" name="Rectangle 1816"/>
              <p:cNvSpPr>
                <a:spLocks noChangeArrowheads="1"/>
              </p:cNvSpPr>
              <p:nvPr/>
            </p:nvSpPr>
            <p:spPr bwMode="auto">
              <a:xfrm>
                <a:off x="5007" y="3542"/>
                <a:ext cx="1" cy="180"/>
              </a:xfrm>
              <a:prstGeom prst="rect">
                <a:avLst/>
              </a:prstGeom>
              <a:solidFill>
                <a:srgbClr val="D17F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2" name="Rectangle 1817"/>
              <p:cNvSpPr>
                <a:spLocks noChangeArrowheads="1"/>
              </p:cNvSpPr>
              <p:nvPr/>
            </p:nvSpPr>
            <p:spPr bwMode="auto">
              <a:xfrm>
                <a:off x="5008" y="3542"/>
                <a:ext cx="1" cy="180"/>
              </a:xfrm>
              <a:prstGeom prst="rect">
                <a:avLst/>
              </a:prstGeom>
              <a:solidFill>
                <a:srgbClr val="D17F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3" name="Rectangle 1818"/>
              <p:cNvSpPr>
                <a:spLocks noChangeArrowheads="1"/>
              </p:cNvSpPr>
              <p:nvPr/>
            </p:nvSpPr>
            <p:spPr bwMode="auto">
              <a:xfrm>
                <a:off x="5009" y="3542"/>
                <a:ext cx="1" cy="180"/>
              </a:xfrm>
              <a:prstGeom prst="rect">
                <a:avLst/>
              </a:prstGeom>
              <a:solidFill>
                <a:srgbClr val="D17F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4" name="Rectangle 1819"/>
              <p:cNvSpPr>
                <a:spLocks noChangeArrowheads="1"/>
              </p:cNvSpPr>
              <p:nvPr/>
            </p:nvSpPr>
            <p:spPr bwMode="auto">
              <a:xfrm>
                <a:off x="5010" y="3542"/>
                <a:ext cx="2" cy="180"/>
              </a:xfrm>
              <a:prstGeom prst="rect">
                <a:avLst/>
              </a:prstGeom>
              <a:solidFill>
                <a:srgbClr val="D17F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5" name="Rectangle 1820"/>
              <p:cNvSpPr>
                <a:spLocks noChangeArrowheads="1"/>
              </p:cNvSpPr>
              <p:nvPr/>
            </p:nvSpPr>
            <p:spPr bwMode="auto">
              <a:xfrm>
                <a:off x="5012" y="3542"/>
                <a:ext cx="1" cy="180"/>
              </a:xfrm>
              <a:prstGeom prst="rect">
                <a:avLst/>
              </a:prstGeom>
              <a:solidFill>
                <a:srgbClr val="D17F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6" name="Rectangle 1821"/>
              <p:cNvSpPr>
                <a:spLocks noChangeArrowheads="1"/>
              </p:cNvSpPr>
              <p:nvPr/>
            </p:nvSpPr>
            <p:spPr bwMode="auto">
              <a:xfrm>
                <a:off x="5013" y="3542"/>
                <a:ext cx="1" cy="180"/>
              </a:xfrm>
              <a:prstGeom prst="rect">
                <a:avLst/>
              </a:prstGeom>
              <a:solidFill>
                <a:srgbClr val="D17F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7" name="Rectangle 1822"/>
              <p:cNvSpPr>
                <a:spLocks noChangeArrowheads="1"/>
              </p:cNvSpPr>
              <p:nvPr/>
            </p:nvSpPr>
            <p:spPr bwMode="auto">
              <a:xfrm>
                <a:off x="5014" y="3542"/>
                <a:ext cx="1" cy="180"/>
              </a:xfrm>
              <a:prstGeom prst="rect">
                <a:avLst/>
              </a:prstGeom>
              <a:solidFill>
                <a:srgbClr val="D17F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8" name="Rectangle 1823"/>
              <p:cNvSpPr>
                <a:spLocks noChangeArrowheads="1"/>
              </p:cNvSpPr>
              <p:nvPr/>
            </p:nvSpPr>
            <p:spPr bwMode="auto">
              <a:xfrm>
                <a:off x="5015" y="3542"/>
                <a:ext cx="1" cy="180"/>
              </a:xfrm>
              <a:prstGeom prst="rect">
                <a:avLst/>
              </a:prstGeom>
              <a:solidFill>
                <a:srgbClr val="D17F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9" name="Rectangle 1824"/>
              <p:cNvSpPr>
                <a:spLocks noChangeArrowheads="1"/>
              </p:cNvSpPr>
              <p:nvPr/>
            </p:nvSpPr>
            <p:spPr bwMode="auto">
              <a:xfrm>
                <a:off x="5016" y="3542"/>
                <a:ext cx="1" cy="180"/>
              </a:xfrm>
              <a:prstGeom prst="rect">
                <a:avLst/>
              </a:prstGeom>
              <a:solidFill>
                <a:srgbClr val="D17F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0" name="Rectangle 1825"/>
              <p:cNvSpPr>
                <a:spLocks noChangeArrowheads="1"/>
              </p:cNvSpPr>
              <p:nvPr/>
            </p:nvSpPr>
            <p:spPr bwMode="auto">
              <a:xfrm>
                <a:off x="5017" y="3542"/>
                <a:ext cx="1" cy="180"/>
              </a:xfrm>
              <a:prstGeom prst="rect">
                <a:avLst/>
              </a:prstGeom>
              <a:solidFill>
                <a:srgbClr val="D17F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1" name="Rectangle 1826"/>
              <p:cNvSpPr>
                <a:spLocks noChangeArrowheads="1"/>
              </p:cNvSpPr>
              <p:nvPr/>
            </p:nvSpPr>
            <p:spPr bwMode="auto">
              <a:xfrm>
                <a:off x="5018" y="3542"/>
                <a:ext cx="2" cy="180"/>
              </a:xfrm>
              <a:prstGeom prst="rect">
                <a:avLst/>
              </a:prstGeom>
              <a:solidFill>
                <a:srgbClr val="CF7B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2" name="Rectangle 1827"/>
              <p:cNvSpPr>
                <a:spLocks noChangeArrowheads="1"/>
              </p:cNvSpPr>
              <p:nvPr/>
            </p:nvSpPr>
            <p:spPr bwMode="auto">
              <a:xfrm>
                <a:off x="5020" y="3542"/>
                <a:ext cx="1" cy="180"/>
              </a:xfrm>
              <a:prstGeom prst="rect">
                <a:avLst/>
              </a:prstGeom>
              <a:solidFill>
                <a:srgbClr val="CF7A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3" name="Rectangle 1828"/>
              <p:cNvSpPr>
                <a:spLocks noChangeArrowheads="1"/>
              </p:cNvSpPr>
              <p:nvPr/>
            </p:nvSpPr>
            <p:spPr bwMode="auto">
              <a:xfrm>
                <a:off x="5021" y="3542"/>
                <a:ext cx="1" cy="180"/>
              </a:xfrm>
              <a:prstGeom prst="rect">
                <a:avLst/>
              </a:prstGeom>
              <a:solidFill>
                <a:srgbClr val="CF7A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4" name="Rectangle 1829"/>
              <p:cNvSpPr>
                <a:spLocks noChangeArrowheads="1"/>
              </p:cNvSpPr>
              <p:nvPr/>
            </p:nvSpPr>
            <p:spPr bwMode="auto">
              <a:xfrm>
                <a:off x="5022" y="3542"/>
                <a:ext cx="1" cy="180"/>
              </a:xfrm>
              <a:prstGeom prst="rect">
                <a:avLst/>
              </a:prstGeom>
              <a:solidFill>
                <a:srgbClr val="CF7A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5" name="Rectangle 1830"/>
              <p:cNvSpPr>
                <a:spLocks noChangeArrowheads="1"/>
              </p:cNvSpPr>
              <p:nvPr/>
            </p:nvSpPr>
            <p:spPr bwMode="auto">
              <a:xfrm>
                <a:off x="5023" y="3542"/>
                <a:ext cx="1" cy="180"/>
              </a:xfrm>
              <a:prstGeom prst="rect">
                <a:avLst/>
              </a:prstGeom>
              <a:solidFill>
                <a:srgbClr val="CF7A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6" name="Rectangle 1831"/>
              <p:cNvSpPr>
                <a:spLocks noChangeArrowheads="1"/>
              </p:cNvSpPr>
              <p:nvPr/>
            </p:nvSpPr>
            <p:spPr bwMode="auto">
              <a:xfrm>
                <a:off x="5024" y="3542"/>
                <a:ext cx="1" cy="180"/>
              </a:xfrm>
              <a:prstGeom prst="rect">
                <a:avLst/>
              </a:prstGeom>
              <a:solidFill>
                <a:srgbClr val="CF7A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7" name="Rectangle 1832"/>
              <p:cNvSpPr>
                <a:spLocks noChangeArrowheads="1"/>
              </p:cNvSpPr>
              <p:nvPr/>
            </p:nvSpPr>
            <p:spPr bwMode="auto">
              <a:xfrm>
                <a:off x="5025" y="3542"/>
                <a:ext cx="2" cy="180"/>
              </a:xfrm>
              <a:prstGeom prst="rect">
                <a:avLst/>
              </a:prstGeom>
              <a:solidFill>
                <a:srgbClr val="CF7A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8" name="Rectangle 1833"/>
              <p:cNvSpPr>
                <a:spLocks noChangeArrowheads="1"/>
              </p:cNvSpPr>
              <p:nvPr/>
            </p:nvSpPr>
            <p:spPr bwMode="auto">
              <a:xfrm>
                <a:off x="5027" y="3542"/>
                <a:ext cx="1" cy="180"/>
              </a:xfrm>
              <a:prstGeom prst="rect">
                <a:avLst/>
              </a:prstGeom>
              <a:solidFill>
                <a:srgbClr val="CF7A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9" name="Rectangle 1834"/>
              <p:cNvSpPr>
                <a:spLocks noChangeArrowheads="1"/>
              </p:cNvSpPr>
              <p:nvPr/>
            </p:nvSpPr>
            <p:spPr bwMode="auto">
              <a:xfrm>
                <a:off x="5028" y="3542"/>
                <a:ext cx="1" cy="180"/>
              </a:xfrm>
              <a:prstGeom prst="rect">
                <a:avLst/>
              </a:prstGeom>
              <a:solidFill>
                <a:srgbClr val="CF7A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0" name="Rectangle 1835"/>
              <p:cNvSpPr>
                <a:spLocks noChangeArrowheads="1"/>
              </p:cNvSpPr>
              <p:nvPr/>
            </p:nvSpPr>
            <p:spPr bwMode="auto">
              <a:xfrm>
                <a:off x="5029" y="3542"/>
                <a:ext cx="1" cy="180"/>
              </a:xfrm>
              <a:prstGeom prst="rect">
                <a:avLst/>
              </a:prstGeom>
              <a:solidFill>
                <a:srgbClr val="CF7A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1" name="Rectangle 1836"/>
              <p:cNvSpPr>
                <a:spLocks noChangeArrowheads="1"/>
              </p:cNvSpPr>
              <p:nvPr/>
            </p:nvSpPr>
            <p:spPr bwMode="auto">
              <a:xfrm>
                <a:off x="5030" y="3542"/>
                <a:ext cx="1" cy="180"/>
              </a:xfrm>
              <a:prstGeom prst="rect">
                <a:avLst/>
              </a:prstGeom>
              <a:solidFill>
                <a:srgbClr val="CC78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2" name="Rectangle 1837"/>
              <p:cNvSpPr>
                <a:spLocks noChangeArrowheads="1"/>
              </p:cNvSpPr>
              <p:nvPr/>
            </p:nvSpPr>
            <p:spPr bwMode="auto">
              <a:xfrm>
                <a:off x="5031" y="3542"/>
                <a:ext cx="1" cy="180"/>
              </a:xfrm>
              <a:prstGeom prst="rect">
                <a:avLst/>
              </a:prstGeom>
              <a:solidFill>
                <a:srgbClr val="CC78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3" name="Rectangle 1838"/>
              <p:cNvSpPr>
                <a:spLocks noChangeArrowheads="1"/>
              </p:cNvSpPr>
              <p:nvPr/>
            </p:nvSpPr>
            <p:spPr bwMode="auto">
              <a:xfrm>
                <a:off x="5032" y="3542"/>
                <a:ext cx="1" cy="180"/>
              </a:xfrm>
              <a:prstGeom prst="rect">
                <a:avLst/>
              </a:prstGeom>
              <a:solidFill>
                <a:srgbClr val="CC78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4" name="Rectangle 1839"/>
              <p:cNvSpPr>
                <a:spLocks noChangeArrowheads="1"/>
              </p:cNvSpPr>
              <p:nvPr/>
            </p:nvSpPr>
            <p:spPr bwMode="auto">
              <a:xfrm>
                <a:off x="5033" y="3542"/>
                <a:ext cx="2" cy="180"/>
              </a:xfrm>
              <a:prstGeom prst="rect">
                <a:avLst/>
              </a:prstGeom>
              <a:solidFill>
                <a:srgbClr val="CC78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5" name="Rectangle 1840"/>
              <p:cNvSpPr>
                <a:spLocks noChangeArrowheads="1"/>
              </p:cNvSpPr>
              <p:nvPr/>
            </p:nvSpPr>
            <p:spPr bwMode="auto">
              <a:xfrm>
                <a:off x="5035" y="3542"/>
                <a:ext cx="1" cy="180"/>
              </a:xfrm>
              <a:prstGeom prst="rect">
                <a:avLst/>
              </a:prstGeom>
              <a:solidFill>
                <a:srgbClr val="CC78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6" name="Rectangle 1841"/>
              <p:cNvSpPr>
                <a:spLocks noChangeArrowheads="1"/>
              </p:cNvSpPr>
              <p:nvPr/>
            </p:nvSpPr>
            <p:spPr bwMode="auto">
              <a:xfrm>
                <a:off x="5036" y="3542"/>
                <a:ext cx="1" cy="180"/>
              </a:xfrm>
              <a:prstGeom prst="rect">
                <a:avLst/>
              </a:prstGeom>
              <a:solidFill>
                <a:srgbClr val="CC78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7" name="Rectangle 1842"/>
              <p:cNvSpPr>
                <a:spLocks noChangeArrowheads="1"/>
              </p:cNvSpPr>
              <p:nvPr/>
            </p:nvSpPr>
            <p:spPr bwMode="auto">
              <a:xfrm>
                <a:off x="5037" y="3542"/>
                <a:ext cx="1" cy="180"/>
              </a:xfrm>
              <a:prstGeom prst="rect">
                <a:avLst/>
              </a:prstGeom>
              <a:solidFill>
                <a:srgbClr val="CC78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8" name="Rectangle 1843"/>
              <p:cNvSpPr>
                <a:spLocks noChangeArrowheads="1"/>
              </p:cNvSpPr>
              <p:nvPr/>
            </p:nvSpPr>
            <p:spPr bwMode="auto">
              <a:xfrm>
                <a:off x="5038" y="3542"/>
                <a:ext cx="1" cy="180"/>
              </a:xfrm>
              <a:prstGeom prst="rect">
                <a:avLst/>
              </a:prstGeom>
              <a:solidFill>
                <a:srgbClr val="CC78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9" name="Rectangle 1844"/>
              <p:cNvSpPr>
                <a:spLocks noChangeArrowheads="1"/>
              </p:cNvSpPr>
              <p:nvPr/>
            </p:nvSpPr>
            <p:spPr bwMode="auto">
              <a:xfrm>
                <a:off x="5039" y="3542"/>
                <a:ext cx="1" cy="180"/>
              </a:xfrm>
              <a:prstGeom prst="rect">
                <a:avLst/>
              </a:prstGeom>
              <a:solidFill>
                <a:srgbClr val="CC78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0" name="Rectangle 1845"/>
              <p:cNvSpPr>
                <a:spLocks noChangeArrowheads="1"/>
              </p:cNvSpPr>
              <p:nvPr/>
            </p:nvSpPr>
            <p:spPr bwMode="auto">
              <a:xfrm>
                <a:off x="5040" y="3542"/>
                <a:ext cx="1" cy="180"/>
              </a:xfrm>
              <a:prstGeom prst="rect">
                <a:avLst/>
              </a:prstGeom>
              <a:solidFill>
                <a:srgbClr val="CC78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1" name="Rectangle 1846"/>
              <p:cNvSpPr>
                <a:spLocks noChangeArrowheads="1"/>
              </p:cNvSpPr>
              <p:nvPr/>
            </p:nvSpPr>
            <p:spPr bwMode="auto">
              <a:xfrm>
                <a:off x="5041" y="3542"/>
                <a:ext cx="2" cy="180"/>
              </a:xfrm>
              <a:prstGeom prst="rect">
                <a:avLst/>
              </a:prstGeom>
              <a:solidFill>
                <a:srgbClr val="C977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2" name="Rectangle 1847"/>
              <p:cNvSpPr>
                <a:spLocks noChangeArrowheads="1"/>
              </p:cNvSpPr>
              <p:nvPr/>
            </p:nvSpPr>
            <p:spPr bwMode="auto">
              <a:xfrm>
                <a:off x="5043" y="3542"/>
                <a:ext cx="1" cy="180"/>
              </a:xfrm>
              <a:prstGeom prst="rect">
                <a:avLst/>
              </a:prstGeom>
              <a:solidFill>
                <a:srgbClr val="C977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3" name="Rectangle 1848"/>
              <p:cNvSpPr>
                <a:spLocks noChangeArrowheads="1"/>
              </p:cNvSpPr>
              <p:nvPr/>
            </p:nvSpPr>
            <p:spPr bwMode="auto">
              <a:xfrm>
                <a:off x="5044" y="3542"/>
                <a:ext cx="1" cy="180"/>
              </a:xfrm>
              <a:prstGeom prst="rect">
                <a:avLst/>
              </a:prstGeom>
              <a:solidFill>
                <a:srgbClr val="C977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4" name="Rectangle 1849"/>
              <p:cNvSpPr>
                <a:spLocks noChangeArrowheads="1"/>
              </p:cNvSpPr>
              <p:nvPr/>
            </p:nvSpPr>
            <p:spPr bwMode="auto">
              <a:xfrm>
                <a:off x="5045" y="3542"/>
                <a:ext cx="1" cy="180"/>
              </a:xfrm>
              <a:prstGeom prst="rect">
                <a:avLst/>
              </a:prstGeom>
              <a:solidFill>
                <a:srgbClr val="C974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 name="Rectangle 1850"/>
              <p:cNvSpPr>
                <a:spLocks noChangeArrowheads="1"/>
              </p:cNvSpPr>
              <p:nvPr/>
            </p:nvSpPr>
            <p:spPr bwMode="auto">
              <a:xfrm>
                <a:off x="5046" y="3542"/>
                <a:ext cx="1" cy="180"/>
              </a:xfrm>
              <a:prstGeom prst="rect">
                <a:avLst/>
              </a:prstGeom>
              <a:solidFill>
                <a:srgbClr val="C974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6" name="Rectangle 1851"/>
              <p:cNvSpPr>
                <a:spLocks noChangeArrowheads="1"/>
              </p:cNvSpPr>
              <p:nvPr/>
            </p:nvSpPr>
            <p:spPr bwMode="auto">
              <a:xfrm>
                <a:off x="5047" y="3542"/>
                <a:ext cx="1" cy="180"/>
              </a:xfrm>
              <a:prstGeom prst="rect">
                <a:avLst/>
              </a:prstGeom>
              <a:solidFill>
                <a:srgbClr val="C974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7" name="Rectangle 1852"/>
              <p:cNvSpPr>
                <a:spLocks noChangeArrowheads="1"/>
              </p:cNvSpPr>
              <p:nvPr/>
            </p:nvSpPr>
            <p:spPr bwMode="auto">
              <a:xfrm>
                <a:off x="5048" y="3542"/>
                <a:ext cx="2" cy="180"/>
              </a:xfrm>
              <a:prstGeom prst="rect">
                <a:avLst/>
              </a:prstGeom>
              <a:solidFill>
                <a:srgbClr val="C974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8" name="Rectangle 1853"/>
              <p:cNvSpPr>
                <a:spLocks noChangeArrowheads="1"/>
              </p:cNvSpPr>
              <p:nvPr/>
            </p:nvSpPr>
            <p:spPr bwMode="auto">
              <a:xfrm>
                <a:off x="5050" y="3542"/>
                <a:ext cx="1" cy="180"/>
              </a:xfrm>
              <a:prstGeom prst="rect">
                <a:avLst/>
              </a:prstGeom>
              <a:solidFill>
                <a:srgbClr val="C974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9" name="Rectangle 1854"/>
              <p:cNvSpPr>
                <a:spLocks noChangeArrowheads="1"/>
              </p:cNvSpPr>
              <p:nvPr/>
            </p:nvSpPr>
            <p:spPr bwMode="auto">
              <a:xfrm>
                <a:off x="5051" y="3542"/>
                <a:ext cx="1" cy="180"/>
              </a:xfrm>
              <a:prstGeom prst="rect">
                <a:avLst/>
              </a:prstGeom>
              <a:solidFill>
                <a:srgbClr val="C974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0" name="Rectangle 1855"/>
              <p:cNvSpPr>
                <a:spLocks noChangeArrowheads="1"/>
              </p:cNvSpPr>
              <p:nvPr/>
            </p:nvSpPr>
            <p:spPr bwMode="auto">
              <a:xfrm>
                <a:off x="5052" y="3542"/>
                <a:ext cx="1" cy="180"/>
              </a:xfrm>
              <a:prstGeom prst="rect">
                <a:avLst/>
              </a:prstGeom>
              <a:solidFill>
                <a:srgbClr val="C974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1" name="Rectangle 1856"/>
              <p:cNvSpPr>
                <a:spLocks noChangeArrowheads="1"/>
              </p:cNvSpPr>
              <p:nvPr/>
            </p:nvSpPr>
            <p:spPr bwMode="auto">
              <a:xfrm>
                <a:off x="5053" y="3542"/>
                <a:ext cx="1" cy="180"/>
              </a:xfrm>
              <a:prstGeom prst="rect">
                <a:avLst/>
              </a:prstGeom>
              <a:solidFill>
                <a:srgbClr val="C77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2" name="Rectangle 1857"/>
              <p:cNvSpPr>
                <a:spLocks noChangeArrowheads="1"/>
              </p:cNvSpPr>
              <p:nvPr/>
            </p:nvSpPr>
            <p:spPr bwMode="auto">
              <a:xfrm>
                <a:off x="5054" y="3542"/>
                <a:ext cx="1" cy="180"/>
              </a:xfrm>
              <a:prstGeom prst="rect">
                <a:avLst/>
              </a:prstGeom>
              <a:solidFill>
                <a:srgbClr val="C77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3" name="Rectangle 1858"/>
              <p:cNvSpPr>
                <a:spLocks noChangeArrowheads="1"/>
              </p:cNvSpPr>
              <p:nvPr/>
            </p:nvSpPr>
            <p:spPr bwMode="auto">
              <a:xfrm>
                <a:off x="5055" y="3542"/>
                <a:ext cx="1" cy="180"/>
              </a:xfrm>
              <a:prstGeom prst="rect">
                <a:avLst/>
              </a:prstGeom>
              <a:solidFill>
                <a:srgbClr val="C77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4" name="Rectangle 1859"/>
              <p:cNvSpPr>
                <a:spLocks noChangeArrowheads="1"/>
              </p:cNvSpPr>
              <p:nvPr/>
            </p:nvSpPr>
            <p:spPr bwMode="auto">
              <a:xfrm>
                <a:off x="5056" y="3542"/>
                <a:ext cx="2" cy="180"/>
              </a:xfrm>
              <a:prstGeom prst="rect">
                <a:avLst/>
              </a:prstGeom>
              <a:solidFill>
                <a:srgbClr val="C77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5" name="Rectangle 1860"/>
              <p:cNvSpPr>
                <a:spLocks noChangeArrowheads="1"/>
              </p:cNvSpPr>
              <p:nvPr/>
            </p:nvSpPr>
            <p:spPr bwMode="auto">
              <a:xfrm>
                <a:off x="5058" y="3542"/>
                <a:ext cx="1" cy="180"/>
              </a:xfrm>
              <a:prstGeom prst="rect">
                <a:avLst/>
              </a:prstGeom>
              <a:solidFill>
                <a:srgbClr val="C77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6" name="Rectangle 1861"/>
              <p:cNvSpPr>
                <a:spLocks noChangeArrowheads="1"/>
              </p:cNvSpPr>
              <p:nvPr/>
            </p:nvSpPr>
            <p:spPr bwMode="auto">
              <a:xfrm>
                <a:off x="5059" y="3542"/>
                <a:ext cx="1" cy="180"/>
              </a:xfrm>
              <a:prstGeom prst="rect">
                <a:avLst/>
              </a:prstGeom>
              <a:solidFill>
                <a:srgbClr val="C77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7" name="Rectangle 1862"/>
              <p:cNvSpPr>
                <a:spLocks noChangeArrowheads="1"/>
              </p:cNvSpPr>
              <p:nvPr/>
            </p:nvSpPr>
            <p:spPr bwMode="auto">
              <a:xfrm>
                <a:off x="5060" y="3542"/>
                <a:ext cx="1" cy="180"/>
              </a:xfrm>
              <a:prstGeom prst="rect">
                <a:avLst/>
              </a:prstGeom>
              <a:solidFill>
                <a:srgbClr val="C77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8" name="Rectangle 1863"/>
              <p:cNvSpPr>
                <a:spLocks noChangeArrowheads="1"/>
              </p:cNvSpPr>
              <p:nvPr/>
            </p:nvSpPr>
            <p:spPr bwMode="auto">
              <a:xfrm>
                <a:off x="5061" y="3542"/>
                <a:ext cx="1" cy="180"/>
              </a:xfrm>
              <a:prstGeom prst="rect">
                <a:avLst/>
              </a:prstGeom>
              <a:solidFill>
                <a:srgbClr val="C771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9" name="Rectangle 1864"/>
              <p:cNvSpPr>
                <a:spLocks noChangeArrowheads="1"/>
              </p:cNvSpPr>
              <p:nvPr/>
            </p:nvSpPr>
            <p:spPr bwMode="auto">
              <a:xfrm>
                <a:off x="5062" y="3542"/>
                <a:ext cx="1" cy="180"/>
              </a:xfrm>
              <a:prstGeom prst="rect">
                <a:avLst/>
              </a:prstGeom>
              <a:solidFill>
                <a:srgbClr val="C771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0" name="Rectangle 1865"/>
              <p:cNvSpPr>
                <a:spLocks noChangeArrowheads="1"/>
              </p:cNvSpPr>
              <p:nvPr/>
            </p:nvSpPr>
            <p:spPr bwMode="auto">
              <a:xfrm>
                <a:off x="5063" y="3542"/>
                <a:ext cx="2" cy="180"/>
              </a:xfrm>
              <a:prstGeom prst="rect">
                <a:avLst/>
              </a:prstGeom>
              <a:solidFill>
                <a:srgbClr val="C771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1" name="Rectangle 1866"/>
              <p:cNvSpPr>
                <a:spLocks noChangeArrowheads="1"/>
              </p:cNvSpPr>
              <p:nvPr/>
            </p:nvSpPr>
            <p:spPr bwMode="auto">
              <a:xfrm>
                <a:off x="5065" y="3542"/>
                <a:ext cx="1" cy="180"/>
              </a:xfrm>
              <a:prstGeom prst="rect">
                <a:avLst/>
              </a:prstGeom>
              <a:solidFill>
                <a:srgbClr val="C470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2" name="Rectangle 1867"/>
              <p:cNvSpPr>
                <a:spLocks noChangeArrowheads="1"/>
              </p:cNvSpPr>
              <p:nvPr/>
            </p:nvSpPr>
            <p:spPr bwMode="auto">
              <a:xfrm>
                <a:off x="5066" y="3542"/>
                <a:ext cx="1" cy="180"/>
              </a:xfrm>
              <a:prstGeom prst="rect">
                <a:avLst/>
              </a:prstGeom>
              <a:solidFill>
                <a:srgbClr val="C470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3" name="Rectangle 1868"/>
              <p:cNvSpPr>
                <a:spLocks noChangeArrowheads="1"/>
              </p:cNvSpPr>
              <p:nvPr/>
            </p:nvSpPr>
            <p:spPr bwMode="auto">
              <a:xfrm>
                <a:off x="5067" y="3542"/>
                <a:ext cx="1" cy="180"/>
              </a:xfrm>
              <a:prstGeom prst="rect">
                <a:avLst/>
              </a:prstGeom>
              <a:solidFill>
                <a:srgbClr val="C470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4" name="Rectangle 1869"/>
              <p:cNvSpPr>
                <a:spLocks noChangeArrowheads="1"/>
              </p:cNvSpPr>
              <p:nvPr/>
            </p:nvSpPr>
            <p:spPr bwMode="auto">
              <a:xfrm>
                <a:off x="5068" y="3542"/>
                <a:ext cx="1" cy="180"/>
              </a:xfrm>
              <a:prstGeom prst="rect">
                <a:avLst/>
              </a:prstGeom>
              <a:solidFill>
                <a:srgbClr val="C470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5" name="Rectangle 1870"/>
              <p:cNvSpPr>
                <a:spLocks noChangeArrowheads="1"/>
              </p:cNvSpPr>
              <p:nvPr/>
            </p:nvSpPr>
            <p:spPr bwMode="auto">
              <a:xfrm>
                <a:off x="5069" y="3542"/>
                <a:ext cx="1" cy="180"/>
              </a:xfrm>
              <a:prstGeom prst="rect">
                <a:avLst/>
              </a:prstGeom>
              <a:solidFill>
                <a:srgbClr val="C470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6" name="Rectangle 1871"/>
              <p:cNvSpPr>
                <a:spLocks noChangeArrowheads="1"/>
              </p:cNvSpPr>
              <p:nvPr/>
            </p:nvSpPr>
            <p:spPr bwMode="auto">
              <a:xfrm>
                <a:off x="5070" y="3542"/>
                <a:ext cx="1" cy="180"/>
              </a:xfrm>
              <a:prstGeom prst="rect">
                <a:avLst/>
              </a:prstGeom>
              <a:solidFill>
                <a:srgbClr val="C470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7" name="Rectangle 1872"/>
              <p:cNvSpPr>
                <a:spLocks noChangeArrowheads="1"/>
              </p:cNvSpPr>
              <p:nvPr/>
            </p:nvSpPr>
            <p:spPr bwMode="auto">
              <a:xfrm>
                <a:off x="5071" y="3542"/>
                <a:ext cx="2" cy="180"/>
              </a:xfrm>
              <a:prstGeom prst="rect">
                <a:avLst/>
              </a:prstGeom>
              <a:solidFill>
                <a:srgbClr val="C46D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8" name="Rectangle 1873"/>
              <p:cNvSpPr>
                <a:spLocks noChangeArrowheads="1"/>
              </p:cNvSpPr>
              <p:nvPr/>
            </p:nvSpPr>
            <p:spPr bwMode="auto">
              <a:xfrm>
                <a:off x="5073" y="3542"/>
                <a:ext cx="1" cy="180"/>
              </a:xfrm>
              <a:prstGeom prst="rect">
                <a:avLst/>
              </a:prstGeom>
              <a:solidFill>
                <a:srgbClr val="C46D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9" name="Rectangle 1874"/>
              <p:cNvSpPr>
                <a:spLocks noChangeArrowheads="1"/>
              </p:cNvSpPr>
              <p:nvPr/>
            </p:nvSpPr>
            <p:spPr bwMode="auto">
              <a:xfrm>
                <a:off x="5074" y="3542"/>
                <a:ext cx="1" cy="180"/>
              </a:xfrm>
              <a:prstGeom prst="rect">
                <a:avLst/>
              </a:prstGeom>
              <a:solidFill>
                <a:srgbClr val="C46D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0" name="Rectangle 1875"/>
              <p:cNvSpPr>
                <a:spLocks noChangeArrowheads="1"/>
              </p:cNvSpPr>
              <p:nvPr/>
            </p:nvSpPr>
            <p:spPr bwMode="auto">
              <a:xfrm>
                <a:off x="5075" y="3542"/>
                <a:ext cx="1" cy="180"/>
              </a:xfrm>
              <a:prstGeom prst="rect">
                <a:avLst/>
              </a:prstGeom>
              <a:solidFill>
                <a:srgbClr val="C46D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1" name="Rectangle 1876"/>
              <p:cNvSpPr>
                <a:spLocks noChangeArrowheads="1"/>
              </p:cNvSpPr>
              <p:nvPr/>
            </p:nvSpPr>
            <p:spPr bwMode="auto">
              <a:xfrm>
                <a:off x="5076" y="3542"/>
                <a:ext cx="1" cy="180"/>
              </a:xfrm>
              <a:prstGeom prst="rect">
                <a:avLst/>
              </a:prstGeom>
              <a:solidFill>
                <a:srgbClr val="C26C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2" name="Rectangle 1877"/>
              <p:cNvSpPr>
                <a:spLocks noChangeArrowheads="1"/>
              </p:cNvSpPr>
              <p:nvPr/>
            </p:nvSpPr>
            <p:spPr bwMode="auto">
              <a:xfrm>
                <a:off x="5077" y="3542"/>
                <a:ext cx="1" cy="180"/>
              </a:xfrm>
              <a:prstGeom prst="rect">
                <a:avLst/>
              </a:prstGeom>
              <a:solidFill>
                <a:srgbClr val="C26C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3" name="Rectangle 1878"/>
              <p:cNvSpPr>
                <a:spLocks noChangeArrowheads="1"/>
              </p:cNvSpPr>
              <p:nvPr/>
            </p:nvSpPr>
            <p:spPr bwMode="auto">
              <a:xfrm>
                <a:off x="5078" y="3542"/>
                <a:ext cx="2" cy="180"/>
              </a:xfrm>
              <a:prstGeom prst="rect">
                <a:avLst/>
              </a:prstGeom>
              <a:solidFill>
                <a:srgbClr val="C26C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4" name="Rectangle 1879"/>
              <p:cNvSpPr>
                <a:spLocks noChangeArrowheads="1"/>
              </p:cNvSpPr>
              <p:nvPr/>
            </p:nvSpPr>
            <p:spPr bwMode="auto">
              <a:xfrm>
                <a:off x="5080" y="3542"/>
                <a:ext cx="1" cy="180"/>
              </a:xfrm>
              <a:prstGeom prst="rect">
                <a:avLst/>
              </a:prstGeom>
              <a:solidFill>
                <a:srgbClr val="C26C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5" name="Rectangle 1880"/>
              <p:cNvSpPr>
                <a:spLocks noChangeArrowheads="1"/>
              </p:cNvSpPr>
              <p:nvPr/>
            </p:nvSpPr>
            <p:spPr bwMode="auto">
              <a:xfrm>
                <a:off x="5081" y="3542"/>
                <a:ext cx="1" cy="180"/>
              </a:xfrm>
              <a:prstGeom prst="rect">
                <a:avLst/>
              </a:prstGeom>
              <a:solidFill>
                <a:srgbClr val="C26C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6" name="Rectangle 1881"/>
              <p:cNvSpPr>
                <a:spLocks noChangeArrowheads="1"/>
              </p:cNvSpPr>
              <p:nvPr/>
            </p:nvSpPr>
            <p:spPr bwMode="auto">
              <a:xfrm>
                <a:off x="5082" y="3542"/>
                <a:ext cx="1" cy="180"/>
              </a:xfrm>
              <a:prstGeom prst="rect">
                <a:avLst/>
              </a:prstGeom>
              <a:solidFill>
                <a:srgbClr val="C26C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7" name="Rectangle 1882"/>
              <p:cNvSpPr>
                <a:spLocks noChangeArrowheads="1"/>
              </p:cNvSpPr>
              <p:nvPr/>
            </p:nvSpPr>
            <p:spPr bwMode="auto">
              <a:xfrm>
                <a:off x="5083" y="3542"/>
                <a:ext cx="1" cy="180"/>
              </a:xfrm>
              <a:prstGeom prst="rect">
                <a:avLst/>
              </a:prstGeom>
              <a:solidFill>
                <a:srgbClr val="C26C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8" name="Rectangle 1883"/>
              <p:cNvSpPr>
                <a:spLocks noChangeArrowheads="1"/>
              </p:cNvSpPr>
              <p:nvPr/>
            </p:nvSpPr>
            <p:spPr bwMode="auto">
              <a:xfrm>
                <a:off x="5084" y="3542"/>
                <a:ext cx="1" cy="180"/>
              </a:xfrm>
              <a:prstGeom prst="rect">
                <a:avLst/>
              </a:prstGeom>
              <a:solidFill>
                <a:srgbClr val="C26C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9" name="Rectangle 1884"/>
              <p:cNvSpPr>
                <a:spLocks noChangeArrowheads="1"/>
              </p:cNvSpPr>
              <p:nvPr/>
            </p:nvSpPr>
            <p:spPr bwMode="auto">
              <a:xfrm>
                <a:off x="5085" y="3542"/>
                <a:ext cx="1" cy="180"/>
              </a:xfrm>
              <a:prstGeom prst="rect">
                <a:avLst/>
              </a:prstGeom>
              <a:solidFill>
                <a:srgbClr val="C26C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0" name="Rectangle 1885"/>
              <p:cNvSpPr>
                <a:spLocks noChangeArrowheads="1"/>
              </p:cNvSpPr>
              <p:nvPr/>
            </p:nvSpPr>
            <p:spPr bwMode="auto">
              <a:xfrm>
                <a:off x="5086" y="3542"/>
                <a:ext cx="2" cy="180"/>
              </a:xfrm>
              <a:prstGeom prst="rect">
                <a:avLst/>
              </a:prstGeom>
              <a:solidFill>
                <a:srgbClr val="C26C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1" name="Rectangle 1886"/>
              <p:cNvSpPr>
                <a:spLocks noChangeArrowheads="1"/>
              </p:cNvSpPr>
              <p:nvPr/>
            </p:nvSpPr>
            <p:spPr bwMode="auto">
              <a:xfrm>
                <a:off x="5088" y="3542"/>
                <a:ext cx="1" cy="180"/>
              </a:xfrm>
              <a:prstGeom prst="rect">
                <a:avLst/>
              </a:prstGeom>
              <a:solidFill>
                <a:srgbClr val="BF6A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2" name="Rectangle 1887"/>
              <p:cNvSpPr>
                <a:spLocks noChangeArrowheads="1"/>
              </p:cNvSpPr>
              <p:nvPr/>
            </p:nvSpPr>
            <p:spPr bwMode="auto">
              <a:xfrm>
                <a:off x="5089" y="3542"/>
                <a:ext cx="1" cy="180"/>
              </a:xfrm>
              <a:prstGeom prst="rect">
                <a:avLst/>
              </a:prstGeom>
              <a:solidFill>
                <a:srgbClr val="BF6A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3" name="Rectangle 1888"/>
              <p:cNvSpPr>
                <a:spLocks noChangeArrowheads="1"/>
              </p:cNvSpPr>
              <p:nvPr/>
            </p:nvSpPr>
            <p:spPr bwMode="auto">
              <a:xfrm>
                <a:off x="5090" y="3542"/>
                <a:ext cx="1" cy="180"/>
              </a:xfrm>
              <a:prstGeom prst="rect">
                <a:avLst/>
              </a:prstGeom>
              <a:solidFill>
                <a:srgbClr val="BF6A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4" name="Rectangle 1889"/>
              <p:cNvSpPr>
                <a:spLocks noChangeArrowheads="1"/>
              </p:cNvSpPr>
              <p:nvPr/>
            </p:nvSpPr>
            <p:spPr bwMode="auto">
              <a:xfrm>
                <a:off x="5091" y="3542"/>
                <a:ext cx="1" cy="180"/>
              </a:xfrm>
              <a:prstGeom prst="rect">
                <a:avLst/>
              </a:prstGeom>
              <a:solidFill>
                <a:srgbClr val="BF6A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5" name="Rectangle 1890"/>
              <p:cNvSpPr>
                <a:spLocks noChangeArrowheads="1"/>
              </p:cNvSpPr>
              <p:nvPr/>
            </p:nvSpPr>
            <p:spPr bwMode="auto">
              <a:xfrm>
                <a:off x="5092" y="3542"/>
                <a:ext cx="1" cy="180"/>
              </a:xfrm>
              <a:prstGeom prst="rect">
                <a:avLst/>
              </a:prstGeom>
              <a:solidFill>
                <a:srgbClr val="BF6A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6" name="Rectangle 1891"/>
              <p:cNvSpPr>
                <a:spLocks noChangeArrowheads="1"/>
              </p:cNvSpPr>
              <p:nvPr/>
            </p:nvSpPr>
            <p:spPr bwMode="auto">
              <a:xfrm>
                <a:off x="5093" y="3542"/>
                <a:ext cx="2" cy="180"/>
              </a:xfrm>
              <a:prstGeom prst="rect">
                <a:avLst/>
              </a:prstGeom>
              <a:solidFill>
                <a:srgbClr val="BF6A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7" name="Rectangle 1892"/>
              <p:cNvSpPr>
                <a:spLocks noChangeArrowheads="1"/>
              </p:cNvSpPr>
              <p:nvPr/>
            </p:nvSpPr>
            <p:spPr bwMode="auto">
              <a:xfrm>
                <a:off x="5095" y="3542"/>
                <a:ext cx="1" cy="180"/>
              </a:xfrm>
              <a:prstGeom prst="rect">
                <a:avLst/>
              </a:prstGeom>
              <a:solidFill>
                <a:srgbClr val="BF6A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8" name="Rectangle 1893"/>
              <p:cNvSpPr>
                <a:spLocks noChangeArrowheads="1"/>
              </p:cNvSpPr>
              <p:nvPr/>
            </p:nvSpPr>
            <p:spPr bwMode="auto">
              <a:xfrm>
                <a:off x="5096" y="3542"/>
                <a:ext cx="1" cy="180"/>
              </a:xfrm>
              <a:prstGeom prst="rect">
                <a:avLst/>
              </a:prstGeom>
              <a:solidFill>
                <a:srgbClr val="BF6A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9" name="Rectangle 1894"/>
              <p:cNvSpPr>
                <a:spLocks noChangeArrowheads="1"/>
              </p:cNvSpPr>
              <p:nvPr/>
            </p:nvSpPr>
            <p:spPr bwMode="auto">
              <a:xfrm>
                <a:off x="5097" y="3542"/>
                <a:ext cx="1" cy="180"/>
              </a:xfrm>
              <a:prstGeom prst="rect">
                <a:avLst/>
              </a:prstGeom>
              <a:solidFill>
                <a:srgbClr val="BF68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0" name="Rectangle 1895"/>
              <p:cNvSpPr>
                <a:spLocks noChangeArrowheads="1"/>
              </p:cNvSpPr>
              <p:nvPr/>
            </p:nvSpPr>
            <p:spPr bwMode="auto">
              <a:xfrm>
                <a:off x="5098" y="3542"/>
                <a:ext cx="1" cy="180"/>
              </a:xfrm>
              <a:prstGeom prst="rect">
                <a:avLst/>
              </a:prstGeom>
              <a:solidFill>
                <a:srgbClr val="BF68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1" name="Rectangle 1896"/>
              <p:cNvSpPr>
                <a:spLocks noChangeArrowheads="1"/>
              </p:cNvSpPr>
              <p:nvPr/>
            </p:nvSpPr>
            <p:spPr bwMode="auto">
              <a:xfrm>
                <a:off x="5099" y="3542"/>
                <a:ext cx="1" cy="180"/>
              </a:xfrm>
              <a:prstGeom prst="rect">
                <a:avLst/>
              </a:prstGeom>
              <a:solidFill>
                <a:srgbClr val="BD66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2" name="Rectangle 1897"/>
              <p:cNvSpPr>
                <a:spLocks noChangeArrowheads="1"/>
              </p:cNvSpPr>
              <p:nvPr/>
            </p:nvSpPr>
            <p:spPr bwMode="auto">
              <a:xfrm>
                <a:off x="5100" y="3542"/>
                <a:ext cx="1" cy="180"/>
              </a:xfrm>
              <a:prstGeom prst="rect">
                <a:avLst/>
              </a:prstGeom>
              <a:solidFill>
                <a:srgbClr val="BD65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3" name="Rectangle 1898"/>
              <p:cNvSpPr>
                <a:spLocks noChangeArrowheads="1"/>
              </p:cNvSpPr>
              <p:nvPr/>
            </p:nvSpPr>
            <p:spPr bwMode="auto">
              <a:xfrm>
                <a:off x="5101" y="3542"/>
                <a:ext cx="2" cy="180"/>
              </a:xfrm>
              <a:prstGeom prst="rect">
                <a:avLst/>
              </a:prstGeom>
              <a:solidFill>
                <a:srgbClr val="BD65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4" name="Rectangle 1899"/>
              <p:cNvSpPr>
                <a:spLocks noChangeArrowheads="1"/>
              </p:cNvSpPr>
              <p:nvPr/>
            </p:nvSpPr>
            <p:spPr bwMode="auto">
              <a:xfrm>
                <a:off x="5103" y="3542"/>
                <a:ext cx="1" cy="180"/>
              </a:xfrm>
              <a:prstGeom prst="rect">
                <a:avLst/>
              </a:prstGeom>
              <a:solidFill>
                <a:srgbClr val="BD65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5" name="Rectangle 1900"/>
              <p:cNvSpPr>
                <a:spLocks noChangeArrowheads="1"/>
              </p:cNvSpPr>
              <p:nvPr/>
            </p:nvSpPr>
            <p:spPr bwMode="auto">
              <a:xfrm>
                <a:off x="5104" y="3542"/>
                <a:ext cx="1" cy="180"/>
              </a:xfrm>
              <a:prstGeom prst="rect">
                <a:avLst/>
              </a:prstGeom>
              <a:solidFill>
                <a:srgbClr val="BD65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6" name="Rectangle 1901"/>
              <p:cNvSpPr>
                <a:spLocks noChangeArrowheads="1"/>
              </p:cNvSpPr>
              <p:nvPr/>
            </p:nvSpPr>
            <p:spPr bwMode="auto">
              <a:xfrm>
                <a:off x="5105" y="3542"/>
                <a:ext cx="1" cy="180"/>
              </a:xfrm>
              <a:prstGeom prst="rect">
                <a:avLst/>
              </a:prstGeom>
              <a:solidFill>
                <a:srgbClr val="BD65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7" name="Rectangle 1902"/>
              <p:cNvSpPr>
                <a:spLocks noChangeArrowheads="1"/>
              </p:cNvSpPr>
              <p:nvPr/>
            </p:nvSpPr>
            <p:spPr bwMode="auto">
              <a:xfrm>
                <a:off x="5106" y="3542"/>
                <a:ext cx="1" cy="180"/>
              </a:xfrm>
              <a:prstGeom prst="rect">
                <a:avLst/>
              </a:prstGeom>
              <a:solidFill>
                <a:srgbClr val="BD65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8" name="Rectangle 1903"/>
              <p:cNvSpPr>
                <a:spLocks noChangeArrowheads="1"/>
              </p:cNvSpPr>
              <p:nvPr/>
            </p:nvSpPr>
            <p:spPr bwMode="auto">
              <a:xfrm>
                <a:off x="5107" y="3542"/>
                <a:ext cx="1" cy="180"/>
              </a:xfrm>
              <a:prstGeom prst="rect">
                <a:avLst/>
              </a:prstGeom>
              <a:solidFill>
                <a:srgbClr val="BD65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9" name="Rectangle 1904"/>
              <p:cNvSpPr>
                <a:spLocks noChangeArrowheads="1"/>
              </p:cNvSpPr>
              <p:nvPr/>
            </p:nvSpPr>
            <p:spPr bwMode="auto">
              <a:xfrm>
                <a:off x="5108" y="3542"/>
                <a:ext cx="1" cy="180"/>
              </a:xfrm>
              <a:prstGeom prst="rect">
                <a:avLst/>
              </a:prstGeom>
              <a:solidFill>
                <a:srgbClr val="BD65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0" name="Rectangle 1905"/>
              <p:cNvSpPr>
                <a:spLocks noChangeArrowheads="1"/>
              </p:cNvSpPr>
              <p:nvPr/>
            </p:nvSpPr>
            <p:spPr bwMode="auto">
              <a:xfrm>
                <a:off x="5109" y="3542"/>
                <a:ext cx="2" cy="180"/>
              </a:xfrm>
              <a:prstGeom prst="rect">
                <a:avLst/>
              </a:prstGeom>
              <a:solidFill>
                <a:srgbClr val="BD65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1" name="Rectangle 1906"/>
              <p:cNvSpPr>
                <a:spLocks noChangeArrowheads="1"/>
              </p:cNvSpPr>
              <p:nvPr/>
            </p:nvSpPr>
            <p:spPr bwMode="auto">
              <a:xfrm>
                <a:off x="5111" y="3542"/>
                <a:ext cx="1" cy="180"/>
              </a:xfrm>
              <a:prstGeom prst="rect">
                <a:avLst/>
              </a:prstGeom>
              <a:solidFill>
                <a:srgbClr val="BD65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2" name="Rectangle 1907"/>
              <p:cNvSpPr>
                <a:spLocks noChangeArrowheads="1"/>
              </p:cNvSpPr>
              <p:nvPr/>
            </p:nvSpPr>
            <p:spPr bwMode="auto">
              <a:xfrm>
                <a:off x="5112" y="3542"/>
                <a:ext cx="1" cy="180"/>
              </a:xfrm>
              <a:prstGeom prst="rect">
                <a:avLst/>
              </a:prstGeom>
              <a:solidFill>
                <a:srgbClr val="BA64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3" name="Rectangle 1908"/>
              <p:cNvSpPr>
                <a:spLocks noChangeArrowheads="1"/>
              </p:cNvSpPr>
              <p:nvPr/>
            </p:nvSpPr>
            <p:spPr bwMode="auto">
              <a:xfrm>
                <a:off x="5113" y="3542"/>
                <a:ext cx="1" cy="180"/>
              </a:xfrm>
              <a:prstGeom prst="rect">
                <a:avLst/>
              </a:prstGeom>
              <a:solidFill>
                <a:srgbClr val="BA64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4" name="Rectangle 1909"/>
              <p:cNvSpPr>
                <a:spLocks noChangeArrowheads="1"/>
              </p:cNvSpPr>
              <p:nvPr/>
            </p:nvSpPr>
            <p:spPr bwMode="auto">
              <a:xfrm>
                <a:off x="5114" y="3542"/>
                <a:ext cx="1" cy="180"/>
              </a:xfrm>
              <a:prstGeom prst="rect">
                <a:avLst/>
              </a:prstGeom>
              <a:solidFill>
                <a:srgbClr val="BA64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5" name="Rectangle 1910"/>
              <p:cNvSpPr>
                <a:spLocks noChangeArrowheads="1"/>
              </p:cNvSpPr>
              <p:nvPr/>
            </p:nvSpPr>
            <p:spPr bwMode="auto">
              <a:xfrm>
                <a:off x="5115" y="3542"/>
                <a:ext cx="1" cy="180"/>
              </a:xfrm>
              <a:prstGeom prst="rect">
                <a:avLst/>
              </a:prstGeom>
              <a:solidFill>
                <a:srgbClr val="BA64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6" name="Rectangle 1911"/>
              <p:cNvSpPr>
                <a:spLocks noChangeArrowheads="1"/>
              </p:cNvSpPr>
              <p:nvPr/>
            </p:nvSpPr>
            <p:spPr bwMode="auto">
              <a:xfrm>
                <a:off x="5116" y="3542"/>
                <a:ext cx="2" cy="180"/>
              </a:xfrm>
              <a:prstGeom prst="rect">
                <a:avLst/>
              </a:prstGeom>
              <a:solidFill>
                <a:srgbClr val="BA64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7" name="Rectangle 1912"/>
              <p:cNvSpPr>
                <a:spLocks noChangeArrowheads="1"/>
              </p:cNvSpPr>
              <p:nvPr/>
            </p:nvSpPr>
            <p:spPr bwMode="auto">
              <a:xfrm>
                <a:off x="5118" y="3542"/>
                <a:ext cx="1" cy="180"/>
              </a:xfrm>
              <a:prstGeom prst="rect">
                <a:avLst/>
              </a:prstGeom>
              <a:solidFill>
                <a:srgbClr val="BA64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8" name="Rectangle 1913"/>
              <p:cNvSpPr>
                <a:spLocks noChangeArrowheads="1"/>
              </p:cNvSpPr>
              <p:nvPr/>
            </p:nvSpPr>
            <p:spPr bwMode="auto">
              <a:xfrm>
                <a:off x="5119" y="3542"/>
                <a:ext cx="1" cy="180"/>
              </a:xfrm>
              <a:prstGeom prst="rect">
                <a:avLst/>
              </a:prstGeom>
              <a:solidFill>
                <a:srgbClr val="BA64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9" name="Rectangle 1914"/>
              <p:cNvSpPr>
                <a:spLocks noChangeArrowheads="1"/>
              </p:cNvSpPr>
              <p:nvPr/>
            </p:nvSpPr>
            <p:spPr bwMode="auto">
              <a:xfrm>
                <a:off x="5120" y="3542"/>
                <a:ext cx="1" cy="180"/>
              </a:xfrm>
              <a:prstGeom prst="rect">
                <a:avLst/>
              </a:prstGeom>
              <a:solidFill>
                <a:srgbClr val="BA64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0" name="Rectangle 1915"/>
              <p:cNvSpPr>
                <a:spLocks noChangeArrowheads="1"/>
              </p:cNvSpPr>
              <p:nvPr/>
            </p:nvSpPr>
            <p:spPr bwMode="auto">
              <a:xfrm>
                <a:off x="5121" y="3542"/>
                <a:ext cx="1" cy="180"/>
              </a:xfrm>
              <a:prstGeom prst="rect">
                <a:avLst/>
              </a:prstGeom>
              <a:solidFill>
                <a:srgbClr val="BA61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1" name="Rectangle 1916"/>
              <p:cNvSpPr>
                <a:spLocks noChangeArrowheads="1"/>
              </p:cNvSpPr>
              <p:nvPr/>
            </p:nvSpPr>
            <p:spPr bwMode="auto">
              <a:xfrm>
                <a:off x="5122" y="3542"/>
                <a:ext cx="1" cy="180"/>
              </a:xfrm>
              <a:prstGeom prst="rect">
                <a:avLst/>
              </a:prstGeom>
              <a:solidFill>
                <a:srgbClr val="BA61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2" name="Rectangle 1917"/>
              <p:cNvSpPr>
                <a:spLocks noChangeArrowheads="1"/>
              </p:cNvSpPr>
              <p:nvPr/>
            </p:nvSpPr>
            <p:spPr bwMode="auto">
              <a:xfrm>
                <a:off x="5123" y="3542"/>
                <a:ext cx="1" cy="180"/>
              </a:xfrm>
              <a:prstGeom prst="rect">
                <a:avLst/>
              </a:prstGeom>
              <a:solidFill>
                <a:srgbClr val="B86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3" name="Rectangle 1918"/>
              <p:cNvSpPr>
                <a:spLocks noChangeArrowheads="1"/>
              </p:cNvSpPr>
              <p:nvPr/>
            </p:nvSpPr>
            <p:spPr bwMode="auto">
              <a:xfrm>
                <a:off x="5124" y="3542"/>
                <a:ext cx="2" cy="180"/>
              </a:xfrm>
              <a:prstGeom prst="rect">
                <a:avLst/>
              </a:prstGeom>
              <a:solidFill>
                <a:srgbClr val="B86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4" name="Rectangle 1919"/>
              <p:cNvSpPr>
                <a:spLocks noChangeArrowheads="1"/>
              </p:cNvSpPr>
              <p:nvPr/>
            </p:nvSpPr>
            <p:spPr bwMode="auto">
              <a:xfrm>
                <a:off x="5126" y="3542"/>
                <a:ext cx="1" cy="180"/>
              </a:xfrm>
              <a:prstGeom prst="rect">
                <a:avLst/>
              </a:prstGeom>
              <a:solidFill>
                <a:srgbClr val="B86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5" name="Rectangle 1920"/>
              <p:cNvSpPr>
                <a:spLocks noChangeArrowheads="1"/>
              </p:cNvSpPr>
              <p:nvPr/>
            </p:nvSpPr>
            <p:spPr bwMode="auto">
              <a:xfrm>
                <a:off x="5127" y="3542"/>
                <a:ext cx="1" cy="180"/>
              </a:xfrm>
              <a:prstGeom prst="rect">
                <a:avLst/>
              </a:prstGeom>
              <a:solidFill>
                <a:srgbClr val="B86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6" name="Rectangle 1921"/>
              <p:cNvSpPr>
                <a:spLocks noChangeArrowheads="1"/>
              </p:cNvSpPr>
              <p:nvPr/>
            </p:nvSpPr>
            <p:spPr bwMode="auto">
              <a:xfrm>
                <a:off x="5128" y="3542"/>
                <a:ext cx="1" cy="180"/>
              </a:xfrm>
              <a:prstGeom prst="rect">
                <a:avLst/>
              </a:prstGeom>
              <a:solidFill>
                <a:srgbClr val="B86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7" name="Rectangle 1922"/>
              <p:cNvSpPr>
                <a:spLocks noChangeArrowheads="1"/>
              </p:cNvSpPr>
              <p:nvPr/>
            </p:nvSpPr>
            <p:spPr bwMode="auto">
              <a:xfrm>
                <a:off x="5129" y="3542"/>
                <a:ext cx="1" cy="180"/>
              </a:xfrm>
              <a:prstGeom prst="rect">
                <a:avLst/>
              </a:prstGeom>
              <a:solidFill>
                <a:srgbClr val="B86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8" name="Rectangle 1923"/>
              <p:cNvSpPr>
                <a:spLocks noChangeArrowheads="1"/>
              </p:cNvSpPr>
              <p:nvPr/>
            </p:nvSpPr>
            <p:spPr bwMode="auto">
              <a:xfrm>
                <a:off x="5130" y="3542"/>
                <a:ext cx="1" cy="180"/>
              </a:xfrm>
              <a:prstGeom prst="rect">
                <a:avLst/>
              </a:prstGeom>
              <a:solidFill>
                <a:srgbClr val="B86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9" name="Rectangle 1924"/>
              <p:cNvSpPr>
                <a:spLocks noChangeArrowheads="1"/>
              </p:cNvSpPr>
              <p:nvPr/>
            </p:nvSpPr>
            <p:spPr bwMode="auto">
              <a:xfrm>
                <a:off x="5131" y="3542"/>
                <a:ext cx="2" cy="180"/>
              </a:xfrm>
              <a:prstGeom prst="rect">
                <a:avLst/>
              </a:prstGeom>
              <a:solidFill>
                <a:srgbClr val="B86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0" name="Rectangle 1925"/>
              <p:cNvSpPr>
                <a:spLocks noChangeArrowheads="1"/>
              </p:cNvSpPr>
              <p:nvPr/>
            </p:nvSpPr>
            <p:spPr bwMode="auto">
              <a:xfrm>
                <a:off x="5133" y="3542"/>
                <a:ext cx="1" cy="180"/>
              </a:xfrm>
              <a:prstGeom prst="rect">
                <a:avLst/>
              </a:prstGeom>
              <a:solidFill>
                <a:srgbClr val="B86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1" name="Rectangle 1926"/>
              <p:cNvSpPr>
                <a:spLocks noChangeArrowheads="1"/>
              </p:cNvSpPr>
              <p:nvPr/>
            </p:nvSpPr>
            <p:spPr bwMode="auto">
              <a:xfrm>
                <a:off x="5134" y="3542"/>
                <a:ext cx="1" cy="180"/>
              </a:xfrm>
              <a:prstGeom prst="rect">
                <a:avLst/>
              </a:prstGeom>
              <a:solidFill>
                <a:srgbClr val="B86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2" name="Rectangle 1927"/>
              <p:cNvSpPr>
                <a:spLocks noChangeArrowheads="1"/>
              </p:cNvSpPr>
              <p:nvPr/>
            </p:nvSpPr>
            <p:spPr bwMode="auto">
              <a:xfrm>
                <a:off x="5135" y="3542"/>
                <a:ext cx="1" cy="180"/>
              </a:xfrm>
              <a:prstGeom prst="rect">
                <a:avLst/>
              </a:prstGeom>
              <a:solidFill>
                <a:srgbClr val="B55E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3" name="Rectangle 1928"/>
              <p:cNvSpPr>
                <a:spLocks noChangeArrowheads="1"/>
              </p:cNvSpPr>
              <p:nvPr/>
            </p:nvSpPr>
            <p:spPr bwMode="auto">
              <a:xfrm>
                <a:off x="5136" y="3542"/>
                <a:ext cx="1" cy="180"/>
              </a:xfrm>
              <a:prstGeom prst="rect">
                <a:avLst/>
              </a:prstGeom>
              <a:solidFill>
                <a:srgbClr val="B55E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4" name="Rectangle 1929"/>
              <p:cNvSpPr>
                <a:spLocks noChangeArrowheads="1"/>
              </p:cNvSpPr>
              <p:nvPr/>
            </p:nvSpPr>
            <p:spPr bwMode="auto">
              <a:xfrm>
                <a:off x="5137" y="3542"/>
                <a:ext cx="1" cy="180"/>
              </a:xfrm>
              <a:prstGeom prst="rect">
                <a:avLst/>
              </a:prstGeom>
              <a:solidFill>
                <a:srgbClr val="B55E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5" name="Rectangle 1930"/>
              <p:cNvSpPr>
                <a:spLocks noChangeArrowheads="1"/>
              </p:cNvSpPr>
              <p:nvPr/>
            </p:nvSpPr>
            <p:spPr bwMode="auto">
              <a:xfrm>
                <a:off x="5138" y="3542"/>
                <a:ext cx="1" cy="180"/>
              </a:xfrm>
              <a:prstGeom prst="rect">
                <a:avLst/>
              </a:prstGeom>
              <a:solidFill>
                <a:srgbClr val="B55E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6" name="Rectangle 1931"/>
              <p:cNvSpPr>
                <a:spLocks noChangeArrowheads="1"/>
              </p:cNvSpPr>
              <p:nvPr/>
            </p:nvSpPr>
            <p:spPr bwMode="auto">
              <a:xfrm>
                <a:off x="5139" y="3542"/>
                <a:ext cx="2" cy="180"/>
              </a:xfrm>
              <a:prstGeom prst="rect">
                <a:avLst/>
              </a:prstGeom>
              <a:solidFill>
                <a:srgbClr val="B55D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7" name="Rectangle 1932"/>
              <p:cNvSpPr>
                <a:spLocks noChangeArrowheads="1"/>
              </p:cNvSpPr>
              <p:nvPr/>
            </p:nvSpPr>
            <p:spPr bwMode="auto">
              <a:xfrm>
                <a:off x="5141" y="3542"/>
                <a:ext cx="1" cy="180"/>
              </a:xfrm>
              <a:prstGeom prst="rect">
                <a:avLst/>
              </a:prstGeom>
              <a:solidFill>
                <a:srgbClr val="B55D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 name="Group 2134"/>
            <p:cNvGrpSpPr>
              <a:grpSpLocks/>
            </p:cNvGrpSpPr>
            <p:nvPr/>
          </p:nvGrpSpPr>
          <p:grpSpPr bwMode="auto">
            <a:xfrm>
              <a:off x="5142" y="3542"/>
              <a:ext cx="230" cy="180"/>
              <a:chOff x="5142" y="3542"/>
              <a:chExt cx="230" cy="180"/>
            </a:xfrm>
          </p:grpSpPr>
          <p:sp>
            <p:nvSpPr>
              <p:cNvPr id="128" name="Rectangle 1934"/>
              <p:cNvSpPr>
                <a:spLocks noChangeArrowheads="1"/>
              </p:cNvSpPr>
              <p:nvPr/>
            </p:nvSpPr>
            <p:spPr bwMode="auto">
              <a:xfrm>
                <a:off x="5142" y="3542"/>
                <a:ext cx="1" cy="180"/>
              </a:xfrm>
              <a:prstGeom prst="rect">
                <a:avLst/>
              </a:prstGeom>
              <a:solidFill>
                <a:srgbClr val="B55D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Rectangle 1935"/>
              <p:cNvSpPr>
                <a:spLocks noChangeArrowheads="1"/>
              </p:cNvSpPr>
              <p:nvPr/>
            </p:nvSpPr>
            <p:spPr bwMode="auto">
              <a:xfrm>
                <a:off x="5143" y="3542"/>
                <a:ext cx="1" cy="180"/>
              </a:xfrm>
              <a:prstGeom prst="rect">
                <a:avLst/>
              </a:prstGeom>
              <a:solidFill>
                <a:srgbClr val="B55D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Rectangle 1936"/>
              <p:cNvSpPr>
                <a:spLocks noChangeArrowheads="1"/>
              </p:cNvSpPr>
              <p:nvPr/>
            </p:nvSpPr>
            <p:spPr bwMode="auto">
              <a:xfrm>
                <a:off x="5144" y="3542"/>
                <a:ext cx="1" cy="180"/>
              </a:xfrm>
              <a:prstGeom prst="rect">
                <a:avLst/>
              </a:prstGeom>
              <a:solidFill>
                <a:srgbClr val="B55D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Rectangle 1937"/>
              <p:cNvSpPr>
                <a:spLocks noChangeArrowheads="1"/>
              </p:cNvSpPr>
              <p:nvPr/>
            </p:nvSpPr>
            <p:spPr bwMode="auto">
              <a:xfrm>
                <a:off x="5145" y="3542"/>
                <a:ext cx="1" cy="180"/>
              </a:xfrm>
              <a:prstGeom prst="rect">
                <a:avLst/>
              </a:prstGeom>
              <a:solidFill>
                <a:srgbClr val="B55B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Rectangle 1938"/>
              <p:cNvSpPr>
                <a:spLocks noChangeArrowheads="1"/>
              </p:cNvSpPr>
              <p:nvPr/>
            </p:nvSpPr>
            <p:spPr bwMode="auto">
              <a:xfrm>
                <a:off x="5146" y="3542"/>
                <a:ext cx="2" cy="180"/>
              </a:xfrm>
              <a:prstGeom prst="rect">
                <a:avLst/>
              </a:prstGeom>
              <a:solidFill>
                <a:srgbClr val="B35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Rectangle 1939"/>
              <p:cNvSpPr>
                <a:spLocks noChangeArrowheads="1"/>
              </p:cNvSpPr>
              <p:nvPr/>
            </p:nvSpPr>
            <p:spPr bwMode="auto">
              <a:xfrm>
                <a:off x="5148" y="3542"/>
                <a:ext cx="1" cy="180"/>
              </a:xfrm>
              <a:prstGeom prst="rect">
                <a:avLst/>
              </a:prstGeom>
              <a:solidFill>
                <a:srgbClr val="B35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Rectangle 1940"/>
              <p:cNvSpPr>
                <a:spLocks noChangeArrowheads="1"/>
              </p:cNvSpPr>
              <p:nvPr/>
            </p:nvSpPr>
            <p:spPr bwMode="auto">
              <a:xfrm>
                <a:off x="5149" y="3542"/>
                <a:ext cx="1" cy="180"/>
              </a:xfrm>
              <a:prstGeom prst="rect">
                <a:avLst/>
              </a:prstGeom>
              <a:solidFill>
                <a:srgbClr val="B35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 name="Rectangle 1941"/>
              <p:cNvSpPr>
                <a:spLocks noChangeArrowheads="1"/>
              </p:cNvSpPr>
              <p:nvPr/>
            </p:nvSpPr>
            <p:spPr bwMode="auto">
              <a:xfrm>
                <a:off x="5150" y="3542"/>
                <a:ext cx="1" cy="180"/>
              </a:xfrm>
              <a:prstGeom prst="rect">
                <a:avLst/>
              </a:prstGeom>
              <a:solidFill>
                <a:srgbClr val="B35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6" name="Rectangle 1942"/>
              <p:cNvSpPr>
                <a:spLocks noChangeArrowheads="1"/>
              </p:cNvSpPr>
              <p:nvPr/>
            </p:nvSpPr>
            <p:spPr bwMode="auto">
              <a:xfrm>
                <a:off x="5151" y="3542"/>
                <a:ext cx="1" cy="180"/>
              </a:xfrm>
              <a:prstGeom prst="rect">
                <a:avLst/>
              </a:prstGeom>
              <a:solidFill>
                <a:srgbClr val="B35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7" name="Rectangle 1943"/>
              <p:cNvSpPr>
                <a:spLocks noChangeArrowheads="1"/>
              </p:cNvSpPr>
              <p:nvPr/>
            </p:nvSpPr>
            <p:spPr bwMode="auto">
              <a:xfrm>
                <a:off x="5152" y="3542"/>
                <a:ext cx="1" cy="180"/>
              </a:xfrm>
              <a:prstGeom prst="rect">
                <a:avLst/>
              </a:prstGeom>
              <a:solidFill>
                <a:srgbClr val="B35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8" name="Rectangle 1944"/>
              <p:cNvSpPr>
                <a:spLocks noChangeArrowheads="1"/>
              </p:cNvSpPr>
              <p:nvPr/>
            </p:nvSpPr>
            <p:spPr bwMode="auto">
              <a:xfrm>
                <a:off x="5153" y="3542"/>
                <a:ext cx="1" cy="180"/>
              </a:xfrm>
              <a:prstGeom prst="rect">
                <a:avLst/>
              </a:prstGeom>
              <a:solidFill>
                <a:srgbClr val="B35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Rectangle 1945"/>
              <p:cNvSpPr>
                <a:spLocks noChangeArrowheads="1"/>
              </p:cNvSpPr>
              <p:nvPr/>
            </p:nvSpPr>
            <p:spPr bwMode="auto">
              <a:xfrm>
                <a:off x="5154" y="3542"/>
                <a:ext cx="2" cy="180"/>
              </a:xfrm>
              <a:prstGeom prst="rect">
                <a:avLst/>
              </a:prstGeom>
              <a:solidFill>
                <a:srgbClr val="B35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Rectangle 1946"/>
              <p:cNvSpPr>
                <a:spLocks noChangeArrowheads="1"/>
              </p:cNvSpPr>
              <p:nvPr/>
            </p:nvSpPr>
            <p:spPr bwMode="auto">
              <a:xfrm>
                <a:off x="5156" y="3542"/>
                <a:ext cx="1" cy="180"/>
              </a:xfrm>
              <a:prstGeom prst="rect">
                <a:avLst/>
              </a:prstGeom>
              <a:solidFill>
                <a:srgbClr val="B35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Rectangle 1947"/>
              <p:cNvSpPr>
                <a:spLocks noChangeArrowheads="1"/>
              </p:cNvSpPr>
              <p:nvPr/>
            </p:nvSpPr>
            <p:spPr bwMode="auto">
              <a:xfrm>
                <a:off x="5157" y="3542"/>
                <a:ext cx="1" cy="180"/>
              </a:xfrm>
              <a:prstGeom prst="rect">
                <a:avLst/>
              </a:prstGeom>
              <a:solidFill>
                <a:srgbClr val="B35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Rectangle 1948"/>
              <p:cNvSpPr>
                <a:spLocks noChangeArrowheads="1"/>
              </p:cNvSpPr>
              <p:nvPr/>
            </p:nvSpPr>
            <p:spPr bwMode="auto">
              <a:xfrm>
                <a:off x="5158" y="3542"/>
                <a:ext cx="1" cy="180"/>
              </a:xfrm>
              <a:prstGeom prst="rect">
                <a:avLst/>
              </a:prstGeom>
              <a:solidFill>
                <a:srgbClr val="B35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Rectangle 1949"/>
              <p:cNvSpPr>
                <a:spLocks noChangeArrowheads="1"/>
              </p:cNvSpPr>
              <p:nvPr/>
            </p:nvSpPr>
            <p:spPr bwMode="auto">
              <a:xfrm>
                <a:off x="5159" y="3542"/>
                <a:ext cx="1" cy="180"/>
              </a:xfrm>
              <a:prstGeom prst="rect">
                <a:avLst/>
              </a:prstGeom>
              <a:solidFill>
                <a:srgbClr val="B058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Rectangle 1950"/>
              <p:cNvSpPr>
                <a:spLocks noChangeArrowheads="1"/>
              </p:cNvSpPr>
              <p:nvPr/>
            </p:nvSpPr>
            <p:spPr bwMode="auto">
              <a:xfrm>
                <a:off x="5160" y="3542"/>
                <a:ext cx="1" cy="180"/>
              </a:xfrm>
              <a:prstGeom prst="rect">
                <a:avLst/>
              </a:prstGeom>
              <a:solidFill>
                <a:srgbClr val="B058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Rectangle 1951"/>
              <p:cNvSpPr>
                <a:spLocks noChangeArrowheads="1"/>
              </p:cNvSpPr>
              <p:nvPr/>
            </p:nvSpPr>
            <p:spPr bwMode="auto">
              <a:xfrm>
                <a:off x="5161" y="3542"/>
                <a:ext cx="2" cy="180"/>
              </a:xfrm>
              <a:prstGeom prst="rect">
                <a:avLst/>
              </a:prstGeom>
              <a:solidFill>
                <a:srgbClr val="B058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Rectangle 1952"/>
              <p:cNvSpPr>
                <a:spLocks noChangeArrowheads="1"/>
              </p:cNvSpPr>
              <p:nvPr/>
            </p:nvSpPr>
            <p:spPr bwMode="auto">
              <a:xfrm>
                <a:off x="5163" y="3542"/>
                <a:ext cx="1" cy="180"/>
              </a:xfrm>
              <a:prstGeom prst="rect">
                <a:avLst/>
              </a:prstGeom>
              <a:solidFill>
                <a:srgbClr val="B058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Rectangle 1953"/>
              <p:cNvSpPr>
                <a:spLocks noChangeArrowheads="1"/>
              </p:cNvSpPr>
              <p:nvPr/>
            </p:nvSpPr>
            <p:spPr bwMode="auto">
              <a:xfrm>
                <a:off x="5164" y="3542"/>
                <a:ext cx="1" cy="180"/>
              </a:xfrm>
              <a:prstGeom prst="rect">
                <a:avLst/>
              </a:prstGeom>
              <a:solidFill>
                <a:srgbClr val="B058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Rectangle 1954"/>
              <p:cNvSpPr>
                <a:spLocks noChangeArrowheads="1"/>
              </p:cNvSpPr>
              <p:nvPr/>
            </p:nvSpPr>
            <p:spPr bwMode="auto">
              <a:xfrm>
                <a:off x="5165" y="3542"/>
                <a:ext cx="1" cy="180"/>
              </a:xfrm>
              <a:prstGeom prst="rect">
                <a:avLst/>
              </a:prstGeom>
              <a:solidFill>
                <a:srgbClr val="B058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9" name="Rectangle 1955"/>
              <p:cNvSpPr>
                <a:spLocks noChangeArrowheads="1"/>
              </p:cNvSpPr>
              <p:nvPr/>
            </p:nvSpPr>
            <p:spPr bwMode="auto">
              <a:xfrm>
                <a:off x="5166" y="3542"/>
                <a:ext cx="1" cy="180"/>
              </a:xfrm>
              <a:prstGeom prst="rect">
                <a:avLst/>
              </a:prstGeom>
              <a:solidFill>
                <a:srgbClr val="B058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0" name="Rectangle 1956"/>
              <p:cNvSpPr>
                <a:spLocks noChangeArrowheads="1"/>
              </p:cNvSpPr>
              <p:nvPr/>
            </p:nvSpPr>
            <p:spPr bwMode="auto">
              <a:xfrm>
                <a:off x="5167" y="3542"/>
                <a:ext cx="1" cy="180"/>
              </a:xfrm>
              <a:prstGeom prst="rect">
                <a:avLst/>
              </a:prstGeom>
              <a:solidFill>
                <a:srgbClr val="B058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1" name="Rectangle 1957"/>
              <p:cNvSpPr>
                <a:spLocks noChangeArrowheads="1"/>
              </p:cNvSpPr>
              <p:nvPr/>
            </p:nvSpPr>
            <p:spPr bwMode="auto">
              <a:xfrm>
                <a:off x="5168" y="3542"/>
                <a:ext cx="1" cy="180"/>
              </a:xfrm>
              <a:prstGeom prst="rect">
                <a:avLst/>
              </a:prstGeom>
              <a:solidFill>
                <a:srgbClr val="B058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Rectangle 1958"/>
              <p:cNvSpPr>
                <a:spLocks noChangeArrowheads="1"/>
              </p:cNvSpPr>
              <p:nvPr/>
            </p:nvSpPr>
            <p:spPr bwMode="auto">
              <a:xfrm>
                <a:off x="5169" y="3542"/>
                <a:ext cx="2" cy="180"/>
              </a:xfrm>
              <a:prstGeom prst="rect">
                <a:avLst/>
              </a:prstGeom>
              <a:solidFill>
                <a:srgbClr val="B056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3" name="Rectangle 1959"/>
              <p:cNvSpPr>
                <a:spLocks noChangeArrowheads="1"/>
              </p:cNvSpPr>
              <p:nvPr/>
            </p:nvSpPr>
            <p:spPr bwMode="auto">
              <a:xfrm>
                <a:off x="5171" y="3542"/>
                <a:ext cx="1" cy="180"/>
              </a:xfrm>
              <a:prstGeom prst="rect">
                <a:avLst/>
              </a:prstGeom>
              <a:solidFill>
                <a:srgbClr val="AD54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Rectangle 1960"/>
              <p:cNvSpPr>
                <a:spLocks noChangeArrowheads="1"/>
              </p:cNvSpPr>
              <p:nvPr/>
            </p:nvSpPr>
            <p:spPr bwMode="auto">
              <a:xfrm>
                <a:off x="5172" y="3542"/>
                <a:ext cx="1" cy="180"/>
              </a:xfrm>
              <a:prstGeom prst="rect">
                <a:avLst/>
              </a:prstGeom>
              <a:solidFill>
                <a:srgbClr val="AD54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5" name="Rectangle 1961"/>
              <p:cNvSpPr>
                <a:spLocks noChangeArrowheads="1"/>
              </p:cNvSpPr>
              <p:nvPr/>
            </p:nvSpPr>
            <p:spPr bwMode="auto">
              <a:xfrm>
                <a:off x="5173" y="3542"/>
                <a:ext cx="1" cy="180"/>
              </a:xfrm>
              <a:prstGeom prst="rect">
                <a:avLst/>
              </a:prstGeom>
              <a:solidFill>
                <a:srgbClr val="AD54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6" name="Rectangle 1962"/>
              <p:cNvSpPr>
                <a:spLocks noChangeArrowheads="1"/>
              </p:cNvSpPr>
              <p:nvPr/>
            </p:nvSpPr>
            <p:spPr bwMode="auto">
              <a:xfrm>
                <a:off x="5174" y="3542"/>
                <a:ext cx="1" cy="180"/>
              </a:xfrm>
              <a:prstGeom prst="rect">
                <a:avLst/>
              </a:prstGeom>
              <a:solidFill>
                <a:srgbClr val="AD54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Rectangle 1963"/>
              <p:cNvSpPr>
                <a:spLocks noChangeArrowheads="1"/>
              </p:cNvSpPr>
              <p:nvPr/>
            </p:nvSpPr>
            <p:spPr bwMode="auto">
              <a:xfrm>
                <a:off x="5175" y="3542"/>
                <a:ext cx="1" cy="180"/>
              </a:xfrm>
              <a:prstGeom prst="rect">
                <a:avLst/>
              </a:prstGeom>
              <a:solidFill>
                <a:srgbClr val="AD54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Rectangle 1964"/>
              <p:cNvSpPr>
                <a:spLocks noChangeArrowheads="1"/>
              </p:cNvSpPr>
              <p:nvPr/>
            </p:nvSpPr>
            <p:spPr bwMode="auto">
              <a:xfrm>
                <a:off x="5176" y="3542"/>
                <a:ext cx="1" cy="180"/>
              </a:xfrm>
              <a:prstGeom prst="rect">
                <a:avLst/>
              </a:prstGeom>
              <a:solidFill>
                <a:srgbClr val="AD53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9" name="Rectangle 1965"/>
              <p:cNvSpPr>
                <a:spLocks noChangeArrowheads="1"/>
              </p:cNvSpPr>
              <p:nvPr/>
            </p:nvSpPr>
            <p:spPr bwMode="auto">
              <a:xfrm>
                <a:off x="5177" y="3542"/>
                <a:ext cx="2" cy="180"/>
              </a:xfrm>
              <a:prstGeom prst="rect">
                <a:avLst/>
              </a:prstGeom>
              <a:solidFill>
                <a:srgbClr val="AD53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0" name="Rectangle 1966"/>
              <p:cNvSpPr>
                <a:spLocks noChangeArrowheads="1"/>
              </p:cNvSpPr>
              <p:nvPr/>
            </p:nvSpPr>
            <p:spPr bwMode="auto">
              <a:xfrm>
                <a:off x="5179" y="3542"/>
                <a:ext cx="1" cy="180"/>
              </a:xfrm>
              <a:prstGeom prst="rect">
                <a:avLst/>
              </a:prstGeom>
              <a:solidFill>
                <a:srgbClr val="AD53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1" name="Rectangle 1967"/>
              <p:cNvSpPr>
                <a:spLocks noChangeArrowheads="1"/>
              </p:cNvSpPr>
              <p:nvPr/>
            </p:nvSpPr>
            <p:spPr bwMode="auto">
              <a:xfrm>
                <a:off x="5180" y="3542"/>
                <a:ext cx="1" cy="180"/>
              </a:xfrm>
              <a:prstGeom prst="rect">
                <a:avLst/>
              </a:prstGeom>
              <a:solidFill>
                <a:srgbClr val="AD53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2" name="Rectangle 1968"/>
              <p:cNvSpPr>
                <a:spLocks noChangeArrowheads="1"/>
              </p:cNvSpPr>
              <p:nvPr/>
            </p:nvSpPr>
            <p:spPr bwMode="auto">
              <a:xfrm>
                <a:off x="5181" y="3542"/>
                <a:ext cx="1" cy="180"/>
              </a:xfrm>
              <a:prstGeom prst="rect">
                <a:avLst/>
              </a:prstGeom>
              <a:solidFill>
                <a:srgbClr val="AD53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3" name="Rectangle 1969"/>
              <p:cNvSpPr>
                <a:spLocks noChangeArrowheads="1"/>
              </p:cNvSpPr>
              <p:nvPr/>
            </p:nvSpPr>
            <p:spPr bwMode="auto">
              <a:xfrm>
                <a:off x="5182" y="3542"/>
                <a:ext cx="1" cy="180"/>
              </a:xfrm>
              <a:prstGeom prst="rect">
                <a:avLst/>
              </a:prstGeom>
              <a:solidFill>
                <a:srgbClr val="AD53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4" name="Rectangle 1970"/>
              <p:cNvSpPr>
                <a:spLocks noChangeArrowheads="1"/>
              </p:cNvSpPr>
              <p:nvPr/>
            </p:nvSpPr>
            <p:spPr bwMode="auto">
              <a:xfrm>
                <a:off x="5183" y="3542"/>
                <a:ext cx="1" cy="180"/>
              </a:xfrm>
              <a:prstGeom prst="rect">
                <a:avLst/>
              </a:prstGeom>
              <a:solidFill>
                <a:srgbClr val="AB52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5" name="Rectangle 1971"/>
              <p:cNvSpPr>
                <a:spLocks noChangeArrowheads="1"/>
              </p:cNvSpPr>
              <p:nvPr/>
            </p:nvSpPr>
            <p:spPr bwMode="auto">
              <a:xfrm>
                <a:off x="5184" y="3542"/>
                <a:ext cx="2" cy="180"/>
              </a:xfrm>
              <a:prstGeom prst="rect">
                <a:avLst/>
              </a:prstGeom>
              <a:solidFill>
                <a:srgbClr val="AB52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6" name="Rectangle 1972"/>
              <p:cNvSpPr>
                <a:spLocks noChangeArrowheads="1"/>
              </p:cNvSpPr>
              <p:nvPr/>
            </p:nvSpPr>
            <p:spPr bwMode="auto">
              <a:xfrm>
                <a:off x="5186" y="3542"/>
                <a:ext cx="1" cy="180"/>
              </a:xfrm>
              <a:prstGeom prst="rect">
                <a:avLst/>
              </a:prstGeom>
              <a:solidFill>
                <a:srgbClr val="AB52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7" name="Rectangle 1973"/>
              <p:cNvSpPr>
                <a:spLocks noChangeArrowheads="1"/>
              </p:cNvSpPr>
              <p:nvPr/>
            </p:nvSpPr>
            <p:spPr bwMode="auto">
              <a:xfrm>
                <a:off x="5187" y="3542"/>
                <a:ext cx="1" cy="180"/>
              </a:xfrm>
              <a:prstGeom prst="rect">
                <a:avLst/>
              </a:prstGeom>
              <a:solidFill>
                <a:srgbClr val="AB52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8" name="Rectangle 1974"/>
              <p:cNvSpPr>
                <a:spLocks noChangeArrowheads="1"/>
              </p:cNvSpPr>
              <p:nvPr/>
            </p:nvSpPr>
            <p:spPr bwMode="auto">
              <a:xfrm>
                <a:off x="5188" y="3542"/>
                <a:ext cx="1" cy="180"/>
              </a:xfrm>
              <a:prstGeom prst="rect">
                <a:avLst/>
              </a:prstGeom>
              <a:solidFill>
                <a:srgbClr val="AB52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9" name="Rectangle 1975"/>
              <p:cNvSpPr>
                <a:spLocks noChangeArrowheads="1"/>
              </p:cNvSpPr>
              <p:nvPr/>
            </p:nvSpPr>
            <p:spPr bwMode="auto">
              <a:xfrm>
                <a:off x="5189" y="3542"/>
                <a:ext cx="1" cy="180"/>
              </a:xfrm>
              <a:prstGeom prst="rect">
                <a:avLst/>
              </a:prstGeom>
              <a:solidFill>
                <a:srgbClr val="AB52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Rectangle 1976"/>
              <p:cNvSpPr>
                <a:spLocks noChangeArrowheads="1"/>
              </p:cNvSpPr>
              <p:nvPr/>
            </p:nvSpPr>
            <p:spPr bwMode="auto">
              <a:xfrm>
                <a:off x="5190" y="3542"/>
                <a:ext cx="1" cy="180"/>
              </a:xfrm>
              <a:prstGeom prst="rect">
                <a:avLst/>
              </a:prstGeom>
              <a:solidFill>
                <a:srgbClr val="AB52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1" name="Rectangle 1977"/>
              <p:cNvSpPr>
                <a:spLocks noChangeArrowheads="1"/>
              </p:cNvSpPr>
              <p:nvPr/>
            </p:nvSpPr>
            <p:spPr bwMode="auto">
              <a:xfrm>
                <a:off x="5191" y="3542"/>
                <a:ext cx="1" cy="180"/>
              </a:xfrm>
              <a:prstGeom prst="rect">
                <a:avLst/>
              </a:prstGeom>
              <a:solidFill>
                <a:srgbClr val="AB52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2" name="Rectangle 1978"/>
              <p:cNvSpPr>
                <a:spLocks noChangeArrowheads="1"/>
              </p:cNvSpPr>
              <p:nvPr/>
            </p:nvSpPr>
            <p:spPr bwMode="auto">
              <a:xfrm>
                <a:off x="5192" y="3542"/>
                <a:ext cx="2" cy="180"/>
              </a:xfrm>
              <a:prstGeom prst="rect">
                <a:avLst/>
              </a:prstGeom>
              <a:solidFill>
                <a:srgbClr val="AB50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3" name="Rectangle 1979"/>
              <p:cNvSpPr>
                <a:spLocks noChangeArrowheads="1"/>
              </p:cNvSpPr>
              <p:nvPr/>
            </p:nvSpPr>
            <p:spPr bwMode="auto">
              <a:xfrm>
                <a:off x="5194" y="3542"/>
                <a:ext cx="1" cy="180"/>
              </a:xfrm>
              <a:prstGeom prst="rect">
                <a:avLst/>
              </a:prstGeom>
              <a:solidFill>
                <a:srgbClr val="AB50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4" name="Rectangle 1980"/>
              <p:cNvSpPr>
                <a:spLocks noChangeArrowheads="1"/>
              </p:cNvSpPr>
              <p:nvPr/>
            </p:nvSpPr>
            <p:spPr bwMode="auto">
              <a:xfrm>
                <a:off x="5195" y="3542"/>
                <a:ext cx="1" cy="180"/>
              </a:xfrm>
              <a:prstGeom prst="rect">
                <a:avLst/>
              </a:prstGeom>
              <a:solidFill>
                <a:srgbClr val="A84E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5" name="Rectangle 1981"/>
              <p:cNvSpPr>
                <a:spLocks noChangeArrowheads="1"/>
              </p:cNvSpPr>
              <p:nvPr/>
            </p:nvSpPr>
            <p:spPr bwMode="auto">
              <a:xfrm>
                <a:off x="5196" y="3542"/>
                <a:ext cx="1" cy="180"/>
              </a:xfrm>
              <a:prstGeom prst="rect">
                <a:avLst/>
              </a:prstGeom>
              <a:solidFill>
                <a:srgbClr val="A84E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6" name="Rectangle 1982"/>
              <p:cNvSpPr>
                <a:spLocks noChangeArrowheads="1"/>
              </p:cNvSpPr>
              <p:nvPr/>
            </p:nvSpPr>
            <p:spPr bwMode="auto">
              <a:xfrm>
                <a:off x="5197" y="3542"/>
                <a:ext cx="1" cy="180"/>
              </a:xfrm>
              <a:prstGeom prst="rect">
                <a:avLst/>
              </a:prstGeom>
              <a:solidFill>
                <a:srgbClr val="A84E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7" name="Rectangle 1983"/>
              <p:cNvSpPr>
                <a:spLocks noChangeArrowheads="1"/>
              </p:cNvSpPr>
              <p:nvPr/>
            </p:nvSpPr>
            <p:spPr bwMode="auto">
              <a:xfrm>
                <a:off x="5198" y="3542"/>
                <a:ext cx="1" cy="180"/>
              </a:xfrm>
              <a:prstGeom prst="rect">
                <a:avLst/>
              </a:prstGeom>
              <a:solidFill>
                <a:srgbClr val="A84E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8" name="Rectangle 1984"/>
              <p:cNvSpPr>
                <a:spLocks noChangeArrowheads="1"/>
              </p:cNvSpPr>
              <p:nvPr/>
            </p:nvSpPr>
            <p:spPr bwMode="auto">
              <a:xfrm>
                <a:off x="5199" y="3542"/>
                <a:ext cx="2" cy="180"/>
              </a:xfrm>
              <a:prstGeom prst="rect">
                <a:avLst/>
              </a:prstGeom>
              <a:solidFill>
                <a:srgbClr val="A84E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9" name="Rectangle 1985"/>
              <p:cNvSpPr>
                <a:spLocks noChangeArrowheads="1"/>
              </p:cNvSpPr>
              <p:nvPr/>
            </p:nvSpPr>
            <p:spPr bwMode="auto">
              <a:xfrm>
                <a:off x="5201" y="3542"/>
                <a:ext cx="1" cy="180"/>
              </a:xfrm>
              <a:prstGeom prst="rect">
                <a:avLst/>
              </a:prstGeom>
              <a:solidFill>
                <a:srgbClr val="A84E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Rectangle 1986"/>
              <p:cNvSpPr>
                <a:spLocks noChangeArrowheads="1"/>
              </p:cNvSpPr>
              <p:nvPr/>
            </p:nvSpPr>
            <p:spPr bwMode="auto">
              <a:xfrm>
                <a:off x="5202" y="3542"/>
                <a:ext cx="1" cy="180"/>
              </a:xfrm>
              <a:prstGeom prst="rect">
                <a:avLst/>
              </a:prstGeom>
              <a:solidFill>
                <a:srgbClr val="A84E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1" name="Rectangle 1987"/>
              <p:cNvSpPr>
                <a:spLocks noChangeArrowheads="1"/>
              </p:cNvSpPr>
              <p:nvPr/>
            </p:nvSpPr>
            <p:spPr bwMode="auto">
              <a:xfrm>
                <a:off x="5203" y="3542"/>
                <a:ext cx="1" cy="180"/>
              </a:xfrm>
              <a:prstGeom prst="rect">
                <a:avLst/>
              </a:prstGeom>
              <a:solidFill>
                <a:srgbClr val="A84E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2" name="Rectangle 1988"/>
              <p:cNvSpPr>
                <a:spLocks noChangeArrowheads="1"/>
              </p:cNvSpPr>
              <p:nvPr/>
            </p:nvSpPr>
            <p:spPr bwMode="auto">
              <a:xfrm>
                <a:off x="5204" y="3542"/>
                <a:ext cx="1" cy="180"/>
              </a:xfrm>
              <a:prstGeom prst="rect">
                <a:avLst/>
              </a:prstGeom>
              <a:solidFill>
                <a:srgbClr val="A84E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3" name="Rectangle 1989"/>
              <p:cNvSpPr>
                <a:spLocks noChangeArrowheads="1"/>
              </p:cNvSpPr>
              <p:nvPr/>
            </p:nvSpPr>
            <p:spPr bwMode="auto">
              <a:xfrm>
                <a:off x="5205" y="3542"/>
                <a:ext cx="1" cy="180"/>
              </a:xfrm>
              <a:prstGeom prst="rect">
                <a:avLst/>
              </a:prstGeom>
              <a:solidFill>
                <a:srgbClr val="A84E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4" name="Rectangle 1990"/>
              <p:cNvSpPr>
                <a:spLocks noChangeArrowheads="1"/>
              </p:cNvSpPr>
              <p:nvPr/>
            </p:nvSpPr>
            <p:spPr bwMode="auto">
              <a:xfrm>
                <a:off x="5206" y="3542"/>
                <a:ext cx="1" cy="180"/>
              </a:xfrm>
              <a:prstGeom prst="rect">
                <a:avLst/>
              </a:prstGeom>
              <a:solidFill>
                <a:srgbClr val="A64D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5" name="Rectangle 1991"/>
              <p:cNvSpPr>
                <a:spLocks noChangeArrowheads="1"/>
              </p:cNvSpPr>
              <p:nvPr/>
            </p:nvSpPr>
            <p:spPr bwMode="auto">
              <a:xfrm>
                <a:off x="5207" y="3542"/>
                <a:ext cx="2" cy="180"/>
              </a:xfrm>
              <a:prstGeom prst="rect">
                <a:avLst/>
              </a:prstGeom>
              <a:solidFill>
                <a:srgbClr val="A64D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6" name="Rectangle 1992"/>
              <p:cNvSpPr>
                <a:spLocks noChangeArrowheads="1"/>
              </p:cNvSpPr>
              <p:nvPr/>
            </p:nvSpPr>
            <p:spPr bwMode="auto">
              <a:xfrm>
                <a:off x="5209" y="3542"/>
                <a:ext cx="1" cy="180"/>
              </a:xfrm>
              <a:prstGeom prst="rect">
                <a:avLst/>
              </a:prstGeom>
              <a:solidFill>
                <a:srgbClr val="A64D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7" name="Rectangle 1993"/>
              <p:cNvSpPr>
                <a:spLocks noChangeArrowheads="1"/>
              </p:cNvSpPr>
              <p:nvPr/>
            </p:nvSpPr>
            <p:spPr bwMode="auto">
              <a:xfrm>
                <a:off x="5210" y="3542"/>
                <a:ext cx="1" cy="180"/>
              </a:xfrm>
              <a:prstGeom prst="rect">
                <a:avLst/>
              </a:prstGeom>
              <a:solidFill>
                <a:srgbClr val="A64D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8" name="Rectangle 1994"/>
              <p:cNvSpPr>
                <a:spLocks noChangeArrowheads="1"/>
              </p:cNvSpPr>
              <p:nvPr/>
            </p:nvSpPr>
            <p:spPr bwMode="auto">
              <a:xfrm>
                <a:off x="5211" y="3542"/>
                <a:ext cx="1" cy="180"/>
              </a:xfrm>
              <a:prstGeom prst="rect">
                <a:avLst/>
              </a:prstGeom>
              <a:solidFill>
                <a:srgbClr val="A64D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9" name="Rectangle 1995"/>
              <p:cNvSpPr>
                <a:spLocks noChangeArrowheads="1"/>
              </p:cNvSpPr>
              <p:nvPr/>
            </p:nvSpPr>
            <p:spPr bwMode="auto">
              <a:xfrm>
                <a:off x="5212" y="3542"/>
                <a:ext cx="1" cy="180"/>
              </a:xfrm>
              <a:prstGeom prst="rect">
                <a:avLst/>
              </a:prstGeom>
              <a:solidFill>
                <a:srgbClr val="A64D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0" name="Rectangle 1996"/>
              <p:cNvSpPr>
                <a:spLocks noChangeArrowheads="1"/>
              </p:cNvSpPr>
              <p:nvPr/>
            </p:nvSpPr>
            <p:spPr bwMode="auto">
              <a:xfrm>
                <a:off x="5213" y="3542"/>
                <a:ext cx="1" cy="180"/>
              </a:xfrm>
              <a:prstGeom prst="rect">
                <a:avLst/>
              </a:prstGeom>
              <a:solidFill>
                <a:srgbClr val="A64C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1" name="Rectangle 1997"/>
              <p:cNvSpPr>
                <a:spLocks noChangeArrowheads="1"/>
              </p:cNvSpPr>
              <p:nvPr/>
            </p:nvSpPr>
            <p:spPr bwMode="auto">
              <a:xfrm>
                <a:off x="5214" y="3542"/>
                <a:ext cx="2" cy="180"/>
              </a:xfrm>
              <a:prstGeom prst="rect">
                <a:avLst/>
              </a:prstGeom>
              <a:solidFill>
                <a:srgbClr val="A64C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2" name="Rectangle 1998"/>
              <p:cNvSpPr>
                <a:spLocks noChangeArrowheads="1"/>
              </p:cNvSpPr>
              <p:nvPr/>
            </p:nvSpPr>
            <p:spPr bwMode="auto">
              <a:xfrm>
                <a:off x="5216" y="3542"/>
                <a:ext cx="1" cy="180"/>
              </a:xfrm>
              <a:prstGeom prst="rect">
                <a:avLst/>
              </a:prstGeom>
              <a:solidFill>
                <a:srgbClr val="A64A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3" name="Rectangle 1999"/>
              <p:cNvSpPr>
                <a:spLocks noChangeArrowheads="1"/>
              </p:cNvSpPr>
              <p:nvPr/>
            </p:nvSpPr>
            <p:spPr bwMode="auto">
              <a:xfrm>
                <a:off x="5217" y="3542"/>
                <a:ext cx="1" cy="180"/>
              </a:xfrm>
              <a:prstGeom prst="rect">
                <a:avLst/>
              </a:prstGeom>
              <a:solidFill>
                <a:srgbClr val="A64A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 name="Rectangle 2000"/>
              <p:cNvSpPr>
                <a:spLocks noChangeArrowheads="1"/>
              </p:cNvSpPr>
              <p:nvPr/>
            </p:nvSpPr>
            <p:spPr bwMode="auto">
              <a:xfrm>
                <a:off x="5218" y="3542"/>
                <a:ext cx="1" cy="180"/>
              </a:xfrm>
              <a:prstGeom prst="rect">
                <a:avLst/>
              </a:prstGeom>
              <a:solidFill>
                <a:srgbClr val="A64A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 name="Rectangle 2001"/>
              <p:cNvSpPr>
                <a:spLocks noChangeArrowheads="1"/>
              </p:cNvSpPr>
              <p:nvPr/>
            </p:nvSpPr>
            <p:spPr bwMode="auto">
              <a:xfrm>
                <a:off x="5219" y="3542"/>
                <a:ext cx="1" cy="180"/>
              </a:xfrm>
              <a:prstGeom prst="rect">
                <a:avLst/>
              </a:prstGeom>
              <a:solidFill>
                <a:srgbClr val="A349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6" name="Rectangle 2002"/>
              <p:cNvSpPr>
                <a:spLocks noChangeArrowheads="1"/>
              </p:cNvSpPr>
              <p:nvPr/>
            </p:nvSpPr>
            <p:spPr bwMode="auto">
              <a:xfrm>
                <a:off x="5220" y="3542"/>
                <a:ext cx="1" cy="180"/>
              </a:xfrm>
              <a:prstGeom prst="rect">
                <a:avLst/>
              </a:prstGeom>
              <a:solidFill>
                <a:srgbClr val="A349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7" name="Rectangle 2003"/>
              <p:cNvSpPr>
                <a:spLocks noChangeArrowheads="1"/>
              </p:cNvSpPr>
              <p:nvPr/>
            </p:nvSpPr>
            <p:spPr bwMode="auto">
              <a:xfrm>
                <a:off x="5221" y="3542"/>
                <a:ext cx="1" cy="180"/>
              </a:xfrm>
              <a:prstGeom prst="rect">
                <a:avLst/>
              </a:prstGeom>
              <a:solidFill>
                <a:srgbClr val="A349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8" name="Rectangle 2004"/>
              <p:cNvSpPr>
                <a:spLocks noChangeArrowheads="1"/>
              </p:cNvSpPr>
              <p:nvPr/>
            </p:nvSpPr>
            <p:spPr bwMode="auto">
              <a:xfrm>
                <a:off x="5222" y="3542"/>
                <a:ext cx="2" cy="180"/>
              </a:xfrm>
              <a:prstGeom prst="rect">
                <a:avLst/>
              </a:prstGeom>
              <a:solidFill>
                <a:srgbClr val="A349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9" name="Rectangle 2005"/>
              <p:cNvSpPr>
                <a:spLocks noChangeArrowheads="1"/>
              </p:cNvSpPr>
              <p:nvPr/>
            </p:nvSpPr>
            <p:spPr bwMode="auto">
              <a:xfrm>
                <a:off x="5224" y="3542"/>
                <a:ext cx="1" cy="180"/>
              </a:xfrm>
              <a:prstGeom prst="rect">
                <a:avLst/>
              </a:prstGeom>
              <a:solidFill>
                <a:srgbClr val="A349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0" name="Rectangle 2006"/>
              <p:cNvSpPr>
                <a:spLocks noChangeArrowheads="1"/>
              </p:cNvSpPr>
              <p:nvPr/>
            </p:nvSpPr>
            <p:spPr bwMode="auto">
              <a:xfrm>
                <a:off x="5225" y="3542"/>
                <a:ext cx="1" cy="180"/>
              </a:xfrm>
              <a:prstGeom prst="rect">
                <a:avLst/>
              </a:prstGeom>
              <a:solidFill>
                <a:srgbClr val="A349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1" name="Rectangle 2007"/>
              <p:cNvSpPr>
                <a:spLocks noChangeArrowheads="1"/>
              </p:cNvSpPr>
              <p:nvPr/>
            </p:nvSpPr>
            <p:spPr bwMode="auto">
              <a:xfrm>
                <a:off x="5226" y="3542"/>
                <a:ext cx="1" cy="180"/>
              </a:xfrm>
              <a:prstGeom prst="rect">
                <a:avLst/>
              </a:prstGeom>
              <a:solidFill>
                <a:srgbClr val="A349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2" name="Rectangle 2008"/>
              <p:cNvSpPr>
                <a:spLocks noChangeArrowheads="1"/>
              </p:cNvSpPr>
              <p:nvPr/>
            </p:nvSpPr>
            <p:spPr bwMode="auto">
              <a:xfrm>
                <a:off x="5227" y="3542"/>
                <a:ext cx="1" cy="180"/>
              </a:xfrm>
              <a:prstGeom prst="rect">
                <a:avLst/>
              </a:prstGeom>
              <a:solidFill>
                <a:srgbClr val="A349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3" name="Rectangle 2009"/>
              <p:cNvSpPr>
                <a:spLocks noChangeArrowheads="1"/>
              </p:cNvSpPr>
              <p:nvPr/>
            </p:nvSpPr>
            <p:spPr bwMode="auto">
              <a:xfrm>
                <a:off x="5228" y="3542"/>
                <a:ext cx="1" cy="180"/>
              </a:xfrm>
              <a:prstGeom prst="rect">
                <a:avLst/>
              </a:prstGeom>
              <a:solidFill>
                <a:srgbClr val="A349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4" name="Rectangle 2010"/>
              <p:cNvSpPr>
                <a:spLocks noChangeArrowheads="1"/>
              </p:cNvSpPr>
              <p:nvPr/>
            </p:nvSpPr>
            <p:spPr bwMode="auto">
              <a:xfrm>
                <a:off x="5229" y="3542"/>
                <a:ext cx="2" cy="180"/>
              </a:xfrm>
              <a:prstGeom prst="rect">
                <a:avLst/>
              </a:prstGeom>
              <a:solidFill>
                <a:srgbClr val="A349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5" name="Rectangle 2011"/>
              <p:cNvSpPr>
                <a:spLocks noChangeArrowheads="1"/>
              </p:cNvSpPr>
              <p:nvPr/>
            </p:nvSpPr>
            <p:spPr bwMode="auto">
              <a:xfrm>
                <a:off x="5231" y="3542"/>
                <a:ext cx="1" cy="180"/>
              </a:xfrm>
              <a:prstGeom prst="rect">
                <a:avLst/>
              </a:prstGeom>
              <a:solidFill>
                <a:srgbClr val="A349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6" name="Rectangle 2012"/>
              <p:cNvSpPr>
                <a:spLocks noChangeArrowheads="1"/>
              </p:cNvSpPr>
              <p:nvPr/>
            </p:nvSpPr>
            <p:spPr bwMode="auto">
              <a:xfrm>
                <a:off x="5232" y="3542"/>
                <a:ext cx="1" cy="180"/>
              </a:xfrm>
              <a:prstGeom prst="rect">
                <a:avLst/>
              </a:prstGeom>
              <a:solidFill>
                <a:srgbClr val="A147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7" name="Rectangle 2013"/>
              <p:cNvSpPr>
                <a:spLocks noChangeArrowheads="1"/>
              </p:cNvSpPr>
              <p:nvPr/>
            </p:nvSpPr>
            <p:spPr bwMode="auto">
              <a:xfrm>
                <a:off x="5233" y="3542"/>
                <a:ext cx="1" cy="180"/>
              </a:xfrm>
              <a:prstGeom prst="rect">
                <a:avLst/>
              </a:prstGeom>
              <a:solidFill>
                <a:srgbClr val="A147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8" name="Rectangle 2014"/>
              <p:cNvSpPr>
                <a:spLocks noChangeArrowheads="1"/>
              </p:cNvSpPr>
              <p:nvPr/>
            </p:nvSpPr>
            <p:spPr bwMode="auto">
              <a:xfrm>
                <a:off x="5234" y="3542"/>
                <a:ext cx="1" cy="180"/>
              </a:xfrm>
              <a:prstGeom prst="rect">
                <a:avLst/>
              </a:prstGeom>
              <a:solidFill>
                <a:srgbClr val="A147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9" name="Rectangle 2015"/>
              <p:cNvSpPr>
                <a:spLocks noChangeArrowheads="1"/>
              </p:cNvSpPr>
              <p:nvPr/>
            </p:nvSpPr>
            <p:spPr bwMode="auto">
              <a:xfrm>
                <a:off x="5235" y="3542"/>
                <a:ext cx="1" cy="180"/>
              </a:xfrm>
              <a:prstGeom prst="rect">
                <a:avLst/>
              </a:prstGeom>
              <a:solidFill>
                <a:srgbClr val="A147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0" name="Rectangle 2016"/>
              <p:cNvSpPr>
                <a:spLocks noChangeArrowheads="1"/>
              </p:cNvSpPr>
              <p:nvPr/>
            </p:nvSpPr>
            <p:spPr bwMode="auto">
              <a:xfrm>
                <a:off x="5236" y="3542"/>
                <a:ext cx="1" cy="180"/>
              </a:xfrm>
              <a:prstGeom prst="rect">
                <a:avLst/>
              </a:prstGeom>
              <a:solidFill>
                <a:srgbClr val="A145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1" name="Rectangle 2017"/>
              <p:cNvSpPr>
                <a:spLocks noChangeArrowheads="1"/>
              </p:cNvSpPr>
              <p:nvPr/>
            </p:nvSpPr>
            <p:spPr bwMode="auto">
              <a:xfrm>
                <a:off x="5237" y="3542"/>
                <a:ext cx="2" cy="180"/>
              </a:xfrm>
              <a:prstGeom prst="rect">
                <a:avLst/>
              </a:prstGeom>
              <a:solidFill>
                <a:srgbClr val="A145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2" name="Rectangle 2018"/>
              <p:cNvSpPr>
                <a:spLocks noChangeArrowheads="1"/>
              </p:cNvSpPr>
              <p:nvPr/>
            </p:nvSpPr>
            <p:spPr bwMode="auto">
              <a:xfrm>
                <a:off x="5239" y="3542"/>
                <a:ext cx="1" cy="180"/>
              </a:xfrm>
              <a:prstGeom prst="rect">
                <a:avLst/>
              </a:prstGeom>
              <a:solidFill>
                <a:srgbClr val="A145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3" name="Rectangle 2019"/>
              <p:cNvSpPr>
                <a:spLocks noChangeArrowheads="1"/>
              </p:cNvSpPr>
              <p:nvPr/>
            </p:nvSpPr>
            <p:spPr bwMode="auto">
              <a:xfrm>
                <a:off x="5240" y="3542"/>
                <a:ext cx="1" cy="180"/>
              </a:xfrm>
              <a:prstGeom prst="rect">
                <a:avLst/>
              </a:prstGeom>
              <a:solidFill>
                <a:srgbClr val="A145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4" name="Rectangle 2020"/>
              <p:cNvSpPr>
                <a:spLocks noChangeArrowheads="1"/>
              </p:cNvSpPr>
              <p:nvPr/>
            </p:nvSpPr>
            <p:spPr bwMode="auto">
              <a:xfrm>
                <a:off x="5241" y="3542"/>
                <a:ext cx="1" cy="180"/>
              </a:xfrm>
              <a:prstGeom prst="rect">
                <a:avLst/>
              </a:prstGeom>
              <a:solidFill>
                <a:srgbClr val="A145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5" name="Rectangle 2021"/>
              <p:cNvSpPr>
                <a:spLocks noChangeArrowheads="1"/>
              </p:cNvSpPr>
              <p:nvPr/>
            </p:nvSpPr>
            <p:spPr bwMode="auto">
              <a:xfrm>
                <a:off x="5242" y="3542"/>
                <a:ext cx="1" cy="180"/>
              </a:xfrm>
              <a:prstGeom prst="rect">
                <a:avLst/>
              </a:prstGeom>
              <a:solidFill>
                <a:srgbClr val="A145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6" name="Rectangle 2022"/>
              <p:cNvSpPr>
                <a:spLocks noChangeArrowheads="1"/>
              </p:cNvSpPr>
              <p:nvPr/>
            </p:nvSpPr>
            <p:spPr bwMode="auto">
              <a:xfrm>
                <a:off x="5243" y="3542"/>
                <a:ext cx="1" cy="180"/>
              </a:xfrm>
              <a:prstGeom prst="rect">
                <a:avLst/>
              </a:prstGeom>
              <a:solidFill>
                <a:srgbClr val="9E44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7" name="Rectangle 2023"/>
              <p:cNvSpPr>
                <a:spLocks noChangeArrowheads="1"/>
              </p:cNvSpPr>
              <p:nvPr/>
            </p:nvSpPr>
            <p:spPr bwMode="auto">
              <a:xfrm>
                <a:off x="5244" y="3542"/>
                <a:ext cx="1" cy="180"/>
              </a:xfrm>
              <a:prstGeom prst="rect">
                <a:avLst/>
              </a:prstGeom>
              <a:solidFill>
                <a:srgbClr val="9E44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8" name="Rectangle 2024"/>
              <p:cNvSpPr>
                <a:spLocks noChangeArrowheads="1"/>
              </p:cNvSpPr>
              <p:nvPr/>
            </p:nvSpPr>
            <p:spPr bwMode="auto">
              <a:xfrm>
                <a:off x="5245" y="3542"/>
                <a:ext cx="2" cy="180"/>
              </a:xfrm>
              <a:prstGeom prst="rect">
                <a:avLst/>
              </a:prstGeom>
              <a:solidFill>
                <a:srgbClr val="9E44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9" name="Rectangle 2025"/>
              <p:cNvSpPr>
                <a:spLocks noChangeArrowheads="1"/>
              </p:cNvSpPr>
              <p:nvPr/>
            </p:nvSpPr>
            <p:spPr bwMode="auto">
              <a:xfrm>
                <a:off x="5247" y="3542"/>
                <a:ext cx="1" cy="180"/>
              </a:xfrm>
              <a:prstGeom prst="rect">
                <a:avLst/>
              </a:prstGeom>
              <a:solidFill>
                <a:srgbClr val="9E44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0" name="Rectangle 2026"/>
              <p:cNvSpPr>
                <a:spLocks noChangeArrowheads="1"/>
              </p:cNvSpPr>
              <p:nvPr/>
            </p:nvSpPr>
            <p:spPr bwMode="auto">
              <a:xfrm>
                <a:off x="5248" y="3542"/>
                <a:ext cx="1" cy="180"/>
              </a:xfrm>
              <a:prstGeom prst="rect">
                <a:avLst/>
              </a:prstGeom>
              <a:solidFill>
                <a:srgbClr val="9E43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1" name="Rectangle 2027"/>
              <p:cNvSpPr>
                <a:spLocks noChangeArrowheads="1"/>
              </p:cNvSpPr>
              <p:nvPr/>
            </p:nvSpPr>
            <p:spPr bwMode="auto">
              <a:xfrm>
                <a:off x="5249" y="3542"/>
                <a:ext cx="1" cy="180"/>
              </a:xfrm>
              <a:prstGeom prst="rect">
                <a:avLst/>
              </a:prstGeom>
              <a:solidFill>
                <a:srgbClr val="9E43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2" name="Rectangle 2028"/>
              <p:cNvSpPr>
                <a:spLocks noChangeArrowheads="1"/>
              </p:cNvSpPr>
              <p:nvPr/>
            </p:nvSpPr>
            <p:spPr bwMode="auto">
              <a:xfrm>
                <a:off x="5250" y="3542"/>
                <a:ext cx="1" cy="180"/>
              </a:xfrm>
              <a:prstGeom prst="rect">
                <a:avLst/>
              </a:prstGeom>
              <a:solidFill>
                <a:srgbClr val="9E43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3" name="Rectangle 2029"/>
              <p:cNvSpPr>
                <a:spLocks noChangeArrowheads="1"/>
              </p:cNvSpPr>
              <p:nvPr/>
            </p:nvSpPr>
            <p:spPr bwMode="auto">
              <a:xfrm>
                <a:off x="5251" y="3542"/>
                <a:ext cx="1" cy="180"/>
              </a:xfrm>
              <a:prstGeom prst="rect">
                <a:avLst/>
              </a:prstGeom>
              <a:solidFill>
                <a:srgbClr val="9E43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4" name="Rectangle 2030"/>
              <p:cNvSpPr>
                <a:spLocks noChangeArrowheads="1"/>
              </p:cNvSpPr>
              <p:nvPr/>
            </p:nvSpPr>
            <p:spPr bwMode="auto">
              <a:xfrm>
                <a:off x="5252" y="3542"/>
                <a:ext cx="2" cy="180"/>
              </a:xfrm>
              <a:prstGeom prst="rect">
                <a:avLst/>
              </a:prstGeom>
              <a:solidFill>
                <a:srgbClr val="9E43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5" name="Rectangle 2031"/>
              <p:cNvSpPr>
                <a:spLocks noChangeArrowheads="1"/>
              </p:cNvSpPr>
              <p:nvPr/>
            </p:nvSpPr>
            <p:spPr bwMode="auto">
              <a:xfrm>
                <a:off x="5254" y="3542"/>
                <a:ext cx="1" cy="180"/>
              </a:xfrm>
              <a:prstGeom prst="rect">
                <a:avLst/>
              </a:prstGeom>
              <a:solidFill>
                <a:srgbClr val="9E43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6" name="Rectangle 2032"/>
              <p:cNvSpPr>
                <a:spLocks noChangeArrowheads="1"/>
              </p:cNvSpPr>
              <p:nvPr/>
            </p:nvSpPr>
            <p:spPr bwMode="auto">
              <a:xfrm>
                <a:off x="5255" y="3542"/>
                <a:ext cx="1" cy="180"/>
              </a:xfrm>
              <a:prstGeom prst="rect">
                <a:avLst/>
              </a:prstGeom>
              <a:solidFill>
                <a:srgbClr val="9E43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7" name="Rectangle 2033"/>
              <p:cNvSpPr>
                <a:spLocks noChangeArrowheads="1"/>
              </p:cNvSpPr>
              <p:nvPr/>
            </p:nvSpPr>
            <p:spPr bwMode="auto">
              <a:xfrm>
                <a:off x="5256" y="3542"/>
                <a:ext cx="1" cy="180"/>
              </a:xfrm>
              <a:prstGeom prst="rect">
                <a:avLst/>
              </a:prstGeom>
              <a:solidFill>
                <a:srgbClr val="9C42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8" name="Rectangle 2034"/>
              <p:cNvSpPr>
                <a:spLocks noChangeArrowheads="1"/>
              </p:cNvSpPr>
              <p:nvPr/>
            </p:nvSpPr>
            <p:spPr bwMode="auto">
              <a:xfrm>
                <a:off x="5257" y="3542"/>
                <a:ext cx="1" cy="180"/>
              </a:xfrm>
              <a:prstGeom prst="rect">
                <a:avLst/>
              </a:prstGeom>
              <a:solidFill>
                <a:srgbClr val="9C42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9" name="Rectangle 2035"/>
              <p:cNvSpPr>
                <a:spLocks noChangeArrowheads="1"/>
              </p:cNvSpPr>
              <p:nvPr/>
            </p:nvSpPr>
            <p:spPr bwMode="auto">
              <a:xfrm>
                <a:off x="5258" y="3542"/>
                <a:ext cx="1" cy="180"/>
              </a:xfrm>
              <a:prstGeom prst="rect">
                <a:avLst/>
              </a:prstGeom>
              <a:solidFill>
                <a:srgbClr val="9C40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0" name="Rectangle 2036"/>
              <p:cNvSpPr>
                <a:spLocks noChangeArrowheads="1"/>
              </p:cNvSpPr>
              <p:nvPr/>
            </p:nvSpPr>
            <p:spPr bwMode="auto">
              <a:xfrm>
                <a:off x="5259" y="3542"/>
                <a:ext cx="1" cy="180"/>
              </a:xfrm>
              <a:prstGeom prst="rect">
                <a:avLst/>
              </a:prstGeom>
              <a:solidFill>
                <a:srgbClr val="9C40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1" name="Rectangle 2037"/>
              <p:cNvSpPr>
                <a:spLocks noChangeArrowheads="1"/>
              </p:cNvSpPr>
              <p:nvPr/>
            </p:nvSpPr>
            <p:spPr bwMode="auto">
              <a:xfrm>
                <a:off x="5260" y="3542"/>
                <a:ext cx="2" cy="180"/>
              </a:xfrm>
              <a:prstGeom prst="rect">
                <a:avLst/>
              </a:prstGeom>
              <a:solidFill>
                <a:srgbClr val="9C40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2" name="Rectangle 2038"/>
              <p:cNvSpPr>
                <a:spLocks noChangeArrowheads="1"/>
              </p:cNvSpPr>
              <p:nvPr/>
            </p:nvSpPr>
            <p:spPr bwMode="auto">
              <a:xfrm>
                <a:off x="5262" y="3542"/>
                <a:ext cx="1" cy="180"/>
              </a:xfrm>
              <a:prstGeom prst="rect">
                <a:avLst/>
              </a:prstGeom>
              <a:solidFill>
                <a:srgbClr val="9C40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3" name="Rectangle 2039"/>
              <p:cNvSpPr>
                <a:spLocks noChangeArrowheads="1"/>
              </p:cNvSpPr>
              <p:nvPr/>
            </p:nvSpPr>
            <p:spPr bwMode="auto">
              <a:xfrm>
                <a:off x="5263" y="3542"/>
                <a:ext cx="1" cy="180"/>
              </a:xfrm>
              <a:prstGeom prst="rect">
                <a:avLst/>
              </a:prstGeom>
              <a:solidFill>
                <a:srgbClr val="9C40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4" name="Rectangle 2040"/>
              <p:cNvSpPr>
                <a:spLocks noChangeArrowheads="1"/>
              </p:cNvSpPr>
              <p:nvPr/>
            </p:nvSpPr>
            <p:spPr bwMode="auto">
              <a:xfrm>
                <a:off x="5264" y="3542"/>
                <a:ext cx="1" cy="180"/>
              </a:xfrm>
              <a:prstGeom prst="rect">
                <a:avLst/>
              </a:prstGeom>
              <a:solidFill>
                <a:srgbClr val="9C40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5" name="Rectangle 2041"/>
              <p:cNvSpPr>
                <a:spLocks noChangeArrowheads="1"/>
              </p:cNvSpPr>
              <p:nvPr/>
            </p:nvSpPr>
            <p:spPr bwMode="auto">
              <a:xfrm>
                <a:off x="5265" y="3542"/>
                <a:ext cx="1" cy="180"/>
              </a:xfrm>
              <a:prstGeom prst="rect">
                <a:avLst/>
              </a:prstGeom>
              <a:solidFill>
                <a:srgbClr val="9C40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6" name="Rectangle 2042"/>
              <p:cNvSpPr>
                <a:spLocks noChangeArrowheads="1"/>
              </p:cNvSpPr>
              <p:nvPr/>
            </p:nvSpPr>
            <p:spPr bwMode="auto">
              <a:xfrm>
                <a:off x="5266" y="3542"/>
                <a:ext cx="1" cy="180"/>
              </a:xfrm>
              <a:prstGeom prst="rect">
                <a:avLst/>
              </a:prstGeom>
              <a:solidFill>
                <a:srgbClr val="9C40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7" name="Rectangle 2043"/>
              <p:cNvSpPr>
                <a:spLocks noChangeArrowheads="1"/>
              </p:cNvSpPr>
              <p:nvPr/>
            </p:nvSpPr>
            <p:spPr bwMode="auto">
              <a:xfrm>
                <a:off x="5267" y="3542"/>
                <a:ext cx="2" cy="180"/>
              </a:xfrm>
              <a:prstGeom prst="rect">
                <a:avLst/>
              </a:prstGeom>
              <a:solidFill>
                <a:srgbClr val="993F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8" name="Rectangle 2044"/>
              <p:cNvSpPr>
                <a:spLocks noChangeArrowheads="1"/>
              </p:cNvSpPr>
              <p:nvPr/>
            </p:nvSpPr>
            <p:spPr bwMode="auto">
              <a:xfrm>
                <a:off x="5269" y="3542"/>
                <a:ext cx="1" cy="180"/>
              </a:xfrm>
              <a:prstGeom prst="rect">
                <a:avLst/>
              </a:prstGeom>
              <a:solidFill>
                <a:srgbClr val="993F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9" name="Rectangle 2045"/>
              <p:cNvSpPr>
                <a:spLocks noChangeArrowheads="1"/>
              </p:cNvSpPr>
              <p:nvPr/>
            </p:nvSpPr>
            <p:spPr bwMode="auto">
              <a:xfrm>
                <a:off x="5270" y="3542"/>
                <a:ext cx="1" cy="180"/>
              </a:xfrm>
              <a:prstGeom prst="rect">
                <a:avLst/>
              </a:prstGeom>
              <a:solidFill>
                <a:srgbClr val="993F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0" name="Rectangle 2046"/>
              <p:cNvSpPr>
                <a:spLocks noChangeArrowheads="1"/>
              </p:cNvSpPr>
              <p:nvPr/>
            </p:nvSpPr>
            <p:spPr bwMode="auto">
              <a:xfrm>
                <a:off x="5271" y="3542"/>
                <a:ext cx="1" cy="180"/>
              </a:xfrm>
              <a:prstGeom prst="rect">
                <a:avLst/>
              </a:prstGeom>
              <a:solidFill>
                <a:srgbClr val="993F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1" name="Rectangle 2047"/>
              <p:cNvSpPr>
                <a:spLocks noChangeArrowheads="1"/>
              </p:cNvSpPr>
              <p:nvPr/>
            </p:nvSpPr>
            <p:spPr bwMode="auto">
              <a:xfrm>
                <a:off x="5272" y="3542"/>
                <a:ext cx="1" cy="180"/>
              </a:xfrm>
              <a:prstGeom prst="rect">
                <a:avLst/>
              </a:prstGeom>
              <a:solidFill>
                <a:srgbClr val="993F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2" name="Rectangle 2048"/>
              <p:cNvSpPr>
                <a:spLocks noChangeArrowheads="1"/>
              </p:cNvSpPr>
              <p:nvPr/>
            </p:nvSpPr>
            <p:spPr bwMode="auto">
              <a:xfrm>
                <a:off x="5273" y="3542"/>
                <a:ext cx="1" cy="180"/>
              </a:xfrm>
              <a:prstGeom prst="rect">
                <a:avLst/>
              </a:prstGeom>
              <a:solidFill>
                <a:srgbClr val="993F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3" name="Rectangle 2049"/>
              <p:cNvSpPr>
                <a:spLocks noChangeArrowheads="1"/>
              </p:cNvSpPr>
              <p:nvPr/>
            </p:nvSpPr>
            <p:spPr bwMode="auto">
              <a:xfrm>
                <a:off x="5274" y="3542"/>
                <a:ext cx="1" cy="180"/>
              </a:xfrm>
              <a:prstGeom prst="rect">
                <a:avLst/>
              </a:prstGeom>
              <a:solidFill>
                <a:srgbClr val="993F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4" name="Rectangle 2050"/>
              <p:cNvSpPr>
                <a:spLocks noChangeArrowheads="1"/>
              </p:cNvSpPr>
              <p:nvPr/>
            </p:nvSpPr>
            <p:spPr bwMode="auto">
              <a:xfrm>
                <a:off x="5275" y="3542"/>
                <a:ext cx="2" cy="180"/>
              </a:xfrm>
              <a:prstGeom prst="rect">
                <a:avLst/>
              </a:prstGeom>
              <a:solidFill>
                <a:srgbClr val="993F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5" name="Rectangle 2051"/>
              <p:cNvSpPr>
                <a:spLocks noChangeArrowheads="1"/>
              </p:cNvSpPr>
              <p:nvPr/>
            </p:nvSpPr>
            <p:spPr bwMode="auto">
              <a:xfrm>
                <a:off x="5277" y="3542"/>
                <a:ext cx="1" cy="180"/>
              </a:xfrm>
              <a:prstGeom prst="rect">
                <a:avLst/>
              </a:prstGeom>
              <a:solidFill>
                <a:srgbClr val="993F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6" name="Rectangle 2052"/>
              <p:cNvSpPr>
                <a:spLocks noChangeArrowheads="1"/>
              </p:cNvSpPr>
              <p:nvPr/>
            </p:nvSpPr>
            <p:spPr bwMode="auto">
              <a:xfrm>
                <a:off x="5278" y="3542"/>
                <a:ext cx="1" cy="180"/>
              </a:xfrm>
              <a:prstGeom prst="rect">
                <a:avLst/>
              </a:prstGeom>
              <a:solidFill>
                <a:srgbClr val="993C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7" name="Rectangle 2053"/>
              <p:cNvSpPr>
                <a:spLocks noChangeArrowheads="1"/>
              </p:cNvSpPr>
              <p:nvPr/>
            </p:nvSpPr>
            <p:spPr bwMode="auto">
              <a:xfrm>
                <a:off x="5279" y="3542"/>
                <a:ext cx="1" cy="180"/>
              </a:xfrm>
              <a:prstGeom prst="rect">
                <a:avLst/>
              </a:prstGeom>
              <a:solidFill>
                <a:srgbClr val="993C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8" name="Rectangle 2054"/>
              <p:cNvSpPr>
                <a:spLocks noChangeArrowheads="1"/>
              </p:cNvSpPr>
              <p:nvPr/>
            </p:nvSpPr>
            <p:spPr bwMode="auto">
              <a:xfrm>
                <a:off x="5280" y="3542"/>
                <a:ext cx="1" cy="180"/>
              </a:xfrm>
              <a:prstGeom prst="rect">
                <a:avLst/>
              </a:prstGeom>
              <a:solidFill>
                <a:srgbClr val="963B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9" name="Rectangle 2055"/>
              <p:cNvSpPr>
                <a:spLocks noChangeArrowheads="1"/>
              </p:cNvSpPr>
              <p:nvPr/>
            </p:nvSpPr>
            <p:spPr bwMode="auto">
              <a:xfrm>
                <a:off x="5281" y="3542"/>
                <a:ext cx="1" cy="180"/>
              </a:xfrm>
              <a:prstGeom prst="rect">
                <a:avLst/>
              </a:prstGeom>
              <a:solidFill>
                <a:srgbClr val="963B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0" name="Rectangle 2056"/>
              <p:cNvSpPr>
                <a:spLocks noChangeArrowheads="1"/>
              </p:cNvSpPr>
              <p:nvPr/>
            </p:nvSpPr>
            <p:spPr bwMode="auto">
              <a:xfrm>
                <a:off x="5282" y="3542"/>
                <a:ext cx="2" cy="180"/>
              </a:xfrm>
              <a:prstGeom prst="rect">
                <a:avLst/>
              </a:prstGeom>
              <a:solidFill>
                <a:srgbClr val="963A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1" name="Rectangle 2057"/>
              <p:cNvSpPr>
                <a:spLocks noChangeArrowheads="1"/>
              </p:cNvSpPr>
              <p:nvPr/>
            </p:nvSpPr>
            <p:spPr bwMode="auto">
              <a:xfrm>
                <a:off x="5284" y="3542"/>
                <a:ext cx="1" cy="180"/>
              </a:xfrm>
              <a:prstGeom prst="rect">
                <a:avLst/>
              </a:prstGeom>
              <a:solidFill>
                <a:srgbClr val="963A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2" name="Rectangle 2058"/>
              <p:cNvSpPr>
                <a:spLocks noChangeArrowheads="1"/>
              </p:cNvSpPr>
              <p:nvPr/>
            </p:nvSpPr>
            <p:spPr bwMode="auto">
              <a:xfrm>
                <a:off x="5285" y="3542"/>
                <a:ext cx="1" cy="180"/>
              </a:xfrm>
              <a:prstGeom prst="rect">
                <a:avLst/>
              </a:prstGeom>
              <a:solidFill>
                <a:srgbClr val="963A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3" name="Rectangle 2059"/>
              <p:cNvSpPr>
                <a:spLocks noChangeArrowheads="1"/>
              </p:cNvSpPr>
              <p:nvPr/>
            </p:nvSpPr>
            <p:spPr bwMode="auto">
              <a:xfrm>
                <a:off x="5286" y="3542"/>
                <a:ext cx="1" cy="180"/>
              </a:xfrm>
              <a:prstGeom prst="rect">
                <a:avLst/>
              </a:prstGeom>
              <a:solidFill>
                <a:srgbClr val="963A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4" name="Rectangle 2060"/>
              <p:cNvSpPr>
                <a:spLocks noChangeArrowheads="1"/>
              </p:cNvSpPr>
              <p:nvPr/>
            </p:nvSpPr>
            <p:spPr bwMode="auto">
              <a:xfrm>
                <a:off x="5287" y="3542"/>
                <a:ext cx="1" cy="180"/>
              </a:xfrm>
              <a:prstGeom prst="rect">
                <a:avLst/>
              </a:prstGeom>
              <a:solidFill>
                <a:srgbClr val="963A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5" name="Rectangle 2061"/>
              <p:cNvSpPr>
                <a:spLocks noChangeArrowheads="1"/>
              </p:cNvSpPr>
              <p:nvPr/>
            </p:nvSpPr>
            <p:spPr bwMode="auto">
              <a:xfrm>
                <a:off x="5288" y="3542"/>
                <a:ext cx="1" cy="180"/>
              </a:xfrm>
              <a:prstGeom prst="rect">
                <a:avLst/>
              </a:prstGeom>
              <a:solidFill>
                <a:srgbClr val="963A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6" name="Rectangle 2062"/>
              <p:cNvSpPr>
                <a:spLocks noChangeArrowheads="1"/>
              </p:cNvSpPr>
              <p:nvPr/>
            </p:nvSpPr>
            <p:spPr bwMode="auto">
              <a:xfrm>
                <a:off x="5289" y="3542"/>
                <a:ext cx="1" cy="180"/>
              </a:xfrm>
              <a:prstGeom prst="rect">
                <a:avLst/>
              </a:prstGeom>
              <a:solidFill>
                <a:srgbClr val="963A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7" name="Rectangle 2063"/>
              <p:cNvSpPr>
                <a:spLocks noChangeArrowheads="1"/>
              </p:cNvSpPr>
              <p:nvPr/>
            </p:nvSpPr>
            <p:spPr bwMode="auto">
              <a:xfrm>
                <a:off x="5290" y="3542"/>
                <a:ext cx="2" cy="180"/>
              </a:xfrm>
              <a:prstGeom prst="rect">
                <a:avLst/>
              </a:prstGeom>
              <a:solidFill>
                <a:srgbClr val="963A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8" name="Rectangle 2064"/>
              <p:cNvSpPr>
                <a:spLocks noChangeArrowheads="1"/>
              </p:cNvSpPr>
              <p:nvPr/>
            </p:nvSpPr>
            <p:spPr bwMode="auto">
              <a:xfrm>
                <a:off x="5292" y="3542"/>
                <a:ext cx="1" cy="180"/>
              </a:xfrm>
              <a:prstGeom prst="rect">
                <a:avLst/>
              </a:prstGeom>
              <a:solidFill>
                <a:srgbClr val="963A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9" name="Rectangle 2065"/>
              <p:cNvSpPr>
                <a:spLocks noChangeArrowheads="1"/>
              </p:cNvSpPr>
              <p:nvPr/>
            </p:nvSpPr>
            <p:spPr bwMode="auto">
              <a:xfrm>
                <a:off x="5293" y="3542"/>
                <a:ext cx="1" cy="180"/>
              </a:xfrm>
              <a:prstGeom prst="rect">
                <a:avLst/>
              </a:prstGeom>
              <a:solidFill>
                <a:srgbClr val="9439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0" name="Rectangle 2066"/>
              <p:cNvSpPr>
                <a:spLocks noChangeArrowheads="1"/>
              </p:cNvSpPr>
              <p:nvPr/>
            </p:nvSpPr>
            <p:spPr bwMode="auto">
              <a:xfrm>
                <a:off x="5294" y="3542"/>
                <a:ext cx="1" cy="180"/>
              </a:xfrm>
              <a:prstGeom prst="rect">
                <a:avLst/>
              </a:prstGeom>
              <a:solidFill>
                <a:srgbClr val="9439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1" name="Rectangle 2067"/>
              <p:cNvSpPr>
                <a:spLocks noChangeArrowheads="1"/>
              </p:cNvSpPr>
              <p:nvPr/>
            </p:nvSpPr>
            <p:spPr bwMode="auto">
              <a:xfrm>
                <a:off x="5295" y="3542"/>
                <a:ext cx="1" cy="180"/>
              </a:xfrm>
              <a:prstGeom prst="rect">
                <a:avLst/>
              </a:prstGeom>
              <a:solidFill>
                <a:srgbClr val="9439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2" name="Rectangle 2068"/>
              <p:cNvSpPr>
                <a:spLocks noChangeArrowheads="1"/>
              </p:cNvSpPr>
              <p:nvPr/>
            </p:nvSpPr>
            <p:spPr bwMode="auto">
              <a:xfrm>
                <a:off x="5296" y="3542"/>
                <a:ext cx="1" cy="180"/>
              </a:xfrm>
              <a:prstGeom prst="rect">
                <a:avLst/>
              </a:prstGeom>
              <a:solidFill>
                <a:srgbClr val="9439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3" name="Rectangle 2069"/>
              <p:cNvSpPr>
                <a:spLocks noChangeArrowheads="1"/>
              </p:cNvSpPr>
              <p:nvPr/>
            </p:nvSpPr>
            <p:spPr bwMode="auto">
              <a:xfrm>
                <a:off x="5297" y="3542"/>
                <a:ext cx="2" cy="180"/>
              </a:xfrm>
              <a:prstGeom prst="rect">
                <a:avLst/>
              </a:prstGeom>
              <a:solidFill>
                <a:srgbClr val="9437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4" name="Rectangle 2070"/>
              <p:cNvSpPr>
                <a:spLocks noChangeArrowheads="1"/>
              </p:cNvSpPr>
              <p:nvPr/>
            </p:nvSpPr>
            <p:spPr bwMode="auto">
              <a:xfrm>
                <a:off x="5299" y="3542"/>
                <a:ext cx="1" cy="180"/>
              </a:xfrm>
              <a:prstGeom prst="rect">
                <a:avLst/>
              </a:prstGeom>
              <a:solidFill>
                <a:srgbClr val="9437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5" name="Rectangle 2071"/>
              <p:cNvSpPr>
                <a:spLocks noChangeArrowheads="1"/>
              </p:cNvSpPr>
              <p:nvPr/>
            </p:nvSpPr>
            <p:spPr bwMode="auto">
              <a:xfrm>
                <a:off x="5300" y="3542"/>
                <a:ext cx="1" cy="180"/>
              </a:xfrm>
              <a:prstGeom prst="rect">
                <a:avLst/>
              </a:prstGeom>
              <a:solidFill>
                <a:srgbClr val="9437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6" name="Rectangle 2072"/>
              <p:cNvSpPr>
                <a:spLocks noChangeArrowheads="1"/>
              </p:cNvSpPr>
              <p:nvPr/>
            </p:nvSpPr>
            <p:spPr bwMode="auto">
              <a:xfrm>
                <a:off x="5301" y="3542"/>
                <a:ext cx="1" cy="180"/>
              </a:xfrm>
              <a:prstGeom prst="rect">
                <a:avLst/>
              </a:prstGeom>
              <a:solidFill>
                <a:srgbClr val="9437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7" name="Rectangle 2073"/>
              <p:cNvSpPr>
                <a:spLocks noChangeArrowheads="1"/>
              </p:cNvSpPr>
              <p:nvPr/>
            </p:nvSpPr>
            <p:spPr bwMode="auto">
              <a:xfrm>
                <a:off x="5302" y="3542"/>
                <a:ext cx="1" cy="180"/>
              </a:xfrm>
              <a:prstGeom prst="rect">
                <a:avLst/>
              </a:prstGeom>
              <a:solidFill>
                <a:srgbClr val="9437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8" name="Rectangle 2074"/>
              <p:cNvSpPr>
                <a:spLocks noChangeArrowheads="1"/>
              </p:cNvSpPr>
              <p:nvPr/>
            </p:nvSpPr>
            <p:spPr bwMode="auto">
              <a:xfrm>
                <a:off x="5303" y="3542"/>
                <a:ext cx="1" cy="180"/>
              </a:xfrm>
              <a:prstGeom prst="rect">
                <a:avLst/>
              </a:prstGeom>
              <a:solidFill>
                <a:srgbClr val="9437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9" name="Rectangle 2075"/>
              <p:cNvSpPr>
                <a:spLocks noChangeArrowheads="1"/>
              </p:cNvSpPr>
              <p:nvPr/>
            </p:nvSpPr>
            <p:spPr bwMode="auto">
              <a:xfrm>
                <a:off x="5304" y="3542"/>
                <a:ext cx="1" cy="180"/>
              </a:xfrm>
              <a:prstGeom prst="rect">
                <a:avLst/>
              </a:prstGeom>
              <a:solidFill>
                <a:srgbClr val="9437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0" name="Rectangle 2076"/>
              <p:cNvSpPr>
                <a:spLocks noChangeArrowheads="1"/>
              </p:cNvSpPr>
              <p:nvPr/>
            </p:nvSpPr>
            <p:spPr bwMode="auto">
              <a:xfrm>
                <a:off x="5305" y="3542"/>
                <a:ext cx="2" cy="180"/>
              </a:xfrm>
              <a:prstGeom prst="rect">
                <a:avLst/>
              </a:prstGeom>
              <a:solidFill>
                <a:srgbClr val="9136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1" name="Rectangle 2077"/>
              <p:cNvSpPr>
                <a:spLocks noChangeArrowheads="1"/>
              </p:cNvSpPr>
              <p:nvPr/>
            </p:nvSpPr>
            <p:spPr bwMode="auto">
              <a:xfrm>
                <a:off x="5307" y="3542"/>
                <a:ext cx="1" cy="180"/>
              </a:xfrm>
              <a:prstGeom prst="rect">
                <a:avLst/>
              </a:prstGeom>
              <a:solidFill>
                <a:srgbClr val="9136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2" name="Rectangle 2078"/>
              <p:cNvSpPr>
                <a:spLocks noChangeArrowheads="1"/>
              </p:cNvSpPr>
              <p:nvPr/>
            </p:nvSpPr>
            <p:spPr bwMode="auto">
              <a:xfrm>
                <a:off x="5308" y="3542"/>
                <a:ext cx="1" cy="180"/>
              </a:xfrm>
              <a:prstGeom prst="rect">
                <a:avLst/>
              </a:prstGeom>
              <a:solidFill>
                <a:srgbClr val="9136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3" name="Rectangle 2079"/>
              <p:cNvSpPr>
                <a:spLocks noChangeArrowheads="1"/>
              </p:cNvSpPr>
              <p:nvPr/>
            </p:nvSpPr>
            <p:spPr bwMode="auto">
              <a:xfrm>
                <a:off x="5309" y="3542"/>
                <a:ext cx="1" cy="180"/>
              </a:xfrm>
              <a:prstGeom prst="rect">
                <a:avLst/>
              </a:prstGeom>
              <a:solidFill>
                <a:srgbClr val="9136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4" name="Rectangle 2080"/>
              <p:cNvSpPr>
                <a:spLocks noChangeArrowheads="1"/>
              </p:cNvSpPr>
              <p:nvPr/>
            </p:nvSpPr>
            <p:spPr bwMode="auto">
              <a:xfrm>
                <a:off x="5310" y="3542"/>
                <a:ext cx="1" cy="180"/>
              </a:xfrm>
              <a:prstGeom prst="rect">
                <a:avLst/>
              </a:prstGeom>
              <a:solidFill>
                <a:srgbClr val="9136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5" name="Rectangle 2081"/>
              <p:cNvSpPr>
                <a:spLocks noChangeArrowheads="1"/>
              </p:cNvSpPr>
              <p:nvPr/>
            </p:nvSpPr>
            <p:spPr bwMode="auto">
              <a:xfrm>
                <a:off x="5311" y="3542"/>
                <a:ext cx="1" cy="180"/>
              </a:xfrm>
              <a:prstGeom prst="rect">
                <a:avLst/>
              </a:prstGeom>
              <a:solidFill>
                <a:srgbClr val="9136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6" name="Rectangle 2082"/>
              <p:cNvSpPr>
                <a:spLocks noChangeArrowheads="1"/>
              </p:cNvSpPr>
              <p:nvPr/>
            </p:nvSpPr>
            <p:spPr bwMode="auto">
              <a:xfrm>
                <a:off x="5312" y="3542"/>
                <a:ext cx="1" cy="180"/>
              </a:xfrm>
              <a:prstGeom prst="rect">
                <a:avLst/>
              </a:prstGeom>
              <a:solidFill>
                <a:srgbClr val="9136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7" name="Rectangle 2083"/>
              <p:cNvSpPr>
                <a:spLocks noChangeArrowheads="1"/>
              </p:cNvSpPr>
              <p:nvPr/>
            </p:nvSpPr>
            <p:spPr bwMode="auto">
              <a:xfrm>
                <a:off x="5313" y="3542"/>
                <a:ext cx="2" cy="180"/>
              </a:xfrm>
              <a:prstGeom prst="rect">
                <a:avLst/>
              </a:prstGeom>
              <a:solidFill>
                <a:srgbClr val="9136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8" name="Rectangle 2084"/>
              <p:cNvSpPr>
                <a:spLocks noChangeArrowheads="1"/>
              </p:cNvSpPr>
              <p:nvPr/>
            </p:nvSpPr>
            <p:spPr bwMode="auto">
              <a:xfrm>
                <a:off x="5315" y="3542"/>
                <a:ext cx="1" cy="180"/>
              </a:xfrm>
              <a:prstGeom prst="rect">
                <a:avLst/>
              </a:prstGeom>
              <a:solidFill>
                <a:srgbClr val="9136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9" name="Rectangle 2085"/>
              <p:cNvSpPr>
                <a:spLocks noChangeArrowheads="1"/>
              </p:cNvSpPr>
              <p:nvPr/>
            </p:nvSpPr>
            <p:spPr bwMode="auto">
              <a:xfrm>
                <a:off x="5316" y="3542"/>
                <a:ext cx="1" cy="180"/>
              </a:xfrm>
              <a:prstGeom prst="rect">
                <a:avLst/>
              </a:prstGeom>
              <a:solidFill>
                <a:srgbClr val="9135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0" name="Rectangle 2086"/>
              <p:cNvSpPr>
                <a:spLocks noChangeArrowheads="1"/>
              </p:cNvSpPr>
              <p:nvPr/>
            </p:nvSpPr>
            <p:spPr bwMode="auto">
              <a:xfrm>
                <a:off x="5317" y="3542"/>
                <a:ext cx="1" cy="180"/>
              </a:xfrm>
              <a:prstGeom prst="rect">
                <a:avLst/>
              </a:prstGeom>
              <a:solidFill>
                <a:srgbClr val="8F32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1" name="Rectangle 2087"/>
              <p:cNvSpPr>
                <a:spLocks noChangeArrowheads="1"/>
              </p:cNvSpPr>
              <p:nvPr/>
            </p:nvSpPr>
            <p:spPr bwMode="auto">
              <a:xfrm>
                <a:off x="5318" y="3542"/>
                <a:ext cx="1" cy="180"/>
              </a:xfrm>
              <a:prstGeom prst="rect">
                <a:avLst/>
              </a:prstGeom>
              <a:solidFill>
                <a:srgbClr val="8F32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2" name="Rectangle 2088"/>
              <p:cNvSpPr>
                <a:spLocks noChangeArrowheads="1"/>
              </p:cNvSpPr>
              <p:nvPr/>
            </p:nvSpPr>
            <p:spPr bwMode="auto">
              <a:xfrm>
                <a:off x="5319" y="3542"/>
                <a:ext cx="1" cy="180"/>
              </a:xfrm>
              <a:prstGeom prst="rect">
                <a:avLst/>
              </a:prstGeom>
              <a:solidFill>
                <a:srgbClr val="8F32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3" name="Rectangle 2089"/>
              <p:cNvSpPr>
                <a:spLocks noChangeArrowheads="1"/>
              </p:cNvSpPr>
              <p:nvPr/>
            </p:nvSpPr>
            <p:spPr bwMode="auto">
              <a:xfrm>
                <a:off x="5320" y="3542"/>
                <a:ext cx="2" cy="180"/>
              </a:xfrm>
              <a:prstGeom prst="rect">
                <a:avLst/>
              </a:prstGeom>
              <a:solidFill>
                <a:srgbClr val="8F32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4" name="Rectangle 2090"/>
              <p:cNvSpPr>
                <a:spLocks noChangeArrowheads="1"/>
              </p:cNvSpPr>
              <p:nvPr/>
            </p:nvSpPr>
            <p:spPr bwMode="auto">
              <a:xfrm>
                <a:off x="5322" y="3542"/>
                <a:ext cx="1" cy="180"/>
              </a:xfrm>
              <a:prstGeom prst="rect">
                <a:avLst/>
              </a:prstGeom>
              <a:solidFill>
                <a:srgbClr val="8F32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5" name="Rectangle 2091"/>
              <p:cNvSpPr>
                <a:spLocks noChangeArrowheads="1"/>
              </p:cNvSpPr>
              <p:nvPr/>
            </p:nvSpPr>
            <p:spPr bwMode="auto">
              <a:xfrm>
                <a:off x="5323" y="3542"/>
                <a:ext cx="1" cy="180"/>
              </a:xfrm>
              <a:prstGeom prst="rect">
                <a:avLst/>
              </a:prstGeom>
              <a:solidFill>
                <a:srgbClr val="8F32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6" name="Rectangle 2092"/>
              <p:cNvSpPr>
                <a:spLocks noChangeArrowheads="1"/>
              </p:cNvSpPr>
              <p:nvPr/>
            </p:nvSpPr>
            <p:spPr bwMode="auto">
              <a:xfrm>
                <a:off x="5324" y="3542"/>
                <a:ext cx="1" cy="180"/>
              </a:xfrm>
              <a:prstGeom prst="rect">
                <a:avLst/>
              </a:prstGeom>
              <a:solidFill>
                <a:srgbClr val="8F32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7" name="Rectangle 2093"/>
              <p:cNvSpPr>
                <a:spLocks noChangeArrowheads="1"/>
              </p:cNvSpPr>
              <p:nvPr/>
            </p:nvSpPr>
            <p:spPr bwMode="auto">
              <a:xfrm>
                <a:off x="5325" y="3542"/>
                <a:ext cx="1" cy="180"/>
              </a:xfrm>
              <a:prstGeom prst="rect">
                <a:avLst/>
              </a:prstGeom>
              <a:solidFill>
                <a:srgbClr val="8F32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8" name="Rectangle 2094"/>
              <p:cNvSpPr>
                <a:spLocks noChangeArrowheads="1"/>
              </p:cNvSpPr>
              <p:nvPr/>
            </p:nvSpPr>
            <p:spPr bwMode="auto">
              <a:xfrm>
                <a:off x="5326" y="3542"/>
                <a:ext cx="1" cy="180"/>
              </a:xfrm>
              <a:prstGeom prst="rect">
                <a:avLst/>
              </a:prstGeom>
              <a:solidFill>
                <a:srgbClr val="8F32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9" name="Rectangle 2095"/>
              <p:cNvSpPr>
                <a:spLocks noChangeArrowheads="1"/>
              </p:cNvSpPr>
              <p:nvPr/>
            </p:nvSpPr>
            <p:spPr bwMode="auto">
              <a:xfrm>
                <a:off x="5327" y="3542"/>
                <a:ext cx="1" cy="180"/>
              </a:xfrm>
              <a:prstGeom prst="rect">
                <a:avLst/>
              </a:prstGeom>
              <a:solidFill>
                <a:srgbClr val="8F32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0" name="Rectangle 2096"/>
              <p:cNvSpPr>
                <a:spLocks noChangeArrowheads="1"/>
              </p:cNvSpPr>
              <p:nvPr/>
            </p:nvSpPr>
            <p:spPr bwMode="auto">
              <a:xfrm>
                <a:off x="5328" y="3542"/>
                <a:ext cx="2" cy="180"/>
              </a:xfrm>
              <a:prstGeom prst="rect">
                <a:avLst/>
              </a:prstGeom>
              <a:solidFill>
                <a:srgbClr val="8F32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1" name="Rectangle 2097"/>
              <p:cNvSpPr>
                <a:spLocks noChangeArrowheads="1"/>
              </p:cNvSpPr>
              <p:nvPr/>
            </p:nvSpPr>
            <p:spPr bwMode="auto">
              <a:xfrm>
                <a:off x="5330" y="3542"/>
                <a:ext cx="1" cy="180"/>
              </a:xfrm>
              <a:prstGeom prst="rect">
                <a:avLst/>
              </a:prstGeom>
              <a:solidFill>
                <a:srgbClr val="8C31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2" name="Rectangle 2098"/>
              <p:cNvSpPr>
                <a:spLocks noChangeArrowheads="1"/>
              </p:cNvSpPr>
              <p:nvPr/>
            </p:nvSpPr>
            <p:spPr bwMode="auto">
              <a:xfrm>
                <a:off x="5331" y="3542"/>
                <a:ext cx="1" cy="180"/>
              </a:xfrm>
              <a:prstGeom prst="rect">
                <a:avLst/>
              </a:prstGeom>
              <a:solidFill>
                <a:srgbClr val="8C31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3" name="Rectangle 2099"/>
              <p:cNvSpPr>
                <a:spLocks noChangeArrowheads="1"/>
              </p:cNvSpPr>
              <p:nvPr/>
            </p:nvSpPr>
            <p:spPr bwMode="auto">
              <a:xfrm>
                <a:off x="5332" y="3542"/>
                <a:ext cx="1" cy="180"/>
              </a:xfrm>
              <a:prstGeom prst="rect">
                <a:avLst/>
              </a:prstGeom>
              <a:solidFill>
                <a:srgbClr val="8C31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4" name="Rectangle 2100"/>
              <p:cNvSpPr>
                <a:spLocks noChangeArrowheads="1"/>
              </p:cNvSpPr>
              <p:nvPr/>
            </p:nvSpPr>
            <p:spPr bwMode="auto">
              <a:xfrm>
                <a:off x="5333" y="3542"/>
                <a:ext cx="1" cy="180"/>
              </a:xfrm>
              <a:prstGeom prst="rect">
                <a:avLst/>
              </a:prstGeom>
              <a:solidFill>
                <a:srgbClr val="8C31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5" name="Rectangle 2101"/>
              <p:cNvSpPr>
                <a:spLocks noChangeArrowheads="1"/>
              </p:cNvSpPr>
              <p:nvPr/>
            </p:nvSpPr>
            <p:spPr bwMode="auto">
              <a:xfrm>
                <a:off x="5334" y="3542"/>
                <a:ext cx="1" cy="180"/>
              </a:xfrm>
              <a:prstGeom prst="rect">
                <a:avLst/>
              </a:prstGeom>
              <a:solidFill>
                <a:srgbClr val="8C31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6" name="Rectangle 2102"/>
              <p:cNvSpPr>
                <a:spLocks noChangeArrowheads="1"/>
              </p:cNvSpPr>
              <p:nvPr/>
            </p:nvSpPr>
            <p:spPr bwMode="auto">
              <a:xfrm>
                <a:off x="5335" y="3542"/>
                <a:ext cx="2" cy="180"/>
              </a:xfrm>
              <a:prstGeom prst="rect">
                <a:avLst/>
              </a:prstGeom>
              <a:solidFill>
                <a:srgbClr val="8C2F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7" name="Rectangle 2103"/>
              <p:cNvSpPr>
                <a:spLocks noChangeArrowheads="1"/>
              </p:cNvSpPr>
              <p:nvPr/>
            </p:nvSpPr>
            <p:spPr bwMode="auto">
              <a:xfrm>
                <a:off x="5337" y="3542"/>
                <a:ext cx="1" cy="180"/>
              </a:xfrm>
              <a:prstGeom prst="rect">
                <a:avLst/>
              </a:prstGeom>
              <a:solidFill>
                <a:srgbClr val="8C2F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8" name="Rectangle 2104"/>
              <p:cNvSpPr>
                <a:spLocks noChangeArrowheads="1"/>
              </p:cNvSpPr>
              <p:nvPr/>
            </p:nvSpPr>
            <p:spPr bwMode="auto">
              <a:xfrm>
                <a:off x="5338" y="3542"/>
                <a:ext cx="1" cy="180"/>
              </a:xfrm>
              <a:prstGeom prst="rect">
                <a:avLst/>
              </a:prstGeom>
              <a:solidFill>
                <a:srgbClr val="8C2F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9" name="Rectangle 2105"/>
              <p:cNvSpPr>
                <a:spLocks noChangeArrowheads="1"/>
              </p:cNvSpPr>
              <p:nvPr/>
            </p:nvSpPr>
            <p:spPr bwMode="auto">
              <a:xfrm>
                <a:off x="5339" y="3542"/>
                <a:ext cx="1" cy="180"/>
              </a:xfrm>
              <a:prstGeom prst="rect">
                <a:avLst/>
              </a:prstGeom>
              <a:solidFill>
                <a:srgbClr val="8C2F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0" name="Rectangle 2106"/>
              <p:cNvSpPr>
                <a:spLocks noChangeArrowheads="1"/>
              </p:cNvSpPr>
              <p:nvPr/>
            </p:nvSpPr>
            <p:spPr bwMode="auto">
              <a:xfrm>
                <a:off x="5340" y="3542"/>
                <a:ext cx="1" cy="180"/>
              </a:xfrm>
              <a:prstGeom prst="rect">
                <a:avLst/>
              </a:prstGeom>
              <a:solidFill>
                <a:srgbClr val="8C2F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1" name="Rectangle 2107"/>
              <p:cNvSpPr>
                <a:spLocks noChangeArrowheads="1"/>
              </p:cNvSpPr>
              <p:nvPr/>
            </p:nvSpPr>
            <p:spPr bwMode="auto">
              <a:xfrm>
                <a:off x="5341" y="3542"/>
                <a:ext cx="1" cy="180"/>
              </a:xfrm>
              <a:prstGeom prst="rect">
                <a:avLst/>
              </a:prstGeom>
              <a:solidFill>
                <a:srgbClr val="8C2F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2" name="Rectangle 2108"/>
              <p:cNvSpPr>
                <a:spLocks noChangeArrowheads="1"/>
              </p:cNvSpPr>
              <p:nvPr/>
            </p:nvSpPr>
            <p:spPr bwMode="auto">
              <a:xfrm>
                <a:off x="5342" y="3542"/>
                <a:ext cx="1" cy="180"/>
              </a:xfrm>
              <a:prstGeom prst="rect">
                <a:avLst/>
              </a:prstGeom>
              <a:solidFill>
                <a:srgbClr val="8A2E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3" name="Rectangle 2109"/>
              <p:cNvSpPr>
                <a:spLocks noChangeArrowheads="1"/>
              </p:cNvSpPr>
              <p:nvPr/>
            </p:nvSpPr>
            <p:spPr bwMode="auto">
              <a:xfrm>
                <a:off x="5343" y="3542"/>
                <a:ext cx="2" cy="180"/>
              </a:xfrm>
              <a:prstGeom prst="rect">
                <a:avLst/>
              </a:prstGeom>
              <a:solidFill>
                <a:srgbClr val="8A2E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4" name="Rectangle 2110"/>
              <p:cNvSpPr>
                <a:spLocks noChangeArrowheads="1"/>
              </p:cNvSpPr>
              <p:nvPr/>
            </p:nvSpPr>
            <p:spPr bwMode="auto">
              <a:xfrm>
                <a:off x="5345" y="3542"/>
                <a:ext cx="1" cy="180"/>
              </a:xfrm>
              <a:prstGeom prst="rect">
                <a:avLst/>
              </a:prstGeom>
              <a:solidFill>
                <a:srgbClr val="8A2E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5" name="Rectangle 2111"/>
              <p:cNvSpPr>
                <a:spLocks noChangeArrowheads="1"/>
              </p:cNvSpPr>
              <p:nvPr/>
            </p:nvSpPr>
            <p:spPr bwMode="auto">
              <a:xfrm>
                <a:off x="5346" y="3542"/>
                <a:ext cx="1" cy="180"/>
              </a:xfrm>
              <a:prstGeom prst="rect">
                <a:avLst/>
              </a:prstGeom>
              <a:solidFill>
                <a:srgbClr val="8A2E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6" name="Rectangle 2112"/>
              <p:cNvSpPr>
                <a:spLocks noChangeArrowheads="1"/>
              </p:cNvSpPr>
              <p:nvPr/>
            </p:nvSpPr>
            <p:spPr bwMode="auto">
              <a:xfrm>
                <a:off x="5347" y="3542"/>
                <a:ext cx="1" cy="180"/>
              </a:xfrm>
              <a:prstGeom prst="rect">
                <a:avLst/>
              </a:prstGeom>
              <a:solidFill>
                <a:srgbClr val="8A2E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7" name="Rectangle 2113"/>
              <p:cNvSpPr>
                <a:spLocks noChangeArrowheads="1"/>
              </p:cNvSpPr>
              <p:nvPr/>
            </p:nvSpPr>
            <p:spPr bwMode="auto">
              <a:xfrm>
                <a:off x="5348" y="3542"/>
                <a:ext cx="1" cy="180"/>
              </a:xfrm>
              <a:prstGeom prst="rect">
                <a:avLst/>
              </a:prstGeom>
              <a:solidFill>
                <a:srgbClr val="8A2D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8" name="Rectangle 2114"/>
              <p:cNvSpPr>
                <a:spLocks noChangeArrowheads="1"/>
              </p:cNvSpPr>
              <p:nvPr/>
            </p:nvSpPr>
            <p:spPr bwMode="auto">
              <a:xfrm>
                <a:off x="5349" y="3542"/>
                <a:ext cx="1" cy="180"/>
              </a:xfrm>
              <a:prstGeom prst="rect">
                <a:avLst/>
              </a:prstGeom>
              <a:solidFill>
                <a:srgbClr val="8A2D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9" name="Rectangle 2115"/>
              <p:cNvSpPr>
                <a:spLocks noChangeArrowheads="1"/>
              </p:cNvSpPr>
              <p:nvPr/>
            </p:nvSpPr>
            <p:spPr bwMode="auto">
              <a:xfrm>
                <a:off x="5350" y="3542"/>
                <a:ext cx="2" cy="180"/>
              </a:xfrm>
              <a:prstGeom prst="rect">
                <a:avLst/>
              </a:prstGeom>
              <a:solidFill>
                <a:srgbClr val="8A2D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0" name="Rectangle 2116"/>
              <p:cNvSpPr>
                <a:spLocks noChangeArrowheads="1"/>
              </p:cNvSpPr>
              <p:nvPr/>
            </p:nvSpPr>
            <p:spPr bwMode="auto">
              <a:xfrm>
                <a:off x="5352" y="3542"/>
                <a:ext cx="1" cy="180"/>
              </a:xfrm>
              <a:prstGeom prst="rect">
                <a:avLst/>
              </a:prstGeom>
              <a:solidFill>
                <a:srgbClr val="8A2D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1" name="Rectangle 2117"/>
              <p:cNvSpPr>
                <a:spLocks noChangeArrowheads="1"/>
              </p:cNvSpPr>
              <p:nvPr/>
            </p:nvSpPr>
            <p:spPr bwMode="auto">
              <a:xfrm>
                <a:off x="5353" y="3542"/>
                <a:ext cx="1" cy="180"/>
              </a:xfrm>
              <a:prstGeom prst="rect">
                <a:avLst/>
              </a:prstGeom>
              <a:solidFill>
                <a:srgbClr val="8A2B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2" name="Rectangle 2118"/>
              <p:cNvSpPr>
                <a:spLocks noChangeArrowheads="1"/>
              </p:cNvSpPr>
              <p:nvPr/>
            </p:nvSpPr>
            <p:spPr bwMode="auto">
              <a:xfrm>
                <a:off x="5354" y="3542"/>
                <a:ext cx="1" cy="180"/>
              </a:xfrm>
              <a:prstGeom prst="rect">
                <a:avLst/>
              </a:prstGeom>
              <a:solidFill>
                <a:srgbClr val="8A2B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3" name="Rectangle 2119"/>
              <p:cNvSpPr>
                <a:spLocks noChangeArrowheads="1"/>
              </p:cNvSpPr>
              <p:nvPr/>
            </p:nvSpPr>
            <p:spPr bwMode="auto">
              <a:xfrm>
                <a:off x="5355" y="3542"/>
                <a:ext cx="1" cy="180"/>
              </a:xfrm>
              <a:prstGeom prst="rect">
                <a:avLst/>
              </a:prstGeom>
              <a:solidFill>
                <a:srgbClr val="872A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4" name="Rectangle 2120"/>
              <p:cNvSpPr>
                <a:spLocks noChangeArrowheads="1"/>
              </p:cNvSpPr>
              <p:nvPr/>
            </p:nvSpPr>
            <p:spPr bwMode="auto">
              <a:xfrm>
                <a:off x="5356" y="3542"/>
                <a:ext cx="1" cy="180"/>
              </a:xfrm>
              <a:prstGeom prst="rect">
                <a:avLst/>
              </a:prstGeom>
              <a:solidFill>
                <a:srgbClr val="872A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5" name="Rectangle 2121"/>
              <p:cNvSpPr>
                <a:spLocks noChangeArrowheads="1"/>
              </p:cNvSpPr>
              <p:nvPr/>
            </p:nvSpPr>
            <p:spPr bwMode="auto">
              <a:xfrm>
                <a:off x="5357" y="3542"/>
                <a:ext cx="1" cy="180"/>
              </a:xfrm>
              <a:prstGeom prst="rect">
                <a:avLst/>
              </a:prstGeom>
              <a:solidFill>
                <a:srgbClr val="872A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6" name="Rectangle 2122"/>
              <p:cNvSpPr>
                <a:spLocks noChangeArrowheads="1"/>
              </p:cNvSpPr>
              <p:nvPr/>
            </p:nvSpPr>
            <p:spPr bwMode="auto">
              <a:xfrm>
                <a:off x="5358" y="3542"/>
                <a:ext cx="2" cy="180"/>
              </a:xfrm>
              <a:prstGeom prst="rect">
                <a:avLst/>
              </a:prstGeom>
              <a:solidFill>
                <a:srgbClr val="872A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7" name="Rectangle 2123"/>
              <p:cNvSpPr>
                <a:spLocks noChangeArrowheads="1"/>
              </p:cNvSpPr>
              <p:nvPr/>
            </p:nvSpPr>
            <p:spPr bwMode="auto">
              <a:xfrm>
                <a:off x="5360" y="3542"/>
                <a:ext cx="1" cy="180"/>
              </a:xfrm>
              <a:prstGeom prst="rect">
                <a:avLst/>
              </a:prstGeom>
              <a:solidFill>
                <a:srgbClr val="872A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8" name="Rectangle 2124"/>
              <p:cNvSpPr>
                <a:spLocks noChangeArrowheads="1"/>
              </p:cNvSpPr>
              <p:nvPr/>
            </p:nvSpPr>
            <p:spPr bwMode="auto">
              <a:xfrm>
                <a:off x="5361" y="3542"/>
                <a:ext cx="1" cy="180"/>
              </a:xfrm>
              <a:prstGeom prst="rect">
                <a:avLst/>
              </a:prstGeom>
              <a:solidFill>
                <a:srgbClr val="872A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9" name="Rectangle 2125"/>
              <p:cNvSpPr>
                <a:spLocks noChangeArrowheads="1"/>
              </p:cNvSpPr>
              <p:nvPr/>
            </p:nvSpPr>
            <p:spPr bwMode="auto">
              <a:xfrm>
                <a:off x="5362" y="3542"/>
                <a:ext cx="1" cy="180"/>
              </a:xfrm>
              <a:prstGeom prst="rect">
                <a:avLst/>
              </a:prstGeom>
              <a:solidFill>
                <a:srgbClr val="872A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0" name="Rectangle 2126"/>
              <p:cNvSpPr>
                <a:spLocks noChangeArrowheads="1"/>
              </p:cNvSpPr>
              <p:nvPr/>
            </p:nvSpPr>
            <p:spPr bwMode="auto">
              <a:xfrm>
                <a:off x="5363" y="3542"/>
                <a:ext cx="1" cy="180"/>
              </a:xfrm>
              <a:prstGeom prst="rect">
                <a:avLst/>
              </a:prstGeom>
              <a:solidFill>
                <a:srgbClr val="872A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1" name="Rectangle 2127"/>
              <p:cNvSpPr>
                <a:spLocks noChangeArrowheads="1"/>
              </p:cNvSpPr>
              <p:nvPr/>
            </p:nvSpPr>
            <p:spPr bwMode="auto">
              <a:xfrm>
                <a:off x="5364" y="3542"/>
                <a:ext cx="1" cy="180"/>
              </a:xfrm>
              <a:prstGeom prst="rect">
                <a:avLst/>
              </a:prstGeom>
              <a:solidFill>
                <a:srgbClr val="872A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2" name="Rectangle 2128"/>
              <p:cNvSpPr>
                <a:spLocks noChangeArrowheads="1"/>
              </p:cNvSpPr>
              <p:nvPr/>
            </p:nvSpPr>
            <p:spPr bwMode="auto">
              <a:xfrm>
                <a:off x="5365" y="3542"/>
                <a:ext cx="2" cy="180"/>
              </a:xfrm>
              <a:prstGeom prst="rect">
                <a:avLst/>
              </a:prstGeom>
              <a:solidFill>
                <a:srgbClr val="872A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3" name="Rectangle 2129"/>
              <p:cNvSpPr>
                <a:spLocks noChangeArrowheads="1"/>
              </p:cNvSpPr>
              <p:nvPr/>
            </p:nvSpPr>
            <p:spPr bwMode="auto">
              <a:xfrm>
                <a:off x="5367" y="3542"/>
                <a:ext cx="1" cy="180"/>
              </a:xfrm>
              <a:prstGeom prst="rect">
                <a:avLst/>
              </a:prstGeom>
              <a:solidFill>
                <a:srgbClr val="872A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4" name="Rectangle 2130"/>
              <p:cNvSpPr>
                <a:spLocks noChangeArrowheads="1"/>
              </p:cNvSpPr>
              <p:nvPr/>
            </p:nvSpPr>
            <p:spPr bwMode="auto">
              <a:xfrm>
                <a:off x="5368" y="3542"/>
                <a:ext cx="1" cy="180"/>
              </a:xfrm>
              <a:prstGeom prst="rect">
                <a:avLst/>
              </a:prstGeom>
              <a:solidFill>
                <a:srgbClr val="8529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5" name="Rectangle 2131"/>
              <p:cNvSpPr>
                <a:spLocks noChangeArrowheads="1"/>
              </p:cNvSpPr>
              <p:nvPr/>
            </p:nvSpPr>
            <p:spPr bwMode="auto">
              <a:xfrm>
                <a:off x="5369" y="3542"/>
                <a:ext cx="1" cy="180"/>
              </a:xfrm>
              <a:prstGeom prst="rect">
                <a:avLst/>
              </a:prstGeom>
              <a:solidFill>
                <a:srgbClr val="8527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6" name="Rectangle 2132"/>
              <p:cNvSpPr>
                <a:spLocks noChangeArrowheads="1"/>
              </p:cNvSpPr>
              <p:nvPr/>
            </p:nvSpPr>
            <p:spPr bwMode="auto">
              <a:xfrm>
                <a:off x="5370" y="3542"/>
                <a:ext cx="1" cy="180"/>
              </a:xfrm>
              <a:prstGeom prst="rect">
                <a:avLst/>
              </a:prstGeom>
              <a:solidFill>
                <a:srgbClr val="8527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7" name="Rectangle 2133"/>
              <p:cNvSpPr>
                <a:spLocks noChangeArrowheads="1"/>
              </p:cNvSpPr>
              <p:nvPr/>
            </p:nvSpPr>
            <p:spPr bwMode="auto">
              <a:xfrm>
                <a:off x="5371" y="3542"/>
                <a:ext cx="1" cy="180"/>
              </a:xfrm>
              <a:prstGeom prst="rect">
                <a:avLst/>
              </a:prstGeom>
              <a:solidFill>
                <a:srgbClr val="8527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2" name="Rectangle 2135"/>
            <p:cNvSpPr>
              <a:spLocks noChangeArrowheads="1"/>
            </p:cNvSpPr>
            <p:nvPr/>
          </p:nvSpPr>
          <p:spPr bwMode="auto">
            <a:xfrm>
              <a:off x="5372" y="3542"/>
              <a:ext cx="1" cy="180"/>
            </a:xfrm>
            <a:prstGeom prst="rect">
              <a:avLst/>
            </a:prstGeom>
            <a:solidFill>
              <a:srgbClr val="8527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2136"/>
            <p:cNvSpPr>
              <a:spLocks noChangeArrowheads="1"/>
            </p:cNvSpPr>
            <p:nvPr/>
          </p:nvSpPr>
          <p:spPr bwMode="auto">
            <a:xfrm>
              <a:off x="5373" y="3542"/>
              <a:ext cx="2" cy="180"/>
            </a:xfrm>
            <a:prstGeom prst="rect">
              <a:avLst/>
            </a:prstGeom>
            <a:solidFill>
              <a:srgbClr val="8527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2137"/>
            <p:cNvSpPr>
              <a:spLocks noChangeArrowheads="1"/>
            </p:cNvSpPr>
            <p:nvPr/>
          </p:nvSpPr>
          <p:spPr bwMode="auto">
            <a:xfrm>
              <a:off x="5375" y="3542"/>
              <a:ext cx="1" cy="180"/>
            </a:xfrm>
            <a:prstGeom prst="rect">
              <a:avLst/>
            </a:prstGeom>
            <a:solidFill>
              <a:srgbClr val="8527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2138"/>
            <p:cNvSpPr>
              <a:spLocks noChangeArrowheads="1"/>
            </p:cNvSpPr>
            <p:nvPr/>
          </p:nvSpPr>
          <p:spPr bwMode="auto">
            <a:xfrm>
              <a:off x="5376" y="3542"/>
              <a:ext cx="1" cy="180"/>
            </a:xfrm>
            <a:prstGeom prst="rect">
              <a:avLst/>
            </a:prstGeom>
            <a:solidFill>
              <a:srgbClr val="8527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2139"/>
            <p:cNvSpPr>
              <a:spLocks noChangeArrowheads="1"/>
            </p:cNvSpPr>
            <p:nvPr/>
          </p:nvSpPr>
          <p:spPr bwMode="auto">
            <a:xfrm>
              <a:off x="5377" y="3542"/>
              <a:ext cx="1" cy="180"/>
            </a:xfrm>
            <a:prstGeom prst="rect">
              <a:avLst/>
            </a:prstGeom>
            <a:solidFill>
              <a:srgbClr val="8527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Rectangle 2140"/>
            <p:cNvSpPr>
              <a:spLocks noChangeArrowheads="1"/>
            </p:cNvSpPr>
            <p:nvPr/>
          </p:nvSpPr>
          <p:spPr bwMode="auto">
            <a:xfrm>
              <a:off x="5378" y="3542"/>
              <a:ext cx="1" cy="180"/>
            </a:xfrm>
            <a:prstGeom prst="rect">
              <a:avLst/>
            </a:prstGeom>
            <a:solidFill>
              <a:srgbClr val="8527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Rectangle 2141"/>
            <p:cNvSpPr>
              <a:spLocks noChangeArrowheads="1"/>
            </p:cNvSpPr>
            <p:nvPr/>
          </p:nvSpPr>
          <p:spPr bwMode="auto">
            <a:xfrm>
              <a:off x="5379" y="3542"/>
              <a:ext cx="1" cy="180"/>
            </a:xfrm>
            <a:prstGeom prst="rect">
              <a:avLst/>
            </a:prstGeom>
            <a:solidFill>
              <a:srgbClr val="8526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Rectangle 2142"/>
            <p:cNvSpPr>
              <a:spLocks noChangeArrowheads="1"/>
            </p:cNvSpPr>
            <p:nvPr/>
          </p:nvSpPr>
          <p:spPr bwMode="auto">
            <a:xfrm>
              <a:off x="5380" y="3542"/>
              <a:ext cx="1" cy="180"/>
            </a:xfrm>
            <a:prstGeom prst="rect">
              <a:avLst/>
            </a:prstGeom>
            <a:solidFill>
              <a:srgbClr val="8225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Rectangle 2143"/>
            <p:cNvSpPr>
              <a:spLocks noChangeArrowheads="1"/>
            </p:cNvSpPr>
            <p:nvPr/>
          </p:nvSpPr>
          <p:spPr bwMode="auto">
            <a:xfrm>
              <a:off x="5381" y="3542"/>
              <a:ext cx="2" cy="180"/>
            </a:xfrm>
            <a:prstGeom prst="rect">
              <a:avLst/>
            </a:prstGeom>
            <a:solidFill>
              <a:srgbClr val="8225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Rectangle 2144"/>
            <p:cNvSpPr>
              <a:spLocks noChangeArrowheads="1"/>
            </p:cNvSpPr>
            <p:nvPr/>
          </p:nvSpPr>
          <p:spPr bwMode="auto">
            <a:xfrm>
              <a:off x="5383" y="3542"/>
              <a:ext cx="1" cy="180"/>
            </a:xfrm>
            <a:prstGeom prst="rect">
              <a:avLst/>
            </a:prstGeom>
            <a:solidFill>
              <a:srgbClr val="8225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Rectangle 2145"/>
            <p:cNvSpPr>
              <a:spLocks noChangeArrowheads="1"/>
            </p:cNvSpPr>
            <p:nvPr/>
          </p:nvSpPr>
          <p:spPr bwMode="auto">
            <a:xfrm>
              <a:off x="5384" y="3542"/>
              <a:ext cx="1" cy="180"/>
            </a:xfrm>
            <a:prstGeom prst="rect">
              <a:avLst/>
            </a:prstGeom>
            <a:solidFill>
              <a:srgbClr val="8223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Rectangle 2146"/>
            <p:cNvSpPr>
              <a:spLocks noChangeArrowheads="1"/>
            </p:cNvSpPr>
            <p:nvPr/>
          </p:nvSpPr>
          <p:spPr bwMode="auto">
            <a:xfrm>
              <a:off x="5385" y="3542"/>
              <a:ext cx="1" cy="180"/>
            </a:xfrm>
            <a:prstGeom prst="rect">
              <a:avLst/>
            </a:prstGeom>
            <a:solidFill>
              <a:srgbClr val="8223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Rectangle 2147"/>
            <p:cNvSpPr>
              <a:spLocks noChangeArrowheads="1"/>
            </p:cNvSpPr>
            <p:nvPr/>
          </p:nvSpPr>
          <p:spPr bwMode="auto">
            <a:xfrm>
              <a:off x="5386" y="3542"/>
              <a:ext cx="1" cy="180"/>
            </a:xfrm>
            <a:prstGeom prst="rect">
              <a:avLst/>
            </a:prstGeom>
            <a:solidFill>
              <a:srgbClr val="8223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Rectangle 2148"/>
            <p:cNvSpPr>
              <a:spLocks noChangeArrowheads="1"/>
            </p:cNvSpPr>
            <p:nvPr/>
          </p:nvSpPr>
          <p:spPr bwMode="auto">
            <a:xfrm>
              <a:off x="5387" y="3542"/>
              <a:ext cx="1" cy="180"/>
            </a:xfrm>
            <a:prstGeom prst="rect">
              <a:avLst/>
            </a:prstGeom>
            <a:solidFill>
              <a:srgbClr val="8223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Rectangle 2149"/>
            <p:cNvSpPr>
              <a:spLocks noChangeArrowheads="1"/>
            </p:cNvSpPr>
            <p:nvPr/>
          </p:nvSpPr>
          <p:spPr bwMode="auto">
            <a:xfrm>
              <a:off x="5388" y="3542"/>
              <a:ext cx="2" cy="180"/>
            </a:xfrm>
            <a:prstGeom prst="rect">
              <a:avLst/>
            </a:prstGeom>
            <a:solidFill>
              <a:srgbClr val="8223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Rectangle 2150"/>
            <p:cNvSpPr>
              <a:spLocks noChangeArrowheads="1"/>
            </p:cNvSpPr>
            <p:nvPr/>
          </p:nvSpPr>
          <p:spPr bwMode="auto">
            <a:xfrm>
              <a:off x="5390" y="3542"/>
              <a:ext cx="1" cy="180"/>
            </a:xfrm>
            <a:prstGeom prst="rect">
              <a:avLst/>
            </a:prstGeom>
            <a:solidFill>
              <a:srgbClr val="8223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2151"/>
            <p:cNvSpPr>
              <a:spLocks noChangeArrowheads="1"/>
            </p:cNvSpPr>
            <p:nvPr/>
          </p:nvSpPr>
          <p:spPr bwMode="auto">
            <a:xfrm>
              <a:off x="5391" y="3542"/>
              <a:ext cx="1" cy="180"/>
            </a:xfrm>
            <a:prstGeom prst="rect">
              <a:avLst/>
            </a:prstGeom>
            <a:solidFill>
              <a:srgbClr val="8223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Rectangle 2152"/>
            <p:cNvSpPr>
              <a:spLocks noChangeArrowheads="1"/>
            </p:cNvSpPr>
            <p:nvPr/>
          </p:nvSpPr>
          <p:spPr bwMode="auto">
            <a:xfrm>
              <a:off x="5392" y="3542"/>
              <a:ext cx="1" cy="180"/>
            </a:xfrm>
            <a:prstGeom prst="rect">
              <a:avLst/>
            </a:prstGeom>
            <a:solidFill>
              <a:srgbClr val="8223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Rectangle 2153"/>
            <p:cNvSpPr>
              <a:spLocks noChangeArrowheads="1"/>
            </p:cNvSpPr>
            <p:nvPr/>
          </p:nvSpPr>
          <p:spPr bwMode="auto">
            <a:xfrm>
              <a:off x="5393" y="3542"/>
              <a:ext cx="1" cy="180"/>
            </a:xfrm>
            <a:prstGeom prst="rect">
              <a:avLst/>
            </a:prstGeom>
            <a:solidFill>
              <a:srgbClr val="8023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Rectangle 2154"/>
            <p:cNvSpPr>
              <a:spLocks noChangeArrowheads="1"/>
            </p:cNvSpPr>
            <p:nvPr/>
          </p:nvSpPr>
          <p:spPr bwMode="auto">
            <a:xfrm>
              <a:off x="5394" y="3542"/>
              <a:ext cx="1" cy="180"/>
            </a:xfrm>
            <a:prstGeom prst="rect">
              <a:avLst/>
            </a:prstGeom>
            <a:solidFill>
              <a:srgbClr val="8023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Rectangle 2155"/>
            <p:cNvSpPr>
              <a:spLocks noChangeArrowheads="1"/>
            </p:cNvSpPr>
            <p:nvPr/>
          </p:nvSpPr>
          <p:spPr bwMode="auto">
            <a:xfrm>
              <a:off x="5395" y="3542"/>
              <a:ext cx="1" cy="180"/>
            </a:xfrm>
            <a:prstGeom prst="rect">
              <a:avLst/>
            </a:prstGeom>
            <a:solidFill>
              <a:srgbClr val="8023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Rectangle 2156"/>
            <p:cNvSpPr>
              <a:spLocks noChangeArrowheads="1"/>
            </p:cNvSpPr>
            <p:nvPr/>
          </p:nvSpPr>
          <p:spPr bwMode="auto">
            <a:xfrm>
              <a:off x="5396" y="3542"/>
              <a:ext cx="2" cy="180"/>
            </a:xfrm>
            <a:prstGeom prst="rect">
              <a:avLst/>
            </a:prstGeom>
            <a:solidFill>
              <a:srgbClr val="8023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Rectangle 2157"/>
            <p:cNvSpPr>
              <a:spLocks noChangeArrowheads="1"/>
            </p:cNvSpPr>
            <p:nvPr/>
          </p:nvSpPr>
          <p:spPr bwMode="auto">
            <a:xfrm>
              <a:off x="5398" y="3542"/>
              <a:ext cx="1" cy="180"/>
            </a:xfrm>
            <a:prstGeom prst="rect">
              <a:avLst/>
            </a:prstGeom>
            <a:solidFill>
              <a:srgbClr val="8023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Rectangle 2158"/>
            <p:cNvSpPr>
              <a:spLocks noChangeArrowheads="1"/>
            </p:cNvSpPr>
            <p:nvPr/>
          </p:nvSpPr>
          <p:spPr bwMode="auto">
            <a:xfrm>
              <a:off x="5399" y="3542"/>
              <a:ext cx="1" cy="180"/>
            </a:xfrm>
            <a:prstGeom prst="rect">
              <a:avLst/>
            </a:prstGeom>
            <a:solidFill>
              <a:srgbClr val="8021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Rectangle 2159"/>
            <p:cNvSpPr>
              <a:spLocks noChangeArrowheads="1"/>
            </p:cNvSpPr>
            <p:nvPr/>
          </p:nvSpPr>
          <p:spPr bwMode="auto">
            <a:xfrm>
              <a:off x="5400" y="3542"/>
              <a:ext cx="1" cy="180"/>
            </a:xfrm>
            <a:prstGeom prst="rect">
              <a:avLst/>
            </a:prstGeom>
            <a:solidFill>
              <a:srgbClr val="8021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Rectangle 2160"/>
            <p:cNvSpPr>
              <a:spLocks noChangeArrowheads="1"/>
            </p:cNvSpPr>
            <p:nvPr/>
          </p:nvSpPr>
          <p:spPr bwMode="auto">
            <a:xfrm>
              <a:off x="5401" y="3542"/>
              <a:ext cx="1" cy="180"/>
            </a:xfrm>
            <a:prstGeom prst="rect">
              <a:avLst/>
            </a:prstGeom>
            <a:solidFill>
              <a:srgbClr val="8021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Rectangle 2161"/>
            <p:cNvSpPr>
              <a:spLocks noChangeArrowheads="1"/>
            </p:cNvSpPr>
            <p:nvPr/>
          </p:nvSpPr>
          <p:spPr bwMode="auto">
            <a:xfrm>
              <a:off x="5402" y="3542"/>
              <a:ext cx="1" cy="180"/>
            </a:xfrm>
            <a:prstGeom prst="rect">
              <a:avLst/>
            </a:prstGeom>
            <a:solidFill>
              <a:srgbClr val="8021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Rectangle 2162"/>
            <p:cNvSpPr>
              <a:spLocks noChangeArrowheads="1"/>
            </p:cNvSpPr>
            <p:nvPr/>
          </p:nvSpPr>
          <p:spPr bwMode="auto">
            <a:xfrm>
              <a:off x="5403" y="3542"/>
              <a:ext cx="2" cy="180"/>
            </a:xfrm>
            <a:prstGeom prst="rect">
              <a:avLst/>
            </a:prstGeom>
            <a:solidFill>
              <a:srgbClr val="8021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Rectangle 2163"/>
            <p:cNvSpPr>
              <a:spLocks noChangeArrowheads="1"/>
            </p:cNvSpPr>
            <p:nvPr/>
          </p:nvSpPr>
          <p:spPr bwMode="auto">
            <a:xfrm>
              <a:off x="5405" y="3542"/>
              <a:ext cx="1" cy="180"/>
            </a:xfrm>
            <a:prstGeom prst="rect">
              <a:avLst/>
            </a:prstGeom>
            <a:solidFill>
              <a:srgbClr val="8021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Rectangle 2164"/>
            <p:cNvSpPr>
              <a:spLocks noChangeArrowheads="1"/>
            </p:cNvSpPr>
            <p:nvPr/>
          </p:nvSpPr>
          <p:spPr bwMode="auto">
            <a:xfrm>
              <a:off x="5406" y="3542"/>
              <a:ext cx="1" cy="180"/>
            </a:xfrm>
            <a:prstGeom prst="rect">
              <a:avLst/>
            </a:prstGeom>
            <a:solidFill>
              <a:srgbClr val="7D20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Rectangle 2165"/>
            <p:cNvSpPr>
              <a:spLocks noChangeArrowheads="1"/>
            </p:cNvSpPr>
            <p:nvPr/>
          </p:nvSpPr>
          <p:spPr bwMode="auto">
            <a:xfrm>
              <a:off x="5407" y="3542"/>
              <a:ext cx="1" cy="180"/>
            </a:xfrm>
            <a:prstGeom prst="rect">
              <a:avLst/>
            </a:prstGeom>
            <a:solidFill>
              <a:srgbClr val="7D20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Rectangle 2166"/>
            <p:cNvSpPr>
              <a:spLocks noChangeArrowheads="1"/>
            </p:cNvSpPr>
            <p:nvPr/>
          </p:nvSpPr>
          <p:spPr bwMode="auto">
            <a:xfrm>
              <a:off x="5408" y="3542"/>
              <a:ext cx="1" cy="180"/>
            </a:xfrm>
            <a:prstGeom prst="rect">
              <a:avLst/>
            </a:prstGeom>
            <a:solidFill>
              <a:srgbClr val="7D20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Rectangle 2167"/>
            <p:cNvSpPr>
              <a:spLocks noChangeArrowheads="1"/>
            </p:cNvSpPr>
            <p:nvPr/>
          </p:nvSpPr>
          <p:spPr bwMode="auto">
            <a:xfrm>
              <a:off x="5409" y="3542"/>
              <a:ext cx="1" cy="180"/>
            </a:xfrm>
            <a:prstGeom prst="rect">
              <a:avLst/>
            </a:prstGeom>
            <a:solidFill>
              <a:srgbClr val="7D1F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Rectangle 2168"/>
            <p:cNvSpPr>
              <a:spLocks noChangeArrowheads="1"/>
            </p:cNvSpPr>
            <p:nvPr/>
          </p:nvSpPr>
          <p:spPr bwMode="auto">
            <a:xfrm>
              <a:off x="5410" y="3542"/>
              <a:ext cx="1" cy="180"/>
            </a:xfrm>
            <a:prstGeom prst="rect">
              <a:avLst/>
            </a:prstGeom>
            <a:solidFill>
              <a:srgbClr val="7D1F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Rectangle 2169"/>
            <p:cNvSpPr>
              <a:spLocks noChangeArrowheads="1"/>
            </p:cNvSpPr>
            <p:nvPr/>
          </p:nvSpPr>
          <p:spPr bwMode="auto">
            <a:xfrm>
              <a:off x="5411" y="3542"/>
              <a:ext cx="2" cy="180"/>
            </a:xfrm>
            <a:prstGeom prst="rect">
              <a:avLst/>
            </a:prstGeom>
            <a:solidFill>
              <a:srgbClr val="7D1F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Rectangle 2170"/>
            <p:cNvSpPr>
              <a:spLocks noChangeArrowheads="1"/>
            </p:cNvSpPr>
            <p:nvPr/>
          </p:nvSpPr>
          <p:spPr bwMode="auto">
            <a:xfrm>
              <a:off x="5413" y="3542"/>
              <a:ext cx="1" cy="180"/>
            </a:xfrm>
            <a:prstGeom prst="rect">
              <a:avLst/>
            </a:prstGeom>
            <a:solidFill>
              <a:srgbClr val="7D1D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Rectangle 2171"/>
            <p:cNvSpPr>
              <a:spLocks noChangeArrowheads="1"/>
            </p:cNvSpPr>
            <p:nvPr/>
          </p:nvSpPr>
          <p:spPr bwMode="auto">
            <a:xfrm>
              <a:off x="5414" y="3542"/>
              <a:ext cx="1" cy="180"/>
            </a:xfrm>
            <a:prstGeom prst="rect">
              <a:avLst/>
            </a:prstGeom>
            <a:solidFill>
              <a:srgbClr val="7D1D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Rectangle 2172"/>
            <p:cNvSpPr>
              <a:spLocks noChangeArrowheads="1"/>
            </p:cNvSpPr>
            <p:nvPr/>
          </p:nvSpPr>
          <p:spPr bwMode="auto">
            <a:xfrm>
              <a:off x="5415" y="3542"/>
              <a:ext cx="1" cy="180"/>
            </a:xfrm>
            <a:prstGeom prst="rect">
              <a:avLst/>
            </a:prstGeom>
            <a:solidFill>
              <a:srgbClr val="7D1D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Rectangle 2173"/>
            <p:cNvSpPr>
              <a:spLocks noChangeArrowheads="1"/>
            </p:cNvSpPr>
            <p:nvPr/>
          </p:nvSpPr>
          <p:spPr bwMode="auto">
            <a:xfrm>
              <a:off x="5416" y="3542"/>
              <a:ext cx="1" cy="180"/>
            </a:xfrm>
            <a:prstGeom prst="rect">
              <a:avLst/>
            </a:prstGeom>
            <a:solidFill>
              <a:srgbClr val="7D1D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Rectangle 2174"/>
            <p:cNvSpPr>
              <a:spLocks noChangeArrowheads="1"/>
            </p:cNvSpPr>
            <p:nvPr/>
          </p:nvSpPr>
          <p:spPr bwMode="auto">
            <a:xfrm>
              <a:off x="5417" y="3542"/>
              <a:ext cx="1" cy="180"/>
            </a:xfrm>
            <a:prstGeom prst="rect">
              <a:avLst/>
            </a:prstGeom>
            <a:solidFill>
              <a:srgbClr val="7D1D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Rectangle 2175"/>
            <p:cNvSpPr>
              <a:spLocks noChangeArrowheads="1"/>
            </p:cNvSpPr>
            <p:nvPr/>
          </p:nvSpPr>
          <p:spPr bwMode="auto">
            <a:xfrm>
              <a:off x="5418" y="3542"/>
              <a:ext cx="2" cy="180"/>
            </a:xfrm>
            <a:prstGeom prst="rect">
              <a:avLst/>
            </a:prstGeom>
            <a:solidFill>
              <a:srgbClr val="7D1D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Rectangle 2176"/>
            <p:cNvSpPr>
              <a:spLocks noChangeArrowheads="1"/>
            </p:cNvSpPr>
            <p:nvPr/>
          </p:nvSpPr>
          <p:spPr bwMode="auto">
            <a:xfrm>
              <a:off x="5420" y="3542"/>
              <a:ext cx="1" cy="180"/>
            </a:xfrm>
            <a:prstGeom prst="rect">
              <a:avLst/>
            </a:prstGeom>
            <a:solidFill>
              <a:srgbClr val="7A1C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2177"/>
            <p:cNvSpPr>
              <a:spLocks noChangeArrowheads="1"/>
            </p:cNvSpPr>
            <p:nvPr/>
          </p:nvSpPr>
          <p:spPr bwMode="auto">
            <a:xfrm>
              <a:off x="5421" y="3542"/>
              <a:ext cx="1" cy="180"/>
            </a:xfrm>
            <a:prstGeom prst="rect">
              <a:avLst/>
            </a:prstGeom>
            <a:solidFill>
              <a:srgbClr val="7A1C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Rectangle 2178"/>
            <p:cNvSpPr>
              <a:spLocks noChangeArrowheads="1"/>
            </p:cNvSpPr>
            <p:nvPr/>
          </p:nvSpPr>
          <p:spPr bwMode="auto">
            <a:xfrm>
              <a:off x="5422" y="3542"/>
              <a:ext cx="1" cy="180"/>
            </a:xfrm>
            <a:prstGeom prst="rect">
              <a:avLst/>
            </a:prstGeom>
            <a:solidFill>
              <a:srgbClr val="7A1C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Rectangle 2179"/>
            <p:cNvSpPr>
              <a:spLocks noChangeArrowheads="1"/>
            </p:cNvSpPr>
            <p:nvPr/>
          </p:nvSpPr>
          <p:spPr bwMode="auto">
            <a:xfrm>
              <a:off x="5423" y="3542"/>
              <a:ext cx="1" cy="180"/>
            </a:xfrm>
            <a:prstGeom prst="rect">
              <a:avLst/>
            </a:prstGeom>
            <a:solidFill>
              <a:srgbClr val="7A1C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Rectangle 2180"/>
            <p:cNvSpPr>
              <a:spLocks noChangeArrowheads="1"/>
            </p:cNvSpPr>
            <p:nvPr/>
          </p:nvSpPr>
          <p:spPr bwMode="auto">
            <a:xfrm>
              <a:off x="5424" y="3542"/>
              <a:ext cx="1" cy="180"/>
            </a:xfrm>
            <a:prstGeom prst="rect">
              <a:avLst/>
            </a:prstGeom>
            <a:solidFill>
              <a:srgbClr val="7A1C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Rectangle 2181"/>
            <p:cNvSpPr>
              <a:spLocks noChangeArrowheads="1"/>
            </p:cNvSpPr>
            <p:nvPr/>
          </p:nvSpPr>
          <p:spPr bwMode="auto">
            <a:xfrm>
              <a:off x="5425" y="3542"/>
              <a:ext cx="1" cy="180"/>
            </a:xfrm>
            <a:prstGeom prst="rect">
              <a:avLst/>
            </a:prstGeom>
            <a:solidFill>
              <a:srgbClr val="7A1A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Rectangle 2182"/>
            <p:cNvSpPr>
              <a:spLocks noChangeArrowheads="1"/>
            </p:cNvSpPr>
            <p:nvPr/>
          </p:nvSpPr>
          <p:spPr bwMode="auto">
            <a:xfrm>
              <a:off x="5426" y="3542"/>
              <a:ext cx="2" cy="180"/>
            </a:xfrm>
            <a:prstGeom prst="rect">
              <a:avLst/>
            </a:prstGeom>
            <a:solidFill>
              <a:srgbClr val="7A1A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Rectangle 2183"/>
            <p:cNvSpPr>
              <a:spLocks noChangeArrowheads="1"/>
            </p:cNvSpPr>
            <p:nvPr/>
          </p:nvSpPr>
          <p:spPr bwMode="auto">
            <a:xfrm>
              <a:off x="5428" y="3542"/>
              <a:ext cx="1" cy="180"/>
            </a:xfrm>
            <a:prstGeom prst="rect">
              <a:avLst/>
            </a:prstGeom>
            <a:solidFill>
              <a:srgbClr val="7A1A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Rectangle 2184"/>
            <p:cNvSpPr>
              <a:spLocks noChangeArrowheads="1"/>
            </p:cNvSpPr>
            <p:nvPr/>
          </p:nvSpPr>
          <p:spPr bwMode="auto">
            <a:xfrm>
              <a:off x="5429" y="3542"/>
              <a:ext cx="1" cy="180"/>
            </a:xfrm>
            <a:prstGeom prst="rect">
              <a:avLst/>
            </a:prstGeom>
            <a:solidFill>
              <a:srgbClr val="7A1A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Rectangle 2185"/>
            <p:cNvSpPr>
              <a:spLocks noChangeArrowheads="1"/>
            </p:cNvSpPr>
            <p:nvPr/>
          </p:nvSpPr>
          <p:spPr bwMode="auto">
            <a:xfrm>
              <a:off x="5430" y="3542"/>
              <a:ext cx="1" cy="180"/>
            </a:xfrm>
            <a:prstGeom prst="rect">
              <a:avLst/>
            </a:prstGeom>
            <a:solidFill>
              <a:srgbClr val="7A1A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Rectangle 2186"/>
            <p:cNvSpPr>
              <a:spLocks noChangeArrowheads="1"/>
            </p:cNvSpPr>
            <p:nvPr/>
          </p:nvSpPr>
          <p:spPr bwMode="auto">
            <a:xfrm>
              <a:off x="5431" y="3542"/>
              <a:ext cx="1" cy="180"/>
            </a:xfrm>
            <a:prstGeom prst="rect">
              <a:avLst/>
            </a:prstGeom>
            <a:solidFill>
              <a:srgbClr val="7A1A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Rectangle 2187"/>
            <p:cNvSpPr>
              <a:spLocks noChangeArrowheads="1"/>
            </p:cNvSpPr>
            <p:nvPr/>
          </p:nvSpPr>
          <p:spPr bwMode="auto">
            <a:xfrm>
              <a:off x="5432" y="3542"/>
              <a:ext cx="1" cy="180"/>
            </a:xfrm>
            <a:prstGeom prst="rect">
              <a:avLst/>
            </a:prstGeom>
            <a:solidFill>
              <a:srgbClr val="781A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Rectangle 2188"/>
            <p:cNvSpPr>
              <a:spLocks noChangeArrowheads="1"/>
            </p:cNvSpPr>
            <p:nvPr/>
          </p:nvSpPr>
          <p:spPr bwMode="auto">
            <a:xfrm>
              <a:off x="5433" y="3542"/>
              <a:ext cx="2" cy="180"/>
            </a:xfrm>
            <a:prstGeom prst="rect">
              <a:avLst/>
            </a:prstGeom>
            <a:solidFill>
              <a:srgbClr val="781A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Rectangle 2189"/>
            <p:cNvSpPr>
              <a:spLocks noChangeArrowheads="1"/>
            </p:cNvSpPr>
            <p:nvPr/>
          </p:nvSpPr>
          <p:spPr bwMode="auto">
            <a:xfrm>
              <a:off x="5435" y="3542"/>
              <a:ext cx="1" cy="180"/>
            </a:xfrm>
            <a:prstGeom prst="rect">
              <a:avLst/>
            </a:prstGeom>
            <a:solidFill>
              <a:srgbClr val="781A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Rectangle 2190"/>
            <p:cNvSpPr>
              <a:spLocks noChangeArrowheads="1"/>
            </p:cNvSpPr>
            <p:nvPr/>
          </p:nvSpPr>
          <p:spPr bwMode="auto">
            <a:xfrm>
              <a:off x="5436" y="3542"/>
              <a:ext cx="1" cy="180"/>
            </a:xfrm>
            <a:prstGeom prst="rect">
              <a:avLst/>
            </a:prstGeom>
            <a:solidFill>
              <a:srgbClr val="781A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Rectangle 2191"/>
            <p:cNvSpPr>
              <a:spLocks noChangeArrowheads="1"/>
            </p:cNvSpPr>
            <p:nvPr/>
          </p:nvSpPr>
          <p:spPr bwMode="auto">
            <a:xfrm>
              <a:off x="5437" y="3542"/>
              <a:ext cx="1" cy="180"/>
            </a:xfrm>
            <a:prstGeom prst="rect">
              <a:avLst/>
            </a:prstGeom>
            <a:solidFill>
              <a:srgbClr val="7819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Rectangle 2192"/>
            <p:cNvSpPr>
              <a:spLocks noChangeArrowheads="1"/>
            </p:cNvSpPr>
            <p:nvPr/>
          </p:nvSpPr>
          <p:spPr bwMode="auto">
            <a:xfrm>
              <a:off x="5438" y="3542"/>
              <a:ext cx="1" cy="180"/>
            </a:xfrm>
            <a:prstGeom prst="rect">
              <a:avLst/>
            </a:prstGeom>
            <a:solidFill>
              <a:srgbClr val="781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Rectangle 2193"/>
            <p:cNvSpPr>
              <a:spLocks noChangeArrowheads="1"/>
            </p:cNvSpPr>
            <p:nvPr/>
          </p:nvSpPr>
          <p:spPr bwMode="auto">
            <a:xfrm>
              <a:off x="5439" y="3542"/>
              <a:ext cx="1" cy="180"/>
            </a:xfrm>
            <a:prstGeom prst="rect">
              <a:avLst/>
            </a:prstGeom>
            <a:solidFill>
              <a:srgbClr val="781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Rectangle 2194"/>
            <p:cNvSpPr>
              <a:spLocks noChangeArrowheads="1"/>
            </p:cNvSpPr>
            <p:nvPr/>
          </p:nvSpPr>
          <p:spPr bwMode="auto">
            <a:xfrm>
              <a:off x="5440" y="3542"/>
              <a:ext cx="1" cy="180"/>
            </a:xfrm>
            <a:prstGeom prst="rect">
              <a:avLst/>
            </a:prstGeom>
            <a:solidFill>
              <a:srgbClr val="781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Rectangle 2195"/>
            <p:cNvSpPr>
              <a:spLocks noChangeArrowheads="1"/>
            </p:cNvSpPr>
            <p:nvPr/>
          </p:nvSpPr>
          <p:spPr bwMode="auto">
            <a:xfrm>
              <a:off x="5441" y="3542"/>
              <a:ext cx="2" cy="180"/>
            </a:xfrm>
            <a:prstGeom prst="rect">
              <a:avLst/>
            </a:prstGeom>
            <a:solidFill>
              <a:srgbClr val="781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Rectangle 2196"/>
            <p:cNvSpPr>
              <a:spLocks noChangeArrowheads="1"/>
            </p:cNvSpPr>
            <p:nvPr/>
          </p:nvSpPr>
          <p:spPr bwMode="auto">
            <a:xfrm>
              <a:off x="5443" y="3542"/>
              <a:ext cx="1" cy="180"/>
            </a:xfrm>
            <a:prstGeom prst="rect">
              <a:avLst/>
            </a:prstGeom>
            <a:solidFill>
              <a:srgbClr val="781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Rectangle 2197"/>
            <p:cNvSpPr>
              <a:spLocks noChangeArrowheads="1"/>
            </p:cNvSpPr>
            <p:nvPr/>
          </p:nvSpPr>
          <p:spPr bwMode="auto">
            <a:xfrm>
              <a:off x="5444" y="3542"/>
              <a:ext cx="1" cy="180"/>
            </a:xfrm>
            <a:prstGeom prst="rect">
              <a:avLst/>
            </a:prstGeom>
            <a:solidFill>
              <a:srgbClr val="781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Rectangle 2198"/>
            <p:cNvSpPr>
              <a:spLocks noChangeArrowheads="1"/>
            </p:cNvSpPr>
            <p:nvPr/>
          </p:nvSpPr>
          <p:spPr bwMode="auto">
            <a:xfrm>
              <a:off x="5445" y="3542"/>
              <a:ext cx="1" cy="180"/>
            </a:xfrm>
            <a:prstGeom prst="rect">
              <a:avLst/>
            </a:prstGeom>
            <a:solidFill>
              <a:srgbClr val="7516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Rectangle 2199"/>
            <p:cNvSpPr>
              <a:spLocks noChangeArrowheads="1"/>
            </p:cNvSpPr>
            <p:nvPr/>
          </p:nvSpPr>
          <p:spPr bwMode="auto">
            <a:xfrm>
              <a:off x="5446" y="3542"/>
              <a:ext cx="1" cy="180"/>
            </a:xfrm>
            <a:prstGeom prst="rect">
              <a:avLst/>
            </a:prstGeom>
            <a:solidFill>
              <a:srgbClr val="7516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Rectangle 2200"/>
            <p:cNvSpPr>
              <a:spLocks noChangeArrowheads="1"/>
            </p:cNvSpPr>
            <p:nvPr/>
          </p:nvSpPr>
          <p:spPr bwMode="auto">
            <a:xfrm>
              <a:off x="5447" y="3542"/>
              <a:ext cx="1" cy="180"/>
            </a:xfrm>
            <a:prstGeom prst="rect">
              <a:avLst/>
            </a:prstGeom>
            <a:solidFill>
              <a:srgbClr val="7516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Rectangle 2201"/>
            <p:cNvSpPr>
              <a:spLocks noChangeArrowheads="1"/>
            </p:cNvSpPr>
            <p:nvPr/>
          </p:nvSpPr>
          <p:spPr bwMode="auto">
            <a:xfrm>
              <a:off x="5448" y="3542"/>
              <a:ext cx="1" cy="180"/>
            </a:xfrm>
            <a:prstGeom prst="rect">
              <a:avLst/>
            </a:prstGeom>
            <a:solidFill>
              <a:srgbClr val="7515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Rectangle 2202"/>
            <p:cNvSpPr>
              <a:spLocks noChangeArrowheads="1"/>
            </p:cNvSpPr>
            <p:nvPr/>
          </p:nvSpPr>
          <p:spPr bwMode="auto">
            <a:xfrm>
              <a:off x="5449" y="3542"/>
              <a:ext cx="2" cy="180"/>
            </a:xfrm>
            <a:prstGeom prst="rect">
              <a:avLst/>
            </a:prstGeom>
            <a:solidFill>
              <a:srgbClr val="7515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Rectangle 2203"/>
            <p:cNvSpPr>
              <a:spLocks noChangeArrowheads="1"/>
            </p:cNvSpPr>
            <p:nvPr/>
          </p:nvSpPr>
          <p:spPr bwMode="auto">
            <a:xfrm>
              <a:off x="5451" y="3542"/>
              <a:ext cx="1" cy="180"/>
            </a:xfrm>
            <a:prstGeom prst="rect">
              <a:avLst/>
            </a:prstGeom>
            <a:solidFill>
              <a:srgbClr val="7515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Rectangle 2204"/>
            <p:cNvSpPr>
              <a:spLocks noChangeArrowheads="1"/>
            </p:cNvSpPr>
            <p:nvPr/>
          </p:nvSpPr>
          <p:spPr bwMode="auto">
            <a:xfrm>
              <a:off x="5452" y="3542"/>
              <a:ext cx="1" cy="180"/>
            </a:xfrm>
            <a:prstGeom prst="rect">
              <a:avLst/>
            </a:prstGeom>
            <a:solidFill>
              <a:srgbClr val="7515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Rectangle 2205"/>
            <p:cNvSpPr>
              <a:spLocks noChangeArrowheads="1"/>
            </p:cNvSpPr>
            <p:nvPr/>
          </p:nvSpPr>
          <p:spPr bwMode="auto">
            <a:xfrm>
              <a:off x="5453" y="3542"/>
              <a:ext cx="1" cy="180"/>
            </a:xfrm>
            <a:prstGeom prst="rect">
              <a:avLst/>
            </a:prstGeom>
            <a:solidFill>
              <a:srgbClr val="7515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Rectangle 2206"/>
            <p:cNvSpPr>
              <a:spLocks noChangeArrowheads="1"/>
            </p:cNvSpPr>
            <p:nvPr/>
          </p:nvSpPr>
          <p:spPr bwMode="auto">
            <a:xfrm>
              <a:off x="5454" y="3542"/>
              <a:ext cx="1" cy="180"/>
            </a:xfrm>
            <a:prstGeom prst="rect">
              <a:avLst/>
            </a:prstGeom>
            <a:solidFill>
              <a:srgbClr val="7515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Rectangle 2207"/>
            <p:cNvSpPr>
              <a:spLocks noChangeArrowheads="1"/>
            </p:cNvSpPr>
            <p:nvPr/>
          </p:nvSpPr>
          <p:spPr bwMode="auto">
            <a:xfrm>
              <a:off x="5455" y="3542"/>
              <a:ext cx="1" cy="180"/>
            </a:xfrm>
            <a:prstGeom prst="rect">
              <a:avLst/>
            </a:prstGeom>
            <a:solidFill>
              <a:srgbClr val="7515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Rectangle 2208"/>
            <p:cNvSpPr>
              <a:spLocks noChangeArrowheads="1"/>
            </p:cNvSpPr>
            <p:nvPr/>
          </p:nvSpPr>
          <p:spPr bwMode="auto">
            <a:xfrm>
              <a:off x="5456" y="3542"/>
              <a:ext cx="2" cy="180"/>
            </a:xfrm>
            <a:prstGeom prst="rect">
              <a:avLst/>
            </a:prstGeom>
            <a:solidFill>
              <a:srgbClr val="7515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Rectangle 2209"/>
            <p:cNvSpPr>
              <a:spLocks noChangeArrowheads="1"/>
            </p:cNvSpPr>
            <p:nvPr/>
          </p:nvSpPr>
          <p:spPr bwMode="auto">
            <a:xfrm>
              <a:off x="5458" y="3542"/>
              <a:ext cx="1" cy="180"/>
            </a:xfrm>
            <a:prstGeom prst="rect">
              <a:avLst/>
            </a:prstGeom>
            <a:solidFill>
              <a:srgbClr val="7314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Rectangle 2210"/>
            <p:cNvSpPr>
              <a:spLocks noChangeArrowheads="1"/>
            </p:cNvSpPr>
            <p:nvPr/>
          </p:nvSpPr>
          <p:spPr bwMode="auto">
            <a:xfrm>
              <a:off x="5459" y="3542"/>
              <a:ext cx="1" cy="180"/>
            </a:xfrm>
            <a:prstGeom prst="rect">
              <a:avLst/>
            </a:prstGeom>
            <a:solidFill>
              <a:srgbClr val="731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Rectangle 2211"/>
            <p:cNvSpPr>
              <a:spLocks noChangeArrowheads="1"/>
            </p:cNvSpPr>
            <p:nvPr/>
          </p:nvSpPr>
          <p:spPr bwMode="auto">
            <a:xfrm>
              <a:off x="5460" y="3542"/>
              <a:ext cx="1" cy="180"/>
            </a:xfrm>
            <a:prstGeom prst="rect">
              <a:avLst/>
            </a:prstGeom>
            <a:solidFill>
              <a:srgbClr val="731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Rectangle 2212"/>
            <p:cNvSpPr>
              <a:spLocks noChangeArrowheads="1"/>
            </p:cNvSpPr>
            <p:nvPr/>
          </p:nvSpPr>
          <p:spPr bwMode="auto">
            <a:xfrm>
              <a:off x="5461" y="3542"/>
              <a:ext cx="1" cy="180"/>
            </a:xfrm>
            <a:prstGeom prst="rect">
              <a:avLst/>
            </a:prstGeom>
            <a:solidFill>
              <a:srgbClr val="731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Rectangle 2213"/>
            <p:cNvSpPr>
              <a:spLocks noChangeArrowheads="1"/>
            </p:cNvSpPr>
            <p:nvPr/>
          </p:nvSpPr>
          <p:spPr bwMode="auto">
            <a:xfrm>
              <a:off x="5462" y="3542"/>
              <a:ext cx="1" cy="180"/>
            </a:xfrm>
            <a:prstGeom prst="rect">
              <a:avLst/>
            </a:prstGeom>
            <a:solidFill>
              <a:srgbClr val="731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Rectangle 2214"/>
            <p:cNvSpPr>
              <a:spLocks noChangeArrowheads="1"/>
            </p:cNvSpPr>
            <p:nvPr/>
          </p:nvSpPr>
          <p:spPr bwMode="auto">
            <a:xfrm>
              <a:off x="5463" y="3542"/>
              <a:ext cx="1" cy="180"/>
            </a:xfrm>
            <a:prstGeom prst="rect">
              <a:avLst/>
            </a:prstGeom>
            <a:solidFill>
              <a:srgbClr val="7311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Rectangle 2215"/>
            <p:cNvSpPr>
              <a:spLocks noChangeArrowheads="1"/>
            </p:cNvSpPr>
            <p:nvPr/>
          </p:nvSpPr>
          <p:spPr bwMode="auto">
            <a:xfrm>
              <a:off x="5464" y="3542"/>
              <a:ext cx="2" cy="180"/>
            </a:xfrm>
            <a:prstGeom prst="rect">
              <a:avLst/>
            </a:prstGeom>
            <a:solidFill>
              <a:srgbClr val="7311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Rectangle 2216"/>
            <p:cNvSpPr>
              <a:spLocks noChangeArrowheads="1"/>
            </p:cNvSpPr>
            <p:nvPr/>
          </p:nvSpPr>
          <p:spPr bwMode="auto">
            <a:xfrm>
              <a:off x="5466" y="3542"/>
              <a:ext cx="1" cy="180"/>
            </a:xfrm>
            <a:prstGeom prst="rect">
              <a:avLst/>
            </a:prstGeom>
            <a:solidFill>
              <a:srgbClr val="7311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Rectangle 2217"/>
            <p:cNvSpPr>
              <a:spLocks noChangeArrowheads="1"/>
            </p:cNvSpPr>
            <p:nvPr/>
          </p:nvSpPr>
          <p:spPr bwMode="auto">
            <a:xfrm>
              <a:off x="5467" y="3542"/>
              <a:ext cx="1" cy="180"/>
            </a:xfrm>
            <a:prstGeom prst="rect">
              <a:avLst/>
            </a:prstGeom>
            <a:solidFill>
              <a:srgbClr val="7311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Rectangle 2218"/>
            <p:cNvSpPr>
              <a:spLocks noChangeArrowheads="1"/>
            </p:cNvSpPr>
            <p:nvPr/>
          </p:nvSpPr>
          <p:spPr bwMode="auto">
            <a:xfrm>
              <a:off x="5468" y="3542"/>
              <a:ext cx="1" cy="180"/>
            </a:xfrm>
            <a:prstGeom prst="rect">
              <a:avLst/>
            </a:prstGeom>
            <a:solidFill>
              <a:srgbClr val="730F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Rectangle 2219"/>
            <p:cNvSpPr>
              <a:spLocks noChangeArrowheads="1"/>
            </p:cNvSpPr>
            <p:nvPr/>
          </p:nvSpPr>
          <p:spPr bwMode="auto">
            <a:xfrm>
              <a:off x="5469" y="3542"/>
              <a:ext cx="1" cy="180"/>
            </a:xfrm>
            <a:prstGeom prst="rect">
              <a:avLst/>
            </a:prstGeom>
            <a:solidFill>
              <a:srgbClr val="730F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Rectangle 2220"/>
            <p:cNvSpPr>
              <a:spLocks noChangeArrowheads="1"/>
            </p:cNvSpPr>
            <p:nvPr/>
          </p:nvSpPr>
          <p:spPr bwMode="auto">
            <a:xfrm>
              <a:off x="5470" y="3542"/>
              <a:ext cx="1" cy="180"/>
            </a:xfrm>
            <a:prstGeom prst="rect">
              <a:avLst/>
            </a:prstGeom>
            <a:solidFill>
              <a:srgbClr val="730F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Rectangle 2221"/>
            <p:cNvSpPr>
              <a:spLocks noChangeArrowheads="1"/>
            </p:cNvSpPr>
            <p:nvPr/>
          </p:nvSpPr>
          <p:spPr bwMode="auto">
            <a:xfrm>
              <a:off x="5471" y="3542"/>
              <a:ext cx="2" cy="180"/>
            </a:xfrm>
            <a:prstGeom prst="rect">
              <a:avLst/>
            </a:prstGeom>
            <a:solidFill>
              <a:srgbClr val="700F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Rectangle 2222"/>
            <p:cNvSpPr>
              <a:spLocks noChangeArrowheads="1"/>
            </p:cNvSpPr>
            <p:nvPr/>
          </p:nvSpPr>
          <p:spPr bwMode="auto">
            <a:xfrm>
              <a:off x="5473" y="3542"/>
              <a:ext cx="1" cy="180"/>
            </a:xfrm>
            <a:prstGeom prst="rect">
              <a:avLst/>
            </a:prstGeom>
            <a:solidFill>
              <a:srgbClr val="700F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Rectangle 2223"/>
            <p:cNvSpPr>
              <a:spLocks noChangeArrowheads="1"/>
            </p:cNvSpPr>
            <p:nvPr/>
          </p:nvSpPr>
          <p:spPr bwMode="auto">
            <a:xfrm>
              <a:off x="5474" y="3542"/>
              <a:ext cx="1" cy="180"/>
            </a:xfrm>
            <a:prstGeom prst="rect">
              <a:avLst/>
            </a:prstGeom>
            <a:solidFill>
              <a:srgbClr val="700F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Rectangle 2224"/>
            <p:cNvSpPr>
              <a:spLocks noChangeArrowheads="1"/>
            </p:cNvSpPr>
            <p:nvPr/>
          </p:nvSpPr>
          <p:spPr bwMode="auto">
            <a:xfrm>
              <a:off x="5475" y="3542"/>
              <a:ext cx="1" cy="180"/>
            </a:xfrm>
            <a:prstGeom prst="rect">
              <a:avLst/>
            </a:prstGeom>
            <a:solidFill>
              <a:srgbClr val="700F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Rectangle 2225"/>
            <p:cNvSpPr>
              <a:spLocks noChangeArrowheads="1"/>
            </p:cNvSpPr>
            <p:nvPr/>
          </p:nvSpPr>
          <p:spPr bwMode="auto">
            <a:xfrm>
              <a:off x="5476" y="3542"/>
              <a:ext cx="1" cy="180"/>
            </a:xfrm>
            <a:prstGeom prst="rect">
              <a:avLst/>
            </a:prstGeom>
            <a:solidFill>
              <a:srgbClr val="700D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Rectangle 2226"/>
            <p:cNvSpPr>
              <a:spLocks noChangeArrowheads="1"/>
            </p:cNvSpPr>
            <p:nvPr/>
          </p:nvSpPr>
          <p:spPr bwMode="auto">
            <a:xfrm>
              <a:off x="5477" y="3542"/>
              <a:ext cx="1" cy="180"/>
            </a:xfrm>
            <a:prstGeom prst="rect">
              <a:avLst/>
            </a:prstGeom>
            <a:solidFill>
              <a:srgbClr val="700D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Rectangle 2227"/>
            <p:cNvSpPr>
              <a:spLocks noChangeArrowheads="1"/>
            </p:cNvSpPr>
            <p:nvPr/>
          </p:nvSpPr>
          <p:spPr bwMode="auto">
            <a:xfrm>
              <a:off x="5478" y="3542"/>
              <a:ext cx="1" cy="180"/>
            </a:xfrm>
            <a:prstGeom prst="rect">
              <a:avLst/>
            </a:prstGeom>
            <a:solidFill>
              <a:srgbClr val="700D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Rectangle 2228"/>
            <p:cNvSpPr>
              <a:spLocks noChangeArrowheads="1"/>
            </p:cNvSpPr>
            <p:nvPr/>
          </p:nvSpPr>
          <p:spPr bwMode="auto">
            <a:xfrm>
              <a:off x="5479" y="3542"/>
              <a:ext cx="2" cy="180"/>
            </a:xfrm>
            <a:prstGeom prst="rect">
              <a:avLst/>
            </a:prstGeom>
            <a:solidFill>
              <a:srgbClr val="700D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Rectangle 2229"/>
            <p:cNvSpPr>
              <a:spLocks noChangeArrowheads="1"/>
            </p:cNvSpPr>
            <p:nvPr/>
          </p:nvSpPr>
          <p:spPr bwMode="auto">
            <a:xfrm>
              <a:off x="5481" y="3542"/>
              <a:ext cx="1" cy="180"/>
            </a:xfrm>
            <a:prstGeom prst="rect">
              <a:avLst/>
            </a:prstGeom>
            <a:solidFill>
              <a:srgbClr val="700D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Rectangle 2230"/>
            <p:cNvSpPr>
              <a:spLocks noChangeArrowheads="1"/>
            </p:cNvSpPr>
            <p:nvPr/>
          </p:nvSpPr>
          <p:spPr bwMode="auto">
            <a:xfrm>
              <a:off x="5482" y="3542"/>
              <a:ext cx="1" cy="180"/>
            </a:xfrm>
            <a:prstGeom prst="rect">
              <a:avLst/>
            </a:prstGeom>
            <a:solidFill>
              <a:srgbClr val="700D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Rectangle 2231"/>
            <p:cNvSpPr>
              <a:spLocks noChangeArrowheads="1"/>
            </p:cNvSpPr>
            <p:nvPr/>
          </p:nvSpPr>
          <p:spPr bwMode="auto">
            <a:xfrm>
              <a:off x="5483" y="3542"/>
              <a:ext cx="1" cy="180"/>
            </a:xfrm>
            <a:prstGeom prst="rect">
              <a:avLst/>
            </a:prstGeom>
            <a:solidFill>
              <a:srgbClr val="700D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Rectangle 2232"/>
            <p:cNvSpPr>
              <a:spLocks noChangeArrowheads="1"/>
            </p:cNvSpPr>
            <p:nvPr/>
          </p:nvSpPr>
          <p:spPr bwMode="auto">
            <a:xfrm>
              <a:off x="5484" y="3542"/>
              <a:ext cx="1" cy="180"/>
            </a:xfrm>
            <a:prstGeom prst="rect">
              <a:avLst/>
            </a:prstGeom>
            <a:solidFill>
              <a:srgbClr val="6E0B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Rectangle 2233"/>
            <p:cNvSpPr>
              <a:spLocks noChangeArrowheads="1"/>
            </p:cNvSpPr>
            <p:nvPr/>
          </p:nvSpPr>
          <p:spPr bwMode="auto">
            <a:xfrm>
              <a:off x="5485" y="3542"/>
              <a:ext cx="1" cy="180"/>
            </a:xfrm>
            <a:prstGeom prst="rect">
              <a:avLst/>
            </a:prstGeom>
            <a:solidFill>
              <a:srgbClr val="6E0B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Rectangle 2234"/>
            <p:cNvSpPr>
              <a:spLocks noChangeArrowheads="1"/>
            </p:cNvSpPr>
            <p:nvPr/>
          </p:nvSpPr>
          <p:spPr bwMode="auto">
            <a:xfrm>
              <a:off x="5486" y="3542"/>
              <a:ext cx="2" cy="180"/>
            </a:xfrm>
            <a:prstGeom prst="rect">
              <a:avLst/>
            </a:prstGeom>
            <a:solidFill>
              <a:srgbClr val="6E0A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Rectangle 2235"/>
            <p:cNvSpPr>
              <a:spLocks noChangeArrowheads="1"/>
            </p:cNvSpPr>
            <p:nvPr/>
          </p:nvSpPr>
          <p:spPr bwMode="auto">
            <a:xfrm>
              <a:off x="5488" y="3542"/>
              <a:ext cx="1" cy="180"/>
            </a:xfrm>
            <a:prstGeom prst="rect">
              <a:avLst/>
            </a:prstGeom>
            <a:solidFill>
              <a:srgbClr val="6E0A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Rectangle 2236"/>
            <p:cNvSpPr>
              <a:spLocks noChangeArrowheads="1"/>
            </p:cNvSpPr>
            <p:nvPr/>
          </p:nvSpPr>
          <p:spPr bwMode="auto">
            <a:xfrm>
              <a:off x="5489" y="3542"/>
              <a:ext cx="1" cy="180"/>
            </a:xfrm>
            <a:prstGeom prst="rect">
              <a:avLst/>
            </a:prstGeom>
            <a:solidFill>
              <a:srgbClr val="6E0A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Rectangle 2237"/>
            <p:cNvSpPr>
              <a:spLocks noChangeArrowheads="1"/>
            </p:cNvSpPr>
            <p:nvPr/>
          </p:nvSpPr>
          <p:spPr bwMode="auto">
            <a:xfrm>
              <a:off x="5490" y="3542"/>
              <a:ext cx="1" cy="180"/>
            </a:xfrm>
            <a:prstGeom prst="rect">
              <a:avLst/>
            </a:prstGeom>
            <a:solidFill>
              <a:srgbClr val="6E08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Rectangle 2238"/>
            <p:cNvSpPr>
              <a:spLocks noChangeArrowheads="1"/>
            </p:cNvSpPr>
            <p:nvPr/>
          </p:nvSpPr>
          <p:spPr bwMode="auto">
            <a:xfrm>
              <a:off x="5491" y="3542"/>
              <a:ext cx="1" cy="180"/>
            </a:xfrm>
            <a:prstGeom prst="rect">
              <a:avLst/>
            </a:prstGeom>
            <a:solidFill>
              <a:srgbClr val="6E08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Rectangle 2239"/>
            <p:cNvSpPr>
              <a:spLocks noChangeArrowheads="1"/>
            </p:cNvSpPr>
            <p:nvPr/>
          </p:nvSpPr>
          <p:spPr bwMode="auto">
            <a:xfrm>
              <a:off x="5492" y="3542"/>
              <a:ext cx="1" cy="180"/>
            </a:xfrm>
            <a:prstGeom prst="rect">
              <a:avLst/>
            </a:prstGeom>
            <a:solidFill>
              <a:srgbClr val="6E08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Rectangle 2240"/>
            <p:cNvSpPr>
              <a:spLocks noChangeArrowheads="1"/>
            </p:cNvSpPr>
            <p:nvPr/>
          </p:nvSpPr>
          <p:spPr bwMode="auto">
            <a:xfrm>
              <a:off x="5493" y="3542"/>
              <a:ext cx="1" cy="180"/>
            </a:xfrm>
            <a:prstGeom prst="rect">
              <a:avLst/>
            </a:prstGeom>
            <a:solidFill>
              <a:srgbClr val="6E08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Rectangle 2241"/>
            <p:cNvSpPr>
              <a:spLocks noChangeArrowheads="1"/>
            </p:cNvSpPr>
            <p:nvPr/>
          </p:nvSpPr>
          <p:spPr bwMode="auto">
            <a:xfrm>
              <a:off x="5494" y="3542"/>
              <a:ext cx="2" cy="180"/>
            </a:xfrm>
            <a:prstGeom prst="rect">
              <a:avLst/>
            </a:prstGeom>
            <a:solidFill>
              <a:srgbClr val="6E08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Rectangle 2242"/>
            <p:cNvSpPr>
              <a:spLocks noChangeArrowheads="1"/>
            </p:cNvSpPr>
            <p:nvPr/>
          </p:nvSpPr>
          <p:spPr bwMode="auto">
            <a:xfrm>
              <a:off x="5496" y="3542"/>
              <a:ext cx="1" cy="180"/>
            </a:xfrm>
            <a:prstGeom prst="rect">
              <a:avLst/>
            </a:prstGeom>
            <a:solidFill>
              <a:srgbClr val="6E07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Rectangle 2243"/>
            <p:cNvSpPr>
              <a:spLocks noChangeArrowheads="1"/>
            </p:cNvSpPr>
            <p:nvPr/>
          </p:nvSpPr>
          <p:spPr bwMode="auto">
            <a:xfrm>
              <a:off x="5497" y="3542"/>
              <a:ext cx="1" cy="180"/>
            </a:xfrm>
            <a:prstGeom prst="rect">
              <a:avLst/>
            </a:prstGeom>
            <a:solidFill>
              <a:srgbClr val="6E07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Rectangle 2244"/>
            <p:cNvSpPr>
              <a:spLocks noChangeArrowheads="1"/>
            </p:cNvSpPr>
            <p:nvPr/>
          </p:nvSpPr>
          <p:spPr bwMode="auto">
            <a:xfrm>
              <a:off x="5498" y="3542"/>
              <a:ext cx="1" cy="180"/>
            </a:xfrm>
            <a:prstGeom prst="rect">
              <a:avLst/>
            </a:prstGeom>
            <a:solidFill>
              <a:srgbClr val="6B06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Rectangle 2245"/>
            <p:cNvSpPr>
              <a:spLocks noChangeArrowheads="1"/>
            </p:cNvSpPr>
            <p:nvPr/>
          </p:nvSpPr>
          <p:spPr bwMode="auto">
            <a:xfrm>
              <a:off x="5499" y="3542"/>
              <a:ext cx="1" cy="180"/>
            </a:xfrm>
            <a:prstGeom prst="rect">
              <a:avLst/>
            </a:prstGeom>
            <a:solidFill>
              <a:srgbClr val="6B05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Rectangle 2246"/>
            <p:cNvSpPr>
              <a:spLocks noChangeArrowheads="1"/>
            </p:cNvSpPr>
            <p:nvPr/>
          </p:nvSpPr>
          <p:spPr bwMode="auto">
            <a:xfrm>
              <a:off x="5500" y="3542"/>
              <a:ext cx="1" cy="180"/>
            </a:xfrm>
            <a:prstGeom prst="rect">
              <a:avLst/>
            </a:prstGeom>
            <a:solidFill>
              <a:srgbClr val="6B05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Rectangle 2247"/>
            <p:cNvSpPr>
              <a:spLocks noChangeArrowheads="1"/>
            </p:cNvSpPr>
            <p:nvPr/>
          </p:nvSpPr>
          <p:spPr bwMode="auto">
            <a:xfrm>
              <a:off x="5501" y="3542"/>
              <a:ext cx="2" cy="180"/>
            </a:xfrm>
            <a:prstGeom prst="rect">
              <a:avLst/>
            </a:prstGeom>
            <a:solidFill>
              <a:srgbClr val="6B0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Rectangle 2248"/>
            <p:cNvSpPr>
              <a:spLocks noChangeArrowheads="1"/>
            </p:cNvSpPr>
            <p:nvPr/>
          </p:nvSpPr>
          <p:spPr bwMode="auto">
            <a:xfrm>
              <a:off x="5503" y="3542"/>
              <a:ext cx="1" cy="180"/>
            </a:xfrm>
            <a:prstGeom prst="rect">
              <a:avLst/>
            </a:prstGeom>
            <a:solidFill>
              <a:srgbClr val="6B0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Rectangle 2249"/>
            <p:cNvSpPr>
              <a:spLocks noChangeArrowheads="1"/>
            </p:cNvSpPr>
            <p:nvPr/>
          </p:nvSpPr>
          <p:spPr bwMode="auto">
            <a:xfrm>
              <a:off x="5504" y="3542"/>
              <a:ext cx="1" cy="180"/>
            </a:xfrm>
            <a:prstGeom prst="rect">
              <a:avLst/>
            </a:prstGeom>
            <a:solidFill>
              <a:srgbClr val="6B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Line 2250"/>
            <p:cNvSpPr>
              <a:spLocks noChangeShapeType="1"/>
            </p:cNvSpPr>
            <p:nvPr/>
          </p:nvSpPr>
          <p:spPr bwMode="auto">
            <a:xfrm>
              <a:off x="4865" y="3722"/>
              <a:ext cx="0" cy="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1127" name="Rectangle 1690"/>
          <p:cNvSpPr>
            <a:spLocks noChangeArrowheads="1"/>
          </p:cNvSpPr>
          <p:nvPr/>
        </p:nvSpPr>
        <p:spPr bwMode="auto">
          <a:xfrm>
            <a:off x="6185957" y="6444715"/>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Arial" panose="020B0604020202020204" pitchFamily="34" charset="0"/>
              </a:rPr>
              <a:t>0</a:t>
            </a:r>
          </a:p>
        </p:txBody>
      </p:sp>
    </p:spTree>
    <p:extLst>
      <p:ext uri="{BB962C8B-B14F-4D97-AF65-F5344CB8AC3E}">
        <p14:creationId xmlns:p14="http://schemas.microsoft.com/office/powerpoint/2010/main" val="27733024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3063" y="429208"/>
            <a:ext cx="3030701" cy="461665"/>
          </a:xfrm>
          <a:prstGeom prst="rect">
            <a:avLst/>
          </a:prstGeom>
          <a:noFill/>
        </p:spPr>
        <p:txBody>
          <a:bodyPr wrap="none" rtlCol="0">
            <a:spAutoFit/>
          </a:bodyPr>
          <a:lstStyle/>
          <a:p>
            <a:r>
              <a:rPr lang="en-GB" sz="2400" b="1" dirty="0" smtClean="0">
                <a:latin typeface="Cambria" panose="02040503050406030204" pitchFamily="18" charset="0"/>
              </a:rPr>
              <a:t>Validation statistics </a:t>
            </a:r>
            <a:endParaRPr lang="en-GB" sz="2400" b="1" dirty="0">
              <a:latin typeface="Cambria" panose="02040503050406030204" pitchFamily="18"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95" t="5556" r="575" b="1275"/>
          <a:stretch/>
        </p:blipFill>
        <p:spPr>
          <a:xfrm>
            <a:off x="391333" y="2031128"/>
            <a:ext cx="4114160" cy="377115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4632" y="890873"/>
            <a:ext cx="3796700" cy="214879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8386" y="3070135"/>
            <a:ext cx="2023191" cy="44290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0807" y="3513040"/>
            <a:ext cx="3624349" cy="2051253"/>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9262" y="5705153"/>
            <a:ext cx="1467437" cy="979900"/>
          </a:xfrm>
          <a:prstGeom prst="rect">
            <a:avLst/>
          </a:prstGeom>
        </p:spPr>
      </p:pic>
    </p:spTree>
    <p:extLst>
      <p:ext uri="{BB962C8B-B14F-4D97-AF65-F5344CB8AC3E}">
        <p14:creationId xmlns:p14="http://schemas.microsoft.com/office/powerpoint/2010/main" val="347079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0547" y="413757"/>
            <a:ext cx="7313349" cy="461665"/>
          </a:xfrm>
          <a:prstGeom prst="rect">
            <a:avLst/>
          </a:prstGeom>
          <a:noFill/>
        </p:spPr>
        <p:txBody>
          <a:bodyPr wrap="none" rtlCol="0">
            <a:spAutoFit/>
          </a:bodyPr>
          <a:lstStyle/>
          <a:p>
            <a:r>
              <a:rPr lang="en-GB" sz="2400" b="1" dirty="0" smtClean="0">
                <a:latin typeface="Cambria" panose="02040503050406030204" pitchFamily="18" charset="0"/>
              </a:rPr>
              <a:t>Provisional malaria risk map V1 for Sudan in 2012</a:t>
            </a:r>
            <a:endParaRPr lang="en-GB" sz="2400" b="1" dirty="0">
              <a:latin typeface="Cambria" panose="020405030504060302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687" y="5118931"/>
            <a:ext cx="2483223" cy="130252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9193" y="881478"/>
            <a:ext cx="6334255" cy="5539974"/>
          </a:xfrm>
          <a:prstGeom prst="rect">
            <a:avLst/>
          </a:prstGeom>
        </p:spPr>
      </p:pic>
    </p:spTree>
    <p:extLst>
      <p:ext uri="{BB962C8B-B14F-4D97-AF65-F5344CB8AC3E}">
        <p14:creationId xmlns:p14="http://schemas.microsoft.com/office/powerpoint/2010/main" val="42098350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0547" y="413757"/>
            <a:ext cx="7313349" cy="461665"/>
          </a:xfrm>
          <a:prstGeom prst="rect">
            <a:avLst/>
          </a:prstGeom>
          <a:noFill/>
        </p:spPr>
        <p:txBody>
          <a:bodyPr wrap="none" rtlCol="0">
            <a:spAutoFit/>
          </a:bodyPr>
          <a:lstStyle/>
          <a:p>
            <a:r>
              <a:rPr lang="en-GB" sz="2400" b="1" dirty="0" smtClean="0">
                <a:latin typeface="Cambria" panose="02040503050406030204" pitchFamily="18" charset="0"/>
              </a:rPr>
              <a:t>Provisional malaria risk map V2 for Sudan in 2012</a:t>
            </a:r>
            <a:endParaRPr lang="en-GB" sz="2400" b="1" dirty="0">
              <a:latin typeface="Cambria" panose="020405030504060302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82" y="3777726"/>
            <a:ext cx="2483342" cy="226759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0453" y="875422"/>
            <a:ext cx="6298956" cy="5509100"/>
          </a:xfrm>
          <a:prstGeom prst="rect">
            <a:avLst/>
          </a:prstGeom>
        </p:spPr>
      </p:pic>
    </p:spTree>
    <p:extLst>
      <p:ext uri="{BB962C8B-B14F-4D97-AF65-F5344CB8AC3E}">
        <p14:creationId xmlns:p14="http://schemas.microsoft.com/office/powerpoint/2010/main" val="29752586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1875" y="2487665"/>
            <a:ext cx="6631075" cy="1446550"/>
          </a:xfrm>
          <a:prstGeom prst="rect">
            <a:avLst/>
          </a:prstGeom>
          <a:noFill/>
        </p:spPr>
        <p:txBody>
          <a:bodyPr wrap="square" rtlCol="0">
            <a:spAutoFit/>
          </a:bodyPr>
          <a:lstStyle/>
          <a:p>
            <a:r>
              <a:rPr lang="en-GB" sz="4400" b="1" i="1" dirty="0" smtClean="0">
                <a:latin typeface="Cambria" panose="02040503050406030204" pitchFamily="18" charset="0"/>
              </a:rPr>
              <a:t>Plasmodium </a:t>
            </a:r>
            <a:r>
              <a:rPr lang="en-GB" sz="4400" b="1" i="1" dirty="0" err="1" smtClean="0">
                <a:latin typeface="Cambria" panose="02040503050406030204" pitchFamily="18" charset="0"/>
              </a:rPr>
              <a:t>vivax</a:t>
            </a:r>
            <a:r>
              <a:rPr lang="en-GB" sz="4400" b="1" dirty="0" smtClean="0">
                <a:latin typeface="Cambria" panose="02040503050406030204" pitchFamily="18" charset="0"/>
              </a:rPr>
              <a:t> and other parasite species</a:t>
            </a:r>
            <a:endParaRPr lang="en-GB" sz="4400" b="1" dirty="0">
              <a:latin typeface="Cambria" panose="02040503050406030204" pitchFamily="18" charset="0"/>
            </a:endParaRPr>
          </a:p>
        </p:txBody>
      </p:sp>
    </p:spTree>
    <p:extLst>
      <p:ext uri="{BB962C8B-B14F-4D97-AF65-F5344CB8AC3E}">
        <p14:creationId xmlns:p14="http://schemas.microsoft.com/office/powerpoint/2010/main" val="33352357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5106" y="2205317"/>
            <a:ext cx="4869950" cy="1446550"/>
          </a:xfrm>
          <a:prstGeom prst="rect">
            <a:avLst/>
          </a:prstGeom>
          <a:noFill/>
        </p:spPr>
        <p:txBody>
          <a:bodyPr wrap="square" rtlCol="0">
            <a:spAutoFit/>
          </a:bodyPr>
          <a:lstStyle/>
          <a:p>
            <a:pPr algn="ctr"/>
            <a:r>
              <a:rPr lang="en-US" sz="4400" b="1" dirty="0" smtClean="0">
                <a:latin typeface="Cambria" panose="02040503050406030204" pitchFamily="18" charset="0"/>
              </a:rPr>
              <a:t>Malaria Vector Mapping</a:t>
            </a:r>
            <a:endParaRPr lang="en-US" sz="4400" b="1" dirty="0">
              <a:latin typeface="Cambria" panose="02040503050406030204" pitchFamily="18" charset="0"/>
            </a:endParaRPr>
          </a:p>
        </p:txBody>
      </p:sp>
    </p:spTree>
    <p:extLst>
      <p:ext uri="{BB962C8B-B14F-4D97-AF65-F5344CB8AC3E}">
        <p14:creationId xmlns:p14="http://schemas.microsoft.com/office/powerpoint/2010/main" val="40465797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889" y="1076987"/>
            <a:ext cx="3852397" cy="5186250"/>
          </a:xfrm>
          <a:prstGeom prst="rect">
            <a:avLst/>
          </a:prstGeom>
        </p:spPr>
      </p:pic>
      <p:pic>
        <p:nvPicPr>
          <p:cNvPr id="3" name="Picture 2"/>
          <p:cNvPicPr>
            <a:picLocks noChangeAspect="1"/>
          </p:cNvPicPr>
          <p:nvPr/>
        </p:nvPicPr>
        <p:blipFill>
          <a:blip r:embed="rId4" cstate="print"/>
          <a:stretch>
            <a:fillRect/>
          </a:stretch>
        </p:blipFill>
        <p:spPr>
          <a:xfrm>
            <a:off x="4801704" y="1137477"/>
            <a:ext cx="4095553" cy="4903727"/>
          </a:xfrm>
          <a:prstGeom prst="rect">
            <a:avLst/>
          </a:prstGeom>
        </p:spPr>
      </p:pic>
      <p:sp>
        <p:nvSpPr>
          <p:cNvPr id="4" name="TextBox 3"/>
          <p:cNvSpPr txBox="1"/>
          <p:nvPr/>
        </p:nvSpPr>
        <p:spPr>
          <a:xfrm>
            <a:off x="754744" y="264672"/>
            <a:ext cx="7762510" cy="461665"/>
          </a:xfrm>
          <a:prstGeom prst="rect">
            <a:avLst/>
          </a:prstGeom>
          <a:noFill/>
        </p:spPr>
        <p:txBody>
          <a:bodyPr wrap="none" rtlCol="0">
            <a:spAutoFit/>
          </a:bodyPr>
          <a:lstStyle/>
          <a:p>
            <a:r>
              <a:rPr lang="en-US" sz="2400" b="1" dirty="0" smtClean="0">
                <a:latin typeface="Cambria" panose="02040503050406030204" pitchFamily="18" charset="0"/>
              </a:rPr>
              <a:t>Historical mapping of malaria vectors in 1950s-1960s</a:t>
            </a:r>
            <a:endParaRPr lang="en-US" sz="2400" b="1" dirty="0">
              <a:latin typeface="Cambria" panose="02040503050406030204" pitchFamily="18" charset="0"/>
            </a:endParaRPr>
          </a:p>
        </p:txBody>
      </p:sp>
      <p:sp>
        <p:nvSpPr>
          <p:cNvPr id="5" name="TextBox 4"/>
          <p:cNvSpPr txBox="1"/>
          <p:nvPr/>
        </p:nvSpPr>
        <p:spPr>
          <a:xfrm>
            <a:off x="1796498" y="6316205"/>
            <a:ext cx="1366528" cy="369332"/>
          </a:xfrm>
          <a:prstGeom prst="rect">
            <a:avLst/>
          </a:prstGeom>
          <a:noFill/>
        </p:spPr>
        <p:txBody>
          <a:bodyPr wrap="none" rtlCol="0">
            <a:spAutoFit/>
          </a:bodyPr>
          <a:lstStyle/>
          <a:p>
            <a:r>
              <a:rPr lang="en-US" dirty="0" smtClean="0"/>
              <a:t>Lewis (1956)</a:t>
            </a:r>
            <a:endParaRPr lang="en-US" dirty="0"/>
          </a:p>
        </p:txBody>
      </p:sp>
      <p:sp>
        <p:nvSpPr>
          <p:cNvPr id="6" name="TextBox 5"/>
          <p:cNvSpPr txBox="1"/>
          <p:nvPr/>
        </p:nvSpPr>
        <p:spPr>
          <a:xfrm>
            <a:off x="5235547" y="6263237"/>
            <a:ext cx="3485634" cy="369332"/>
          </a:xfrm>
          <a:prstGeom prst="rect">
            <a:avLst/>
          </a:prstGeom>
          <a:noFill/>
        </p:spPr>
        <p:txBody>
          <a:bodyPr wrap="none" rtlCol="0">
            <a:spAutoFit/>
          </a:bodyPr>
          <a:lstStyle/>
          <a:p>
            <a:r>
              <a:rPr lang="en-US" dirty="0" err="1" smtClean="0"/>
              <a:t>Wernsdorfer</a:t>
            </a:r>
            <a:r>
              <a:rPr lang="en-US" dirty="0" smtClean="0"/>
              <a:t> &amp; </a:t>
            </a:r>
            <a:r>
              <a:rPr lang="en-US" dirty="0" err="1" smtClean="0"/>
              <a:t>Wernsdorfer</a:t>
            </a:r>
            <a:r>
              <a:rPr lang="en-US" dirty="0" smtClean="0"/>
              <a:t> (1967)</a:t>
            </a:r>
            <a:endParaRPr lang="en-US" dirty="0"/>
          </a:p>
        </p:txBody>
      </p:sp>
    </p:spTree>
    <p:extLst>
      <p:ext uri="{BB962C8B-B14F-4D97-AF65-F5344CB8AC3E}">
        <p14:creationId xmlns:p14="http://schemas.microsoft.com/office/powerpoint/2010/main" val="22652923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1227" y="451976"/>
            <a:ext cx="6709370" cy="6063124"/>
          </a:xfrm>
          <a:prstGeom prst="rect">
            <a:avLst/>
          </a:prstGeom>
        </p:spPr>
      </p:pic>
      <p:sp>
        <p:nvSpPr>
          <p:cNvPr id="4" name="TextBox 3"/>
          <p:cNvSpPr txBox="1"/>
          <p:nvPr/>
        </p:nvSpPr>
        <p:spPr>
          <a:xfrm>
            <a:off x="244622" y="296111"/>
            <a:ext cx="2498578" cy="2677656"/>
          </a:xfrm>
          <a:prstGeom prst="rect">
            <a:avLst/>
          </a:prstGeom>
          <a:noFill/>
        </p:spPr>
        <p:txBody>
          <a:bodyPr wrap="square" rtlCol="0">
            <a:spAutoFit/>
          </a:bodyPr>
          <a:lstStyle/>
          <a:p>
            <a:r>
              <a:rPr lang="en-US" sz="2400" b="1" dirty="0" smtClean="0">
                <a:latin typeface="Cambria" panose="02040503050406030204" pitchFamily="18" charset="0"/>
              </a:rPr>
              <a:t>Location </a:t>
            </a:r>
            <a:r>
              <a:rPr lang="en-US" sz="2400" b="1" dirty="0">
                <a:latin typeface="Cambria" panose="02040503050406030204" pitchFamily="18" charset="0"/>
              </a:rPr>
              <a:t>of mosquito sampling sites for </a:t>
            </a:r>
            <a:r>
              <a:rPr lang="en-US" sz="2400" b="1" dirty="0" smtClean="0">
                <a:latin typeface="Cambria" panose="02040503050406030204" pitchFamily="18" charset="0"/>
              </a:rPr>
              <a:t>516 surveys </a:t>
            </a:r>
            <a:r>
              <a:rPr lang="en-US" sz="2400" b="1" dirty="0">
                <a:latin typeface="Cambria" panose="02040503050406030204" pitchFamily="18" charset="0"/>
              </a:rPr>
              <a:t>undertaken between 1903 and </a:t>
            </a:r>
            <a:r>
              <a:rPr lang="en-US" sz="2400" b="1" dirty="0" smtClean="0">
                <a:latin typeface="Cambria" panose="02040503050406030204" pitchFamily="18" charset="0"/>
              </a:rPr>
              <a:t>2014</a:t>
            </a:r>
            <a:endParaRPr lang="en-US" sz="2400" b="1" dirty="0">
              <a:latin typeface="Cambria" panose="02040503050406030204" pitchFamily="18" charset="0"/>
            </a:endParaRPr>
          </a:p>
        </p:txBody>
      </p:sp>
    </p:spTree>
    <p:extLst>
      <p:ext uri="{BB962C8B-B14F-4D97-AF65-F5344CB8AC3E}">
        <p14:creationId xmlns:p14="http://schemas.microsoft.com/office/powerpoint/2010/main" val="7260641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6885" y="449719"/>
            <a:ext cx="6708648" cy="6062472"/>
          </a:xfrm>
          <a:prstGeom prst="rect">
            <a:avLst/>
          </a:prstGeom>
        </p:spPr>
      </p:pic>
      <p:sp>
        <p:nvSpPr>
          <p:cNvPr id="6" name="TextBox 5"/>
          <p:cNvSpPr txBox="1"/>
          <p:nvPr/>
        </p:nvSpPr>
        <p:spPr>
          <a:xfrm>
            <a:off x="-1" y="118587"/>
            <a:ext cx="2460567" cy="2308324"/>
          </a:xfrm>
          <a:prstGeom prst="rect">
            <a:avLst/>
          </a:prstGeom>
          <a:noFill/>
        </p:spPr>
        <p:txBody>
          <a:bodyPr wrap="square" rtlCol="0">
            <a:spAutoFit/>
          </a:bodyPr>
          <a:lstStyle/>
          <a:p>
            <a:r>
              <a:rPr lang="en-US" sz="2400" b="1" dirty="0" smtClean="0">
                <a:latin typeface="Cambria" panose="02040503050406030204" pitchFamily="18" charset="0"/>
              </a:rPr>
              <a:t>Location </a:t>
            </a:r>
            <a:r>
              <a:rPr lang="en-US" sz="2400" b="1" dirty="0">
                <a:latin typeface="Cambria" panose="02040503050406030204" pitchFamily="18" charset="0"/>
              </a:rPr>
              <a:t>of mosquito sampling sites for </a:t>
            </a:r>
            <a:r>
              <a:rPr lang="en-US" sz="2400" b="1" dirty="0" smtClean="0">
                <a:latin typeface="Cambria" panose="02040503050406030204" pitchFamily="18" charset="0"/>
              </a:rPr>
              <a:t>167 surveys </a:t>
            </a:r>
            <a:r>
              <a:rPr lang="en-US" sz="2400" b="1" dirty="0">
                <a:latin typeface="Cambria" panose="02040503050406030204" pitchFamily="18" charset="0"/>
              </a:rPr>
              <a:t>undertaken since 2005</a:t>
            </a:r>
          </a:p>
        </p:txBody>
      </p:sp>
    </p:spTree>
    <p:extLst>
      <p:ext uri="{BB962C8B-B14F-4D97-AF65-F5344CB8AC3E}">
        <p14:creationId xmlns:p14="http://schemas.microsoft.com/office/powerpoint/2010/main" val="25897082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7614" y="447541"/>
            <a:ext cx="6708671" cy="6062492"/>
          </a:xfrm>
          <a:prstGeom prst="rect">
            <a:avLst/>
          </a:prstGeom>
        </p:spPr>
      </p:pic>
      <p:sp>
        <p:nvSpPr>
          <p:cNvPr id="8" name="TextBox 7"/>
          <p:cNvSpPr txBox="1"/>
          <p:nvPr/>
        </p:nvSpPr>
        <p:spPr>
          <a:xfrm>
            <a:off x="93626" y="395586"/>
            <a:ext cx="2372003" cy="2308324"/>
          </a:xfrm>
          <a:prstGeom prst="rect">
            <a:avLst/>
          </a:prstGeom>
          <a:noFill/>
        </p:spPr>
        <p:txBody>
          <a:bodyPr wrap="square" rtlCol="0">
            <a:spAutoFit/>
          </a:bodyPr>
          <a:lstStyle/>
          <a:p>
            <a:r>
              <a:rPr lang="en-US" sz="2400" b="1" dirty="0" smtClean="0">
                <a:latin typeface="Cambria" panose="02040503050406030204" pitchFamily="18" charset="0"/>
              </a:rPr>
              <a:t>Recorded </a:t>
            </a:r>
            <a:r>
              <a:rPr lang="en-US" sz="2400" b="1" dirty="0">
                <a:latin typeface="Cambria" panose="02040503050406030204" pitchFamily="18" charset="0"/>
              </a:rPr>
              <a:t>species identifications across all surveys by State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870" y="4921169"/>
            <a:ext cx="1552363" cy="1062772"/>
          </a:xfrm>
          <a:prstGeom prst="rect">
            <a:avLst/>
          </a:prstGeom>
        </p:spPr>
      </p:pic>
    </p:spTree>
    <p:extLst>
      <p:ext uri="{BB962C8B-B14F-4D97-AF65-F5344CB8AC3E}">
        <p14:creationId xmlns:p14="http://schemas.microsoft.com/office/powerpoint/2010/main" val="1703713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83773"/>
            <a:ext cx="9144000" cy="3090454"/>
          </a:xfrm>
          <a:prstGeom prst="rect">
            <a:avLst/>
          </a:prstGeom>
        </p:spPr>
      </p:pic>
      <p:sp>
        <p:nvSpPr>
          <p:cNvPr id="4" name="TextBox 3"/>
          <p:cNvSpPr txBox="1"/>
          <p:nvPr/>
        </p:nvSpPr>
        <p:spPr>
          <a:xfrm>
            <a:off x="93626" y="395586"/>
            <a:ext cx="8917024" cy="830997"/>
          </a:xfrm>
          <a:prstGeom prst="rect">
            <a:avLst/>
          </a:prstGeom>
          <a:noFill/>
        </p:spPr>
        <p:txBody>
          <a:bodyPr wrap="square" rtlCol="0">
            <a:spAutoFit/>
          </a:bodyPr>
          <a:lstStyle/>
          <a:p>
            <a:r>
              <a:rPr lang="en-US" sz="2400" b="1" dirty="0" smtClean="0">
                <a:latin typeface="Cambria" panose="02040503050406030204" pitchFamily="18" charset="0"/>
              </a:rPr>
              <a:t>Recorded locations of </a:t>
            </a:r>
            <a:r>
              <a:rPr lang="en-US" sz="2400" b="1" i="1" dirty="0" smtClean="0">
                <a:latin typeface="Cambria" panose="02040503050406030204" pitchFamily="18" charset="0"/>
              </a:rPr>
              <a:t>An. </a:t>
            </a:r>
            <a:r>
              <a:rPr lang="en-US" sz="2400" b="1" i="1" dirty="0" err="1" smtClean="0">
                <a:latin typeface="Cambria" panose="02040503050406030204" pitchFamily="18" charset="0"/>
              </a:rPr>
              <a:t>arabiensis</a:t>
            </a:r>
            <a:r>
              <a:rPr lang="en-US" sz="2400" b="1" dirty="0" smtClean="0">
                <a:latin typeface="Cambria" panose="02040503050406030204" pitchFamily="18" charset="0"/>
              </a:rPr>
              <a:t>, </a:t>
            </a:r>
            <a:r>
              <a:rPr lang="en-US" sz="2400" b="1" i="1" dirty="0" smtClean="0">
                <a:latin typeface="Cambria" panose="02040503050406030204" pitchFamily="18" charset="0"/>
              </a:rPr>
              <a:t>An. </a:t>
            </a:r>
            <a:r>
              <a:rPr lang="en-US" sz="2400" b="1" i="1" dirty="0" err="1" smtClean="0">
                <a:latin typeface="Cambria" panose="02040503050406030204" pitchFamily="18" charset="0"/>
              </a:rPr>
              <a:t>funestus</a:t>
            </a:r>
            <a:r>
              <a:rPr lang="en-US" sz="2400" b="1" dirty="0" smtClean="0">
                <a:latin typeface="Cambria" panose="02040503050406030204" pitchFamily="18" charset="0"/>
              </a:rPr>
              <a:t> and </a:t>
            </a:r>
            <a:r>
              <a:rPr lang="en-US" sz="2400" b="1" i="1" dirty="0" smtClean="0">
                <a:latin typeface="Cambria" panose="02040503050406030204" pitchFamily="18" charset="0"/>
              </a:rPr>
              <a:t>An. </a:t>
            </a:r>
            <a:r>
              <a:rPr lang="en-US" sz="2400" b="1" i="1" dirty="0" err="1" smtClean="0">
                <a:latin typeface="Cambria" panose="02040503050406030204" pitchFamily="18" charset="0"/>
              </a:rPr>
              <a:t>pharoensis</a:t>
            </a:r>
            <a:endParaRPr lang="en-US" sz="2400" b="1" i="1" dirty="0">
              <a:latin typeface="Cambria" panose="02040503050406030204" pitchFamily="18" charset="0"/>
            </a:endParaRPr>
          </a:p>
        </p:txBody>
      </p:sp>
    </p:spTree>
    <p:extLst>
      <p:ext uri="{BB962C8B-B14F-4D97-AF65-F5344CB8AC3E}">
        <p14:creationId xmlns:p14="http://schemas.microsoft.com/office/powerpoint/2010/main" val="2851812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6018" y="500467"/>
            <a:ext cx="2284446" cy="4215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dirty="0" smtClean="0">
                <a:latin typeface="Cambria" panose="02040503050406030204" pitchFamily="18" charset="0"/>
              </a:rPr>
              <a:t>Administrative States (18)</a:t>
            </a:r>
            <a:endParaRPr lang="en-GB" sz="2400" b="1" dirty="0">
              <a:latin typeface="Cambria" panose="020405030504060302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3150" y="519517"/>
            <a:ext cx="6653784" cy="5964950"/>
          </a:xfrm>
          <a:prstGeom prst="rect">
            <a:avLst/>
          </a:prstGeom>
        </p:spPr>
      </p:pic>
    </p:spTree>
    <p:extLst>
      <p:ext uri="{BB962C8B-B14F-4D97-AF65-F5344CB8AC3E}">
        <p14:creationId xmlns:p14="http://schemas.microsoft.com/office/powerpoint/2010/main" val="35456691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2134" y="767888"/>
            <a:ext cx="5866708" cy="1477328"/>
          </a:xfrm>
          <a:prstGeom prst="rect">
            <a:avLst/>
          </a:prstGeom>
          <a:noFill/>
        </p:spPr>
        <p:txBody>
          <a:bodyPr wrap="square" rtlCol="0">
            <a:spAutoFit/>
          </a:bodyPr>
          <a:lstStyle/>
          <a:p>
            <a:r>
              <a:rPr lang="en-GB" sz="2400" b="1" dirty="0" smtClean="0">
                <a:latin typeface="Cambria" panose="02040503050406030204" pitchFamily="18" charset="0"/>
              </a:rPr>
              <a:t>Records </a:t>
            </a:r>
            <a:r>
              <a:rPr lang="en-GB" sz="2400" b="1" dirty="0">
                <a:latin typeface="Cambria" panose="02040503050406030204" pitchFamily="18" charset="0"/>
              </a:rPr>
              <a:t>of other </a:t>
            </a:r>
            <a:r>
              <a:rPr lang="en-GB" sz="2400" b="1" dirty="0" err="1">
                <a:latin typeface="Cambria" panose="02040503050406030204" pitchFamily="18" charset="0"/>
              </a:rPr>
              <a:t>anopheline</a:t>
            </a:r>
            <a:r>
              <a:rPr lang="en-GB" sz="2400" b="1" dirty="0">
                <a:latin typeface="Cambria" panose="02040503050406030204" pitchFamily="18" charset="0"/>
              </a:rPr>
              <a:t> species, either non-vectors or considered incidental vectors of malaria since 1903</a:t>
            </a:r>
          </a:p>
          <a:p>
            <a:endParaRPr lang="en-GB" dirty="0"/>
          </a:p>
        </p:txBody>
      </p:sp>
      <p:sp>
        <p:nvSpPr>
          <p:cNvPr id="3" name="TextBox 2"/>
          <p:cNvSpPr txBox="1"/>
          <p:nvPr/>
        </p:nvSpPr>
        <p:spPr>
          <a:xfrm>
            <a:off x="995082" y="2665406"/>
            <a:ext cx="7543799" cy="1938992"/>
          </a:xfrm>
          <a:prstGeom prst="rect">
            <a:avLst/>
          </a:prstGeom>
          <a:noFill/>
        </p:spPr>
        <p:txBody>
          <a:bodyPr wrap="square" rtlCol="0">
            <a:spAutoFit/>
          </a:bodyPr>
          <a:lstStyle/>
          <a:p>
            <a:r>
              <a:rPr lang="en-GB" sz="2400" i="1" dirty="0">
                <a:latin typeface="Cambria" panose="02040503050406030204" pitchFamily="18" charset="0"/>
              </a:rPr>
              <a:t>An. </a:t>
            </a:r>
            <a:r>
              <a:rPr lang="en-GB" sz="2400" i="1" dirty="0" err="1">
                <a:latin typeface="Cambria" panose="02040503050406030204" pitchFamily="18" charset="0"/>
              </a:rPr>
              <a:t>caspius</a:t>
            </a:r>
            <a:r>
              <a:rPr lang="en-GB" sz="2400" i="1" dirty="0">
                <a:latin typeface="Cambria" panose="02040503050406030204" pitchFamily="18" charset="0"/>
              </a:rPr>
              <a:t>, An. </a:t>
            </a:r>
            <a:r>
              <a:rPr lang="en-GB" sz="2400" i="1" dirty="0" err="1">
                <a:latin typeface="Cambria" panose="02040503050406030204" pitchFamily="18" charset="0"/>
              </a:rPr>
              <a:t>cinereus</a:t>
            </a:r>
            <a:r>
              <a:rPr lang="en-GB" sz="2400" i="1" dirty="0">
                <a:latin typeface="Cambria" panose="02040503050406030204" pitchFamily="18" charset="0"/>
              </a:rPr>
              <a:t>, An. </a:t>
            </a:r>
            <a:r>
              <a:rPr lang="en-GB" sz="2400" i="1" dirty="0" err="1">
                <a:latin typeface="Cambria" panose="02040503050406030204" pitchFamily="18" charset="0"/>
              </a:rPr>
              <a:t>c</a:t>
            </a:r>
            <a:r>
              <a:rPr lang="en-GB" sz="2400" i="1" dirty="0" err="1" smtClean="0">
                <a:latin typeface="Cambria" panose="02040503050406030204" pitchFamily="18" charset="0"/>
              </a:rPr>
              <a:t>oustani</a:t>
            </a:r>
            <a:r>
              <a:rPr lang="en-GB" sz="2400" i="1" dirty="0">
                <a:latin typeface="Cambria" panose="02040503050406030204" pitchFamily="18" charset="0"/>
              </a:rPr>
              <a:t>, An. </a:t>
            </a:r>
            <a:r>
              <a:rPr lang="en-GB" sz="2400" i="1" dirty="0" err="1">
                <a:latin typeface="Cambria" panose="02040503050406030204" pitchFamily="18" charset="0"/>
              </a:rPr>
              <a:t>d'thali</a:t>
            </a:r>
            <a:r>
              <a:rPr lang="en-GB" sz="2400" i="1" dirty="0">
                <a:latin typeface="Cambria" panose="02040503050406030204" pitchFamily="18" charset="0"/>
              </a:rPr>
              <a:t>, </a:t>
            </a:r>
            <a:endParaRPr lang="en-GB" sz="2400" i="1" dirty="0" smtClean="0">
              <a:latin typeface="Cambria" panose="02040503050406030204" pitchFamily="18" charset="0"/>
            </a:endParaRPr>
          </a:p>
          <a:p>
            <a:r>
              <a:rPr lang="en-GB" sz="2400" i="1" dirty="0" smtClean="0">
                <a:latin typeface="Cambria" panose="02040503050406030204" pitchFamily="18" charset="0"/>
              </a:rPr>
              <a:t>An</a:t>
            </a:r>
            <a:r>
              <a:rPr lang="en-GB" sz="2400" i="1" dirty="0">
                <a:latin typeface="Cambria" panose="02040503050406030204" pitchFamily="18" charset="0"/>
              </a:rPr>
              <a:t>. </a:t>
            </a:r>
            <a:r>
              <a:rPr lang="en-GB" sz="2400" i="1" dirty="0" err="1">
                <a:latin typeface="Cambria" panose="02040503050406030204" pitchFamily="18" charset="0"/>
              </a:rPr>
              <a:t>leesoni</a:t>
            </a:r>
            <a:r>
              <a:rPr lang="en-GB" sz="2400" i="1" dirty="0">
                <a:latin typeface="Cambria" panose="02040503050406030204" pitchFamily="18" charset="0"/>
              </a:rPr>
              <a:t>, An. </a:t>
            </a:r>
            <a:r>
              <a:rPr lang="en-GB" sz="2400" i="1" dirty="0" err="1">
                <a:latin typeface="Cambria" panose="02040503050406030204" pitchFamily="18" charset="0"/>
              </a:rPr>
              <a:t>macmahoni</a:t>
            </a:r>
            <a:r>
              <a:rPr lang="en-GB" sz="2400" i="1" dirty="0">
                <a:latin typeface="Cambria" panose="02040503050406030204" pitchFamily="18" charset="0"/>
              </a:rPr>
              <a:t>, An. </a:t>
            </a:r>
            <a:r>
              <a:rPr lang="en-GB" sz="2400" i="1" dirty="0" err="1">
                <a:latin typeface="Cambria" panose="02040503050406030204" pitchFamily="18" charset="0"/>
              </a:rPr>
              <a:t>maculipalpis</a:t>
            </a:r>
            <a:r>
              <a:rPr lang="en-GB" sz="2400" i="1" dirty="0">
                <a:latin typeface="Cambria" panose="02040503050406030204" pitchFamily="18" charset="0"/>
              </a:rPr>
              <a:t>, </a:t>
            </a:r>
            <a:endParaRPr lang="en-GB" sz="2400" i="1" dirty="0" smtClean="0">
              <a:latin typeface="Cambria" panose="02040503050406030204" pitchFamily="18" charset="0"/>
            </a:endParaRPr>
          </a:p>
          <a:p>
            <a:r>
              <a:rPr lang="en-GB" sz="2400" i="1" dirty="0" smtClean="0">
                <a:latin typeface="Cambria" panose="02040503050406030204" pitchFamily="18" charset="0"/>
              </a:rPr>
              <a:t>An</a:t>
            </a:r>
            <a:r>
              <a:rPr lang="en-GB" sz="2400" i="1" dirty="0">
                <a:latin typeface="Cambria" panose="02040503050406030204" pitchFamily="18" charset="0"/>
              </a:rPr>
              <a:t>. </a:t>
            </a:r>
            <a:r>
              <a:rPr lang="en-GB" sz="2400" i="1" dirty="0" err="1">
                <a:latin typeface="Cambria" panose="02040503050406030204" pitchFamily="18" charset="0"/>
              </a:rPr>
              <a:t>marshalli</a:t>
            </a:r>
            <a:r>
              <a:rPr lang="en-GB" sz="2400" i="1" dirty="0">
                <a:latin typeface="Cambria" panose="02040503050406030204" pitchFamily="18" charset="0"/>
              </a:rPr>
              <a:t>, An. </a:t>
            </a:r>
            <a:r>
              <a:rPr lang="en-GB" sz="2400" i="1" dirty="0" err="1">
                <a:latin typeface="Cambria" panose="02040503050406030204" pitchFamily="18" charset="0"/>
              </a:rPr>
              <a:t>paludis</a:t>
            </a:r>
            <a:r>
              <a:rPr lang="en-GB" sz="2400" i="1" dirty="0">
                <a:latin typeface="Cambria" panose="02040503050406030204" pitchFamily="18" charset="0"/>
              </a:rPr>
              <a:t>, </a:t>
            </a:r>
            <a:r>
              <a:rPr lang="en-GB" sz="2400" i="1" dirty="0" smtClean="0">
                <a:latin typeface="Cambria" panose="02040503050406030204" pitchFamily="18" charset="0"/>
              </a:rPr>
              <a:t>An</a:t>
            </a:r>
            <a:r>
              <a:rPr lang="en-GB" sz="2400" i="1" dirty="0">
                <a:latin typeface="Cambria" panose="02040503050406030204" pitchFamily="18" charset="0"/>
              </a:rPr>
              <a:t>. </a:t>
            </a:r>
            <a:r>
              <a:rPr lang="en-GB" sz="2400" i="1" dirty="0" err="1">
                <a:latin typeface="Cambria" panose="02040503050406030204" pitchFamily="18" charset="0"/>
              </a:rPr>
              <a:t>pretoriensis</a:t>
            </a:r>
            <a:r>
              <a:rPr lang="en-GB" sz="2400" i="1" dirty="0">
                <a:latin typeface="Cambria" panose="02040503050406030204" pitchFamily="18" charset="0"/>
              </a:rPr>
              <a:t>, </a:t>
            </a:r>
            <a:endParaRPr lang="en-GB" sz="2400" i="1" dirty="0" smtClean="0">
              <a:latin typeface="Cambria" panose="02040503050406030204" pitchFamily="18" charset="0"/>
            </a:endParaRPr>
          </a:p>
          <a:p>
            <a:r>
              <a:rPr lang="en-GB" sz="2400" i="1" dirty="0" smtClean="0">
                <a:latin typeface="Cambria" panose="02040503050406030204" pitchFamily="18" charset="0"/>
              </a:rPr>
              <a:t>An</a:t>
            </a:r>
            <a:r>
              <a:rPr lang="en-GB" sz="2400" i="1" dirty="0">
                <a:latin typeface="Cambria" panose="02040503050406030204" pitchFamily="18" charset="0"/>
              </a:rPr>
              <a:t>. </a:t>
            </a:r>
            <a:r>
              <a:rPr lang="en-GB" sz="2400" i="1" dirty="0" err="1">
                <a:latin typeface="Cambria" panose="02040503050406030204" pitchFamily="18" charset="0"/>
              </a:rPr>
              <a:t>rhodesiensis</a:t>
            </a:r>
            <a:r>
              <a:rPr lang="en-GB" sz="2400" i="1" dirty="0">
                <a:latin typeface="Cambria" panose="02040503050406030204" pitchFamily="18" charset="0"/>
              </a:rPr>
              <a:t>, An. </a:t>
            </a:r>
            <a:r>
              <a:rPr lang="en-GB" sz="2400" i="1" dirty="0" err="1">
                <a:latin typeface="Cambria" panose="02040503050406030204" pitchFamily="18" charset="0"/>
              </a:rPr>
              <a:t>rufipes</a:t>
            </a:r>
            <a:r>
              <a:rPr lang="en-GB" sz="2400" i="1" dirty="0">
                <a:latin typeface="Cambria" panose="02040503050406030204" pitchFamily="18" charset="0"/>
              </a:rPr>
              <a:t>, An. </a:t>
            </a:r>
            <a:r>
              <a:rPr lang="en-GB" sz="2400" i="1" dirty="0" err="1">
                <a:latin typeface="Cambria" panose="02040503050406030204" pitchFamily="18" charset="0"/>
              </a:rPr>
              <a:t>rupicolus</a:t>
            </a:r>
            <a:r>
              <a:rPr lang="en-GB" sz="2400" i="1" dirty="0">
                <a:latin typeface="Cambria" panose="02040503050406030204" pitchFamily="18" charset="0"/>
              </a:rPr>
              <a:t>, </a:t>
            </a:r>
            <a:r>
              <a:rPr lang="en-GB" sz="2400" i="1" dirty="0" smtClean="0">
                <a:latin typeface="Cambria" panose="02040503050406030204" pitchFamily="18" charset="0"/>
              </a:rPr>
              <a:t>An</a:t>
            </a:r>
            <a:r>
              <a:rPr lang="en-GB" sz="2400" i="1" dirty="0">
                <a:latin typeface="Cambria" panose="02040503050406030204" pitchFamily="18" charset="0"/>
              </a:rPr>
              <a:t>. </a:t>
            </a:r>
            <a:r>
              <a:rPr lang="en-GB" sz="2400" i="1" dirty="0" err="1">
                <a:latin typeface="Cambria" panose="02040503050406030204" pitchFamily="18" charset="0"/>
              </a:rPr>
              <a:t>squamosus</a:t>
            </a:r>
            <a:r>
              <a:rPr lang="en-GB" sz="2400" i="1" dirty="0">
                <a:latin typeface="Cambria" panose="02040503050406030204" pitchFamily="18" charset="0"/>
              </a:rPr>
              <a:t>, An. </a:t>
            </a:r>
            <a:r>
              <a:rPr lang="en-GB" sz="2400" i="1" dirty="0" err="1">
                <a:latin typeface="Cambria" panose="02040503050406030204" pitchFamily="18" charset="0"/>
              </a:rPr>
              <a:t>turkhudi</a:t>
            </a:r>
            <a:r>
              <a:rPr lang="en-GB" sz="2400" i="1" dirty="0">
                <a:latin typeface="Cambria" panose="02040503050406030204" pitchFamily="18" charset="0"/>
              </a:rPr>
              <a:t>, An. </a:t>
            </a:r>
            <a:r>
              <a:rPr lang="en-GB" sz="2400" i="1" dirty="0" err="1">
                <a:latin typeface="Cambria" panose="02040503050406030204" pitchFamily="18" charset="0"/>
              </a:rPr>
              <a:t>wellcomei</a:t>
            </a:r>
            <a:r>
              <a:rPr lang="en-GB" sz="2400" i="1" dirty="0">
                <a:latin typeface="Cambria" panose="02040503050406030204" pitchFamily="18" charset="0"/>
              </a:rPr>
              <a:t> and An. </a:t>
            </a:r>
            <a:r>
              <a:rPr lang="en-GB" sz="2400" i="1" dirty="0" err="1">
                <a:latin typeface="Cambria" panose="02040503050406030204" pitchFamily="18" charset="0"/>
              </a:rPr>
              <a:t>ziemanni</a:t>
            </a:r>
            <a:endParaRPr lang="en-GB" sz="2400" i="1" dirty="0">
              <a:latin typeface="Cambria" panose="02040503050406030204" pitchFamily="18" charset="0"/>
            </a:endParaRPr>
          </a:p>
        </p:txBody>
      </p:sp>
    </p:spTree>
    <p:extLst>
      <p:ext uri="{BB962C8B-B14F-4D97-AF65-F5344CB8AC3E}">
        <p14:creationId xmlns:p14="http://schemas.microsoft.com/office/powerpoint/2010/main" val="39938113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4713" y="2132561"/>
            <a:ext cx="5229745" cy="1446550"/>
          </a:xfrm>
          <a:prstGeom prst="rect">
            <a:avLst/>
          </a:prstGeom>
          <a:noFill/>
        </p:spPr>
        <p:txBody>
          <a:bodyPr wrap="square" rtlCol="0">
            <a:spAutoFit/>
          </a:bodyPr>
          <a:lstStyle/>
          <a:p>
            <a:pPr algn="ctr"/>
            <a:r>
              <a:rPr lang="en-GB" sz="4400" b="1" dirty="0" smtClean="0">
                <a:latin typeface="Cambria" panose="02040503050406030204" pitchFamily="18" charset="0"/>
              </a:rPr>
              <a:t>Malaria vector control mapping</a:t>
            </a:r>
            <a:endParaRPr lang="en-GB" sz="4400" b="1" dirty="0">
              <a:latin typeface="Cambria" panose="02040503050406030204" pitchFamily="18" charset="0"/>
            </a:endParaRPr>
          </a:p>
        </p:txBody>
      </p:sp>
    </p:spTree>
    <p:extLst>
      <p:ext uri="{BB962C8B-B14F-4D97-AF65-F5344CB8AC3E}">
        <p14:creationId xmlns:p14="http://schemas.microsoft.com/office/powerpoint/2010/main" val="5340349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TextBox 1124"/>
          <p:cNvSpPr txBox="1"/>
          <p:nvPr/>
        </p:nvSpPr>
        <p:spPr>
          <a:xfrm>
            <a:off x="148895" y="645459"/>
            <a:ext cx="2444675" cy="830997"/>
          </a:xfrm>
          <a:prstGeom prst="rect">
            <a:avLst/>
          </a:prstGeom>
          <a:noFill/>
        </p:spPr>
        <p:txBody>
          <a:bodyPr wrap="square" rtlCol="0">
            <a:spAutoFit/>
          </a:bodyPr>
          <a:lstStyle/>
          <a:p>
            <a:r>
              <a:rPr lang="en-GB" sz="2400" b="1" dirty="0" smtClean="0">
                <a:latin typeface="Cambria" panose="02040503050406030204" pitchFamily="18" charset="0"/>
              </a:rPr>
              <a:t>IRS </a:t>
            </a:r>
          </a:p>
          <a:p>
            <a:r>
              <a:rPr lang="en-GB" sz="2400" b="1" dirty="0" smtClean="0">
                <a:latin typeface="Cambria" panose="02040503050406030204" pitchFamily="18" charset="0"/>
              </a:rPr>
              <a:t>Localities</a:t>
            </a:r>
            <a:endParaRPr lang="en-GB" sz="2400" b="1" dirty="0">
              <a:latin typeface="Cambria" panose="020405030504060302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1646" y="326582"/>
            <a:ext cx="6933363" cy="5942882"/>
          </a:xfrm>
          <a:prstGeom prst="rect">
            <a:avLst/>
          </a:prstGeom>
        </p:spPr>
      </p:pic>
    </p:spTree>
    <p:extLst>
      <p:ext uri="{BB962C8B-B14F-4D97-AF65-F5344CB8AC3E}">
        <p14:creationId xmlns:p14="http://schemas.microsoft.com/office/powerpoint/2010/main" val="40283950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3302" y="348523"/>
            <a:ext cx="5629170" cy="461665"/>
          </a:xfrm>
          <a:prstGeom prst="rect">
            <a:avLst/>
          </a:prstGeom>
          <a:noFill/>
        </p:spPr>
        <p:txBody>
          <a:bodyPr wrap="none" rtlCol="0">
            <a:spAutoFit/>
          </a:bodyPr>
          <a:lstStyle/>
          <a:p>
            <a:r>
              <a:rPr lang="en-US" sz="2400" b="1" dirty="0" smtClean="0">
                <a:latin typeface="Cambria" panose="02040503050406030204" pitchFamily="18" charset="0"/>
              </a:rPr>
              <a:t>ITN </a:t>
            </a:r>
            <a:r>
              <a:rPr lang="en-US" sz="2400" b="1" dirty="0">
                <a:latin typeface="Cambria" panose="02040503050406030204" pitchFamily="18" charset="0"/>
              </a:rPr>
              <a:t>coverage from survey data in </a:t>
            </a:r>
            <a:r>
              <a:rPr lang="en-US" sz="2400" b="1" dirty="0" smtClean="0">
                <a:latin typeface="Cambria" panose="02040503050406030204" pitchFamily="18" charset="0"/>
              </a:rPr>
              <a:t>2009</a:t>
            </a:r>
            <a:endParaRPr lang="en-US" sz="2400" b="1" dirty="0">
              <a:latin typeface="Cambria" panose="02040503050406030204" pitchFamily="18" charset="0"/>
            </a:endParaRPr>
          </a:p>
        </p:txBody>
      </p:sp>
      <p:sp>
        <p:nvSpPr>
          <p:cNvPr id="5" name="TextBox 4"/>
          <p:cNvSpPr txBox="1"/>
          <p:nvPr/>
        </p:nvSpPr>
        <p:spPr>
          <a:xfrm>
            <a:off x="742951" y="5259546"/>
            <a:ext cx="2971799" cy="507831"/>
          </a:xfrm>
          <a:prstGeom prst="rect">
            <a:avLst/>
          </a:prstGeom>
          <a:noFill/>
        </p:spPr>
        <p:txBody>
          <a:bodyPr wrap="square" rtlCol="0">
            <a:spAutoFit/>
          </a:bodyPr>
          <a:lstStyle/>
          <a:p>
            <a:r>
              <a:rPr lang="en-US" sz="1350" b="1" dirty="0"/>
              <a:t>Proportion of population sleeping under ITN</a:t>
            </a:r>
            <a:endParaRPr lang="en-US" sz="1350" dirty="0"/>
          </a:p>
        </p:txBody>
      </p:sp>
      <p:sp>
        <p:nvSpPr>
          <p:cNvPr id="6" name="TextBox 5"/>
          <p:cNvSpPr txBox="1"/>
          <p:nvPr/>
        </p:nvSpPr>
        <p:spPr>
          <a:xfrm>
            <a:off x="5467349" y="5259545"/>
            <a:ext cx="3082632" cy="507831"/>
          </a:xfrm>
          <a:prstGeom prst="rect">
            <a:avLst/>
          </a:prstGeom>
          <a:noFill/>
        </p:spPr>
        <p:txBody>
          <a:bodyPr wrap="square" rtlCol="0">
            <a:spAutoFit/>
          </a:bodyPr>
          <a:lstStyle/>
          <a:p>
            <a:r>
              <a:rPr lang="en-US" sz="1350" b="1" dirty="0"/>
              <a:t>Proportion of households with at least one ITN for every two persons</a:t>
            </a:r>
            <a:endParaRPr lang="en-US" sz="1350" b="1" dirty="0">
              <a:solidFill>
                <a:srgbClr val="FF0000"/>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6479" y="5051783"/>
            <a:ext cx="1038311" cy="143118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10188"/>
            <a:ext cx="9144000" cy="4161582"/>
          </a:xfrm>
          <a:prstGeom prst="rect">
            <a:avLst/>
          </a:prstGeom>
        </p:spPr>
      </p:pic>
    </p:spTree>
    <p:extLst>
      <p:ext uri="{BB962C8B-B14F-4D97-AF65-F5344CB8AC3E}">
        <p14:creationId xmlns:p14="http://schemas.microsoft.com/office/powerpoint/2010/main" val="39174692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3302" y="348523"/>
            <a:ext cx="5629170" cy="461665"/>
          </a:xfrm>
          <a:prstGeom prst="rect">
            <a:avLst/>
          </a:prstGeom>
          <a:noFill/>
        </p:spPr>
        <p:txBody>
          <a:bodyPr wrap="none" rtlCol="0">
            <a:spAutoFit/>
          </a:bodyPr>
          <a:lstStyle/>
          <a:p>
            <a:r>
              <a:rPr lang="en-US" sz="2400" b="1" dirty="0" smtClean="0">
                <a:latin typeface="Cambria" panose="02040503050406030204" pitchFamily="18" charset="0"/>
              </a:rPr>
              <a:t>ITN </a:t>
            </a:r>
            <a:r>
              <a:rPr lang="en-US" sz="2400" b="1" dirty="0">
                <a:latin typeface="Cambria" panose="02040503050406030204" pitchFamily="18" charset="0"/>
              </a:rPr>
              <a:t>coverage from survey data in </a:t>
            </a:r>
            <a:r>
              <a:rPr lang="en-US" sz="2400" b="1" dirty="0" smtClean="0">
                <a:latin typeface="Cambria" panose="02040503050406030204" pitchFamily="18" charset="0"/>
              </a:rPr>
              <a:t>2012</a:t>
            </a:r>
            <a:endParaRPr lang="en-US" sz="2400" b="1" dirty="0">
              <a:latin typeface="Cambria" panose="02040503050406030204" pitchFamily="18" charset="0"/>
            </a:endParaRPr>
          </a:p>
        </p:txBody>
      </p:sp>
      <p:sp>
        <p:nvSpPr>
          <p:cNvPr id="5" name="TextBox 4"/>
          <p:cNvSpPr txBox="1"/>
          <p:nvPr/>
        </p:nvSpPr>
        <p:spPr>
          <a:xfrm>
            <a:off x="742951" y="5259546"/>
            <a:ext cx="2971799" cy="507831"/>
          </a:xfrm>
          <a:prstGeom prst="rect">
            <a:avLst/>
          </a:prstGeom>
          <a:noFill/>
        </p:spPr>
        <p:txBody>
          <a:bodyPr wrap="square" rtlCol="0">
            <a:spAutoFit/>
          </a:bodyPr>
          <a:lstStyle/>
          <a:p>
            <a:r>
              <a:rPr lang="en-US" sz="1350" b="1" dirty="0"/>
              <a:t>Proportion of population sleeping under ITN</a:t>
            </a:r>
            <a:endParaRPr lang="en-US" sz="1350" dirty="0"/>
          </a:p>
        </p:txBody>
      </p:sp>
      <p:sp>
        <p:nvSpPr>
          <p:cNvPr id="6" name="TextBox 5"/>
          <p:cNvSpPr txBox="1"/>
          <p:nvPr/>
        </p:nvSpPr>
        <p:spPr>
          <a:xfrm>
            <a:off x="5467349" y="5259545"/>
            <a:ext cx="3082632" cy="507831"/>
          </a:xfrm>
          <a:prstGeom prst="rect">
            <a:avLst/>
          </a:prstGeom>
          <a:noFill/>
        </p:spPr>
        <p:txBody>
          <a:bodyPr wrap="square" rtlCol="0">
            <a:spAutoFit/>
          </a:bodyPr>
          <a:lstStyle/>
          <a:p>
            <a:r>
              <a:rPr lang="en-US" sz="1350" b="1" dirty="0"/>
              <a:t>Proportion of households with at least one ITN for every two persons</a:t>
            </a:r>
            <a:endParaRPr lang="en-US" sz="1350" b="1" dirty="0">
              <a:solidFill>
                <a:srgbClr val="FF0000"/>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61" y="5163069"/>
            <a:ext cx="1172073" cy="161556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57599"/>
            <a:ext cx="9144000" cy="4161582"/>
          </a:xfrm>
          <a:prstGeom prst="rect">
            <a:avLst/>
          </a:prstGeom>
        </p:spPr>
      </p:pic>
    </p:spTree>
    <p:extLst>
      <p:ext uri="{BB962C8B-B14F-4D97-AF65-F5344CB8AC3E}">
        <p14:creationId xmlns:p14="http://schemas.microsoft.com/office/powerpoint/2010/main" val="26448252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7882" y="726141"/>
            <a:ext cx="2061590" cy="461665"/>
          </a:xfrm>
          <a:prstGeom prst="rect">
            <a:avLst/>
          </a:prstGeom>
          <a:noFill/>
        </p:spPr>
        <p:txBody>
          <a:bodyPr wrap="none" rtlCol="0">
            <a:spAutoFit/>
          </a:bodyPr>
          <a:lstStyle/>
          <a:p>
            <a:r>
              <a:rPr lang="en-GB" sz="2400" b="1" dirty="0" smtClean="0">
                <a:latin typeface="Cambria" panose="02040503050406030204" pitchFamily="18" charset="0"/>
              </a:rPr>
              <a:t>Observations</a:t>
            </a:r>
            <a:endParaRPr lang="en-GB" sz="2400" b="1" dirty="0">
              <a:latin typeface="Cambria" panose="02040503050406030204" pitchFamily="18" charset="0"/>
            </a:endParaRPr>
          </a:p>
        </p:txBody>
      </p:sp>
    </p:spTree>
    <p:extLst>
      <p:ext uri="{BB962C8B-B14F-4D97-AF65-F5344CB8AC3E}">
        <p14:creationId xmlns:p14="http://schemas.microsoft.com/office/powerpoint/2010/main" val="7179205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5128" y="275950"/>
            <a:ext cx="2947666" cy="461665"/>
          </a:xfrm>
          <a:prstGeom prst="rect">
            <a:avLst/>
          </a:prstGeom>
          <a:noFill/>
        </p:spPr>
        <p:txBody>
          <a:bodyPr wrap="none" rtlCol="0">
            <a:spAutoFit/>
          </a:bodyPr>
          <a:lstStyle/>
          <a:p>
            <a:r>
              <a:rPr lang="en-GB" sz="2400" b="1" dirty="0" smtClean="0">
                <a:latin typeface="Cambria" panose="02040503050406030204" pitchFamily="18" charset="0"/>
              </a:rPr>
              <a:t>Acknowledgements</a:t>
            </a:r>
            <a:endParaRPr lang="en-GB" sz="2400" b="1" dirty="0">
              <a:latin typeface="Cambria" panose="02040503050406030204" pitchFamily="18" charset="0"/>
            </a:endParaRPr>
          </a:p>
        </p:txBody>
      </p:sp>
      <p:sp>
        <p:nvSpPr>
          <p:cNvPr id="5" name="TextBox 4"/>
          <p:cNvSpPr txBox="1"/>
          <p:nvPr/>
        </p:nvSpPr>
        <p:spPr>
          <a:xfrm>
            <a:off x="382492" y="871175"/>
            <a:ext cx="8672051" cy="1200329"/>
          </a:xfrm>
          <a:prstGeom prst="rect">
            <a:avLst/>
          </a:prstGeom>
          <a:noFill/>
        </p:spPr>
        <p:txBody>
          <a:bodyPr wrap="square" rtlCol="0">
            <a:spAutoFit/>
          </a:bodyPr>
          <a:lstStyle/>
          <a:p>
            <a:r>
              <a:rPr lang="en-GB" i="1" dirty="0">
                <a:latin typeface="Cambria" panose="02040503050406030204" pitchFamily="18" charset="0"/>
              </a:rPr>
              <a:t>We acknowledge all those who have generously provided unpublished parasite and vectors data, helped locate information or the geo-coordinates of data necessary to complete the analysis of malaria risk across </a:t>
            </a:r>
            <a:r>
              <a:rPr lang="en-GB" i="1" dirty="0" smtClean="0">
                <a:latin typeface="Cambria" panose="02040503050406030204" pitchFamily="18" charset="0"/>
              </a:rPr>
              <a:t>Sudan:</a:t>
            </a:r>
            <a:endParaRPr lang="en-GB" i="1" dirty="0">
              <a:latin typeface="Cambria" panose="02040503050406030204" pitchFamily="18" charset="0"/>
            </a:endParaRPr>
          </a:p>
          <a:p>
            <a:endParaRPr lang="en-GB" dirty="0"/>
          </a:p>
        </p:txBody>
      </p:sp>
      <p:sp>
        <p:nvSpPr>
          <p:cNvPr id="2" name="TextBox 1"/>
          <p:cNvSpPr txBox="1"/>
          <p:nvPr/>
        </p:nvSpPr>
        <p:spPr>
          <a:xfrm>
            <a:off x="501445" y="1974232"/>
            <a:ext cx="8214851" cy="2862322"/>
          </a:xfrm>
          <a:prstGeom prst="rect">
            <a:avLst/>
          </a:prstGeom>
          <a:noFill/>
        </p:spPr>
        <p:txBody>
          <a:bodyPr wrap="square" rtlCol="0">
            <a:spAutoFit/>
          </a:bodyPr>
          <a:lstStyle/>
          <a:p>
            <a:pPr algn="ctr"/>
            <a:r>
              <a:rPr lang="en-GB" dirty="0">
                <a:latin typeface="Cambria" panose="02040503050406030204" pitchFamily="18" charset="0"/>
              </a:rPr>
              <a:t>Mohamed Abbas, </a:t>
            </a:r>
            <a:r>
              <a:rPr lang="en-GB" dirty="0" err="1">
                <a:latin typeface="Cambria" panose="02040503050406030204" pitchFamily="18" charset="0"/>
              </a:rPr>
              <a:t>Alnazear</a:t>
            </a:r>
            <a:r>
              <a:rPr lang="en-GB" dirty="0">
                <a:latin typeface="Cambria" panose="02040503050406030204" pitchFamily="18" charset="0"/>
              </a:rPr>
              <a:t> </a:t>
            </a:r>
            <a:r>
              <a:rPr lang="en-GB" dirty="0" err="1">
                <a:latin typeface="Cambria" panose="02040503050406030204" pitchFamily="18" charset="0"/>
              </a:rPr>
              <a:t>Abdalla</a:t>
            </a:r>
            <a:r>
              <a:rPr lang="en-GB" dirty="0">
                <a:latin typeface="Cambria" panose="02040503050406030204" pitchFamily="18" charset="0"/>
              </a:rPr>
              <a:t>, </a:t>
            </a:r>
            <a:r>
              <a:rPr lang="en-GB" dirty="0" err="1">
                <a:latin typeface="Cambria" panose="02040503050406030204" pitchFamily="18" charset="0"/>
              </a:rPr>
              <a:t>Tareg</a:t>
            </a:r>
            <a:r>
              <a:rPr lang="en-GB" dirty="0">
                <a:latin typeface="Cambria" panose="02040503050406030204" pitchFamily="18" charset="0"/>
              </a:rPr>
              <a:t> </a:t>
            </a:r>
            <a:r>
              <a:rPr lang="en-GB" dirty="0" err="1">
                <a:latin typeface="Cambria" panose="02040503050406030204" pitchFamily="18" charset="0"/>
              </a:rPr>
              <a:t>Abdelgader</a:t>
            </a:r>
            <a:r>
              <a:rPr lang="en-GB" dirty="0">
                <a:latin typeface="Cambria" panose="02040503050406030204" pitchFamily="18" charset="0"/>
              </a:rPr>
              <a:t>, </a:t>
            </a:r>
            <a:r>
              <a:rPr lang="en-US" dirty="0" err="1">
                <a:latin typeface="Cambria" panose="02040503050406030204" pitchFamily="18" charset="0"/>
              </a:rPr>
              <a:t>Mujahid</a:t>
            </a:r>
            <a:r>
              <a:rPr lang="en-US" dirty="0">
                <a:latin typeface="Cambria" panose="02040503050406030204" pitchFamily="18" charset="0"/>
              </a:rPr>
              <a:t> </a:t>
            </a:r>
            <a:r>
              <a:rPr lang="en-US" dirty="0" err="1" smtClean="0">
                <a:latin typeface="Cambria" panose="02040503050406030204" pitchFamily="18" charset="0"/>
              </a:rPr>
              <a:t>Abdin</a:t>
            </a:r>
            <a:r>
              <a:rPr lang="en-US" dirty="0" smtClean="0">
                <a:latin typeface="Cambria" panose="02040503050406030204" pitchFamily="18" charset="0"/>
              </a:rPr>
              <a:t>, </a:t>
            </a:r>
            <a:r>
              <a:rPr lang="en-GB" dirty="0" err="1" smtClean="0">
                <a:latin typeface="Cambria" panose="02040503050406030204" pitchFamily="18" charset="0"/>
              </a:rPr>
              <a:t>Nasruddin</a:t>
            </a:r>
            <a:r>
              <a:rPr lang="en-GB" dirty="0" smtClean="0">
                <a:latin typeface="Cambria" panose="02040503050406030204" pitchFamily="18" charset="0"/>
              </a:rPr>
              <a:t> </a:t>
            </a:r>
            <a:r>
              <a:rPr lang="en-GB" dirty="0">
                <a:latin typeface="Cambria" panose="02040503050406030204" pitchFamily="18" charset="0"/>
              </a:rPr>
              <a:t>Abdul-</a:t>
            </a:r>
            <a:r>
              <a:rPr lang="en-GB" dirty="0" err="1">
                <a:latin typeface="Cambria" panose="02040503050406030204" pitchFamily="18" charset="0"/>
              </a:rPr>
              <a:t>Hadi</a:t>
            </a:r>
            <a:r>
              <a:rPr lang="en-GB" dirty="0">
                <a:latin typeface="Cambria" panose="02040503050406030204" pitchFamily="18" charset="0"/>
              </a:rPr>
              <a:t>, </a:t>
            </a:r>
            <a:r>
              <a:rPr lang="en-GB" dirty="0" err="1">
                <a:latin typeface="Cambria" panose="02040503050406030204" pitchFamily="18" charset="0"/>
              </a:rPr>
              <a:t>Abdalla</a:t>
            </a:r>
            <a:r>
              <a:rPr lang="en-GB" dirty="0">
                <a:latin typeface="Cambria" panose="02040503050406030204" pitchFamily="18" charset="0"/>
              </a:rPr>
              <a:t> Ahmed, </a:t>
            </a:r>
            <a:r>
              <a:rPr lang="en-GB" dirty="0" err="1">
                <a:latin typeface="Cambria" panose="02040503050406030204" pitchFamily="18" charset="0"/>
              </a:rPr>
              <a:t>Mubashar</a:t>
            </a:r>
            <a:r>
              <a:rPr lang="en-GB" dirty="0">
                <a:latin typeface="Cambria" panose="02040503050406030204" pitchFamily="18" charset="0"/>
              </a:rPr>
              <a:t> Ahmed, </a:t>
            </a:r>
            <a:r>
              <a:rPr lang="en-GB" dirty="0" err="1">
                <a:latin typeface="Cambria" panose="02040503050406030204" pitchFamily="18" charset="0"/>
              </a:rPr>
              <a:t>Dalin</a:t>
            </a:r>
            <a:r>
              <a:rPr lang="en-GB" dirty="0">
                <a:latin typeface="Cambria" panose="02040503050406030204" pitchFamily="18" charset="0"/>
              </a:rPr>
              <a:t> </a:t>
            </a:r>
            <a:r>
              <a:rPr lang="en-GB" dirty="0" err="1">
                <a:latin typeface="Cambria" panose="02040503050406030204" pitchFamily="18" charset="0"/>
              </a:rPr>
              <a:t>Abdelkareem</a:t>
            </a:r>
            <a:r>
              <a:rPr lang="en-GB" dirty="0">
                <a:latin typeface="Cambria" panose="02040503050406030204" pitchFamily="18" charset="0"/>
              </a:rPr>
              <a:t> </a:t>
            </a:r>
            <a:r>
              <a:rPr lang="en-GB" dirty="0" err="1">
                <a:latin typeface="Cambria" panose="02040503050406030204" pitchFamily="18" charset="0"/>
              </a:rPr>
              <a:t>Altahir</a:t>
            </a:r>
            <a:r>
              <a:rPr lang="en-GB" dirty="0">
                <a:latin typeface="Cambria" panose="02040503050406030204" pitchFamily="18" charset="0"/>
              </a:rPr>
              <a:t>, Ahmed </a:t>
            </a:r>
            <a:r>
              <a:rPr lang="en-GB" dirty="0" err="1">
                <a:latin typeface="Cambria" panose="02040503050406030204" pitchFamily="18" charset="0"/>
              </a:rPr>
              <a:t>Alnazear</a:t>
            </a:r>
            <a:r>
              <a:rPr lang="en-GB" dirty="0">
                <a:latin typeface="Cambria" panose="02040503050406030204" pitchFamily="18" charset="0"/>
              </a:rPr>
              <a:t> </a:t>
            </a:r>
            <a:r>
              <a:rPr lang="en-GB" dirty="0" smtClean="0">
                <a:latin typeface="Cambria" panose="02040503050406030204" pitchFamily="18" charset="0"/>
              </a:rPr>
              <a:t>Amine, Sahar </a:t>
            </a:r>
            <a:r>
              <a:rPr lang="en-GB" dirty="0" err="1">
                <a:latin typeface="Cambria" panose="02040503050406030204" pitchFamily="18" charset="0"/>
              </a:rPr>
              <a:t>Bakhite</a:t>
            </a:r>
            <a:r>
              <a:rPr lang="en-GB" dirty="0">
                <a:latin typeface="Cambria" panose="02040503050406030204" pitchFamily="18" charset="0"/>
              </a:rPr>
              <a:t>, Mustafa </a:t>
            </a:r>
            <a:r>
              <a:rPr lang="en-GB" dirty="0" err="1">
                <a:latin typeface="Cambria" panose="02040503050406030204" pitchFamily="18" charset="0"/>
              </a:rPr>
              <a:t>Dukeen</a:t>
            </a:r>
            <a:r>
              <a:rPr lang="en-GB" dirty="0">
                <a:latin typeface="Cambria" panose="02040503050406030204" pitchFamily="18" charset="0"/>
              </a:rPr>
              <a:t>, </a:t>
            </a:r>
            <a:r>
              <a:rPr lang="en-US" dirty="0">
                <a:latin typeface="Cambria" panose="02040503050406030204" pitchFamily="18" charset="0"/>
              </a:rPr>
              <a:t>Khalid </a:t>
            </a:r>
            <a:r>
              <a:rPr lang="en-US" dirty="0" err="1" smtClean="0">
                <a:latin typeface="Cambria" panose="02040503050406030204" pitchFamily="18" charset="0"/>
              </a:rPr>
              <a:t>Elmerdi</a:t>
            </a:r>
            <a:r>
              <a:rPr lang="en-US" dirty="0" smtClean="0">
                <a:latin typeface="Cambria" panose="02040503050406030204" pitchFamily="18" charset="0"/>
              </a:rPr>
              <a:t>, </a:t>
            </a:r>
            <a:r>
              <a:rPr lang="en-GB" dirty="0" err="1" smtClean="0">
                <a:latin typeface="Cambria" panose="02040503050406030204" pitchFamily="18" charset="0"/>
              </a:rPr>
              <a:t>Tayseer</a:t>
            </a:r>
            <a:r>
              <a:rPr lang="en-GB" dirty="0" smtClean="0">
                <a:latin typeface="Cambria" panose="02040503050406030204" pitchFamily="18" charset="0"/>
              </a:rPr>
              <a:t> </a:t>
            </a:r>
            <a:r>
              <a:rPr lang="en-GB" dirty="0" err="1">
                <a:latin typeface="Cambria" panose="02040503050406030204" pitchFamily="18" charset="0"/>
              </a:rPr>
              <a:t>Elamin</a:t>
            </a:r>
            <a:r>
              <a:rPr lang="en-GB" dirty="0">
                <a:latin typeface="Cambria" panose="02040503050406030204" pitchFamily="18" charset="0"/>
              </a:rPr>
              <a:t> El </a:t>
            </a:r>
            <a:r>
              <a:rPr lang="en-GB" dirty="0" err="1">
                <a:latin typeface="Cambria" panose="02040503050406030204" pitchFamily="18" charset="0"/>
              </a:rPr>
              <a:t>Faki</a:t>
            </a:r>
            <a:r>
              <a:rPr lang="en-GB" dirty="0">
                <a:latin typeface="Cambria" panose="02040503050406030204" pitchFamily="18" charset="0"/>
              </a:rPr>
              <a:t>, </a:t>
            </a:r>
            <a:r>
              <a:rPr lang="en-GB" dirty="0" err="1">
                <a:latin typeface="Cambria" panose="02040503050406030204" pitchFamily="18" charset="0"/>
              </a:rPr>
              <a:t>Asma</a:t>
            </a:r>
            <a:r>
              <a:rPr lang="en-GB" dirty="0">
                <a:latin typeface="Cambria" panose="02040503050406030204" pitchFamily="18" charset="0"/>
              </a:rPr>
              <a:t> </a:t>
            </a:r>
            <a:r>
              <a:rPr lang="en-GB" dirty="0" err="1">
                <a:latin typeface="Cambria" panose="02040503050406030204" pitchFamily="18" charset="0"/>
              </a:rPr>
              <a:t>Hsahim</a:t>
            </a:r>
            <a:r>
              <a:rPr lang="en-GB" dirty="0">
                <a:latin typeface="Cambria" panose="02040503050406030204" pitchFamily="18" charset="0"/>
              </a:rPr>
              <a:t> El Hassan, Ibrahim El Hassan, </a:t>
            </a:r>
            <a:r>
              <a:rPr lang="en-GB" dirty="0" err="1">
                <a:latin typeface="Cambria" panose="02040503050406030204" pitchFamily="18" charset="0"/>
              </a:rPr>
              <a:t>Limya</a:t>
            </a:r>
            <a:r>
              <a:rPr lang="en-GB" dirty="0">
                <a:latin typeface="Cambria" panose="02040503050406030204" pitchFamily="18" charset="0"/>
              </a:rPr>
              <a:t> El Yamani, Khalid </a:t>
            </a:r>
            <a:r>
              <a:rPr lang="en-GB" dirty="0" err="1">
                <a:latin typeface="Cambria" panose="02040503050406030204" pitchFamily="18" charset="0"/>
              </a:rPr>
              <a:t>Elmardi</a:t>
            </a:r>
            <a:r>
              <a:rPr lang="en-GB" dirty="0">
                <a:latin typeface="Cambria" panose="02040503050406030204" pitchFamily="18" charset="0"/>
              </a:rPr>
              <a:t>, Salah </a:t>
            </a:r>
            <a:r>
              <a:rPr lang="en-GB" dirty="0" err="1">
                <a:latin typeface="Cambria" panose="02040503050406030204" pitchFamily="18" charset="0"/>
              </a:rPr>
              <a:t>Elbin</a:t>
            </a:r>
            <a:r>
              <a:rPr lang="en-GB" dirty="0">
                <a:latin typeface="Cambria" panose="02040503050406030204" pitchFamily="18" charset="0"/>
              </a:rPr>
              <a:t> </a:t>
            </a:r>
            <a:r>
              <a:rPr lang="en-GB" dirty="0" err="1">
                <a:latin typeface="Cambria" panose="02040503050406030204" pitchFamily="18" charset="0"/>
              </a:rPr>
              <a:t>Elmubark</a:t>
            </a:r>
            <a:r>
              <a:rPr lang="en-GB" dirty="0">
                <a:latin typeface="Cambria" panose="02040503050406030204" pitchFamily="18" charset="0"/>
              </a:rPr>
              <a:t>, </a:t>
            </a:r>
            <a:r>
              <a:rPr lang="en-GB" dirty="0" err="1">
                <a:latin typeface="Cambria" panose="02040503050406030204" pitchFamily="18" charset="0"/>
              </a:rPr>
              <a:t>Homooda</a:t>
            </a:r>
            <a:r>
              <a:rPr lang="en-GB" dirty="0">
                <a:latin typeface="Cambria" panose="02040503050406030204" pitchFamily="18" charset="0"/>
              </a:rPr>
              <a:t> </a:t>
            </a:r>
            <a:r>
              <a:rPr lang="en-GB" dirty="0" err="1">
                <a:latin typeface="Cambria" panose="02040503050406030204" pitchFamily="18" charset="0"/>
              </a:rPr>
              <a:t>Totoa</a:t>
            </a:r>
            <a:r>
              <a:rPr lang="en-GB" dirty="0">
                <a:latin typeface="Cambria" panose="02040503050406030204" pitchFamily="18" charset="0"/>
              </a:rPr>
              <a:t> </a:t>
            </a:r>
            <a:r>
              <a:rPr lang="en-GB" dirty="0" err="1">
                <a:latin typeface="Cambria" panose="02040503050406030204" pitchFamily="18" charset="0"/>
              </a:rPr>
              <a:t>Kafy</a:t>
            </a:r>
            <a:r>
              <a:rPr lang="en-GB" dirty="0">
                <a:latin typeface="Cambria" panose="02040503050406030204" pitchFamily="18" charset="0"/>
              </a:rPr>
              <a:t>, </a:t>
            </a:r>
            <a:r>
              <a:rPr lang="en-US" dirty="0" err="1">
                <a:latin typeface="Cambria" panose="02040503050406030204" pitchFamily="18" charset="0"/>
              </a:rPr>
              <a:t>Abd</a:t>
            </a:r>
            <a:r>
              <a:rPr lang="en-US" dirty="0">
                <a:latin typeface="Cambria" panose="02040503050406030204" pitchFamily="18" charset="0"/>
              </a:rPr>
              <a:t> </a:t>
            </a:r>
            <a:r>
              <a:rPr lang="en-US" dirty="0" err="1">
                <a:latin typeface="Cambria" panose="02040503050406030204" pitchFamily="18" charset="0"/>
              </a:rPr>
              <a:t>Alla</a:t>
            </a:r>
            <a:r>
              <a:rPr lang="en-US" dirty="0">
                <a:latin typeface="Cambria" panose="02040503050406030204" pitchFamily="18" charset="0"/>
              </a:rPr>
              <a:t> </a:t>
            </a:r>
            <a:r>
              <a:rPr lang="en-US" dirty="0" smtClean="0">
                <a:latin typeface="Cambria" panose="02040503050406030204" pitchFamily="18" charset="0"/>
              </a:rPr>
              <a:t>Ibrahim, </a:t>
            </a:r>
            <a:r>
              <a:rPr lang="en-GB" dirty="0" err="1" smtClean="0">
                <a:latin typeface="Cambria" panose="02040503050406030204" pitchFamily="18" charset="0"/>
              </a:rPr>
              <a:t>Fatih</a:t>
            </a:r>
            <a:r>
              <a:rPr lang="en-GB" dirty="0" smtClean="0">
                <a:latin typeface="Cambria" panose="02040503050406030204" pitchFamily="18" charset="0"/>
              </a:rPr>
              <a:t> </a:t>
            </a:r>
            <a:r>
              <a:rPr lang="en-GB" dirty="0">
                <a:latin typeface="Cambria" panose="02040503050406030204" pitchFamily="18" charset="0"/>
              </a:rPr>
              <a:t>Malik, </a:t>
            </a:r>
            <a:r>
              <a:rPr lang="en-GB" dirty="0" err="1">
                <a:latin typeface="Cambria" panose="02040503050406030204" pitchFamily="18" charset="0"/>
              </a:rPr>
              <a:t>Jaffar</a:t>
            </a:r>
            <a:r>
              <a:rPr lang="en-GB" dirty="0">
                <a:latin typeface="Cambria" panose="02040503050406030204" pitchFamily="18" charset="0"/>
              </a:rPr>
              <a:t> </a:t>
            </a:r>
            <a:r>
              <a:rPr lang="en-GB" dirty="0" err="1">
                <a:latin typeface="Cambria" panose="02040503050406030204" pitchFamily="18" charset="0"/>
              </a:rPr>
              <a:t>Mirghani</a:t>
            </a:r>
            <a:r>
              <a:rPr lang="en-GB" dirty="0">
                <a:latin typeface="Cambria" panose="02040503050406030204" pitchFamily="18" charset="0"/>
              </a:rPr>
              <a:t>, </a:t>
            </a:r>
            <a:r>
              <a:rPr lang="en-GB" dirty="0" err="1">
                <a:latin typeface="Cambria" panose="02040503050406030204" pitchFamily="18" charset="0"/>
              </a:rPr>
              <a:t>Alaa</a:t>
            </a:r>
            <a:r>
              <a:rPr lang="en-GB" dirty="0">
                <a:latin typeface="Cambria" panose="02040503050406030204" pitchFamily="18" charset="0"/>
              </a:rPr>
              <a:t> </a:t>
            </a:r>
            <a:r>
              <a:rPr lang="en-GB" dirty="0" err="1">
                <a:latin typeface="Cambria" panose="02040503050406030204" pitchFamily="18" charset="0"/>
              </a:rPr>
              <a:t>Moawia</a:t>
            </a:r>
            <a:r>
              <a:rPr lang="en-GB" dirty="0">
                <a:latin typeface="Cambria" panose="02040503050406030204" pitchFamily="18" charset="0"/>
              </a:rPr>
              <a:t>, </a:t>
            </a:r>
            <a:r>
              <a:rPr lang="en-GB" dirty="0" err="1" smtClean="0">
                <a:latin typeface="Cambria" panose="02040503050406030204" pitchFamily="18" charset="0"/>
              </a:rPr>
              <a:t>Tasneem</a:t>
            </a:r>
            <a:r>
              <a:rPr lang="en-GB" dirty="0" smtClean="0">
                <a:latin typeface="Cambria" panose="02040503050406030204" pitchFamily="18" charset="0"/>
              </a:rPr>
              <a:t> </a:t>
            </a:r>
            <a:r>
              <a:rPr lang="en-GB" dirty="0" err="1">
                <a:latin typeface="Cambria" panose="02040503050406030204" pitchFamily="18" charset="0"/>
              </a:rPr>
              <a:t>Moawia</a:t>
            </a:r>
            <a:r>
              <a:rPr lang="en-GB" dirty="0">
                <a:latin typeface="Cambria" panose="02040503050406030204" pitchFamily="18" charset="0"/>
              </a:rPr>
              <a:t>, Abdullah </a:t>
            </a:r>
            <a:r>
              <a:rPr lang="en-GB" dirty="0" err="1">
                <a:latin typeface="Cambria" panose="02040503050406030204" pitchFamily="18" charset="0"/>
              </a:rPr>
              <a:t>Sayied</a:t>
            </a:r>
            <a:r>
              <a:rPr lang="en-GB" dirty="0">
                <a:latin typeface="Cambria" panose="02040503050406030204" pitchFamily="18" charset="0"/>
              </a:rPr>
              <a:t> Mohammed, </a:t>
            </a:r>
            <a:r>
              <a:rPr lang="en-GB" dirty="0" err="1">
                <a:latin typeface="Cambria" panose="02040503050406030204" pitchFamily="18" charset="0"/>
              </a:rPr>
              <a:t>Maowia</a:t>
            </a:r>
            <a:r>
              <a:rPr lang="en-GB" dirty="0">
                <a:latin typeface="Cambria" panose="02040503050406030204" pitchFamily="18" charset="0"/>
              </a:rPr>
              <a:t> Mukhtar, </a:t>
            </a:r>
            <a:r>
              <a:rPr lang="en-GB" dirty="0" err="1">
                <a:latin typeface="Cambria" panose="02040503050406030204" pitchFamily="18" charset="0"/>
              </a:rPr>
              <a:t>Fazza</a:t>
            </a:r>
            <a:r>
              <a:rPr lang="en-GB" dirty="0">
                <a:latin typeface="Cambria" panose="02040503050406030204" pitchFamily="18" charset="0"/>
              </a:rPr>
              <a:t> </a:t>
            </a:r>
            <a:r>
              <a:rPr lang="en-GB" dirty="0" err="1">
                <a:latin typeface="Cambria" panose="02040503050406030204" pitchFamily="18" charset="0"/>
              </a:rPr>
              <a:t>Munim</a:t>
            </a:r>
            <a:r>
              <a:rPr lang="en-GB" dirty="0">
                <a:latin typeface="Cambria" panose="02040503050406030204" pitchFamily="18" charset="0"/>
              </a:rPr>
              <a:t>, </a:t>
            </a:r>
            <a:r>
              <a:rPr lang="en-GB" dirty="0" err="1">
                <a:latin typeface="Cambria" panose="02040503050406030204" pitchFamily="18" charset="0"/>
              </a:rPr>
              <a:t>Samia</a:t>
            </a:r>
            <a:r>
              <a:rPr lang="en-GB" dirty="0">
                <a:latin typeface="Cambria" panose="02040503050406030204" pitchFamily="18" charset="0"/>
              </a:rPr>
              <a:t> </a:t>
            </a:r>
            <a:r>
              <a:rPr lang="en-GB" dirty="0" err="1">
                <a:latin typeface="Cambria" panose="02040503050406030204" pitchFamily="18" charset="0"/>
              </a:rPr>
              <a:t>Seif</a:t>
            </a:r>
            <a:r>
              <a:rPr lang="en-GB" dirty="0">
                <a:latin typeface="Cambria" panose="02040503050406030204" pitchFamily="18" charset="0"/>
              </a:rPr>
              <a:t> </a:t>
            </a:r>
            <a:r>
              <a:rPr lang="en-GB" dirty="0" err="1">
                <a:latin typeface="Cambria" panose="02040503050406030204" pitchFamily="18" charset="0"/>
              </a:rPr>
              <a:t>Murghan</a:t>
            </a:r>
            <a:r>
              <a:rPr lang="en-GB" dirty="0">
                <a:latin typeface="Cambria" panose="02040503050406030204" pitchFamily="18" charset="0"/>
              </a:rPr>
              <a:t>, Ali </a:t>
            </a:r>
            <a:r>
              <a:rPr lang="en-GB" dirty="0" err="1">
                <a:latin typeface="Cambria" panose="02040503050406030204" pitchFamily="18" charset="0"/>
              </a:rPr>
              <a:t>Elamin</a:t>
            </a:r>
            <a:r>
              <a:rPr lang="en-GB" dirty="0">
                <a:latin typeface="Cambria" panose="02040503050406030204" pitchFamily="18" charset="0"/>
              </a:rPr>
              <a:t> Nasir</a:t>
            </a:r>
            <a:r>
              <a:rPr lang="en-GB" dirty="0" smtClean="0">
                <a:latin typeface="Cambria" panose="02040503050406030204" pitchFamily="18" charset="0"/>
              </a:rPr>
              <a:t>, </a:t>
            </a:r>
            <a:r>
              <a:rPr lang="en-GB" dirty="0" err="1">
                <a:latin typeface="Cambria" panose="02040503050406030204" pitchFamily="18" charset="0"/>
              </a:rPr>
              <a:t>Bakari</a:t>
            </a:r>
            <a:r>
              <a:rPr lang="en-GB" dirty="0">
                <a:latin typeface="Cambria" panose="02040503050406030204" pitchFamily="18" charset="0"/>
              </a:rPr>
              <a:t> </a:t>
            </a:r>
            <a:r>
              <a:rPr lang="en-GB" dirty="0" err="1">
                <a:latin typeface="Cambria" panose="02040503050406030204" pitchFamily="18" charset="0"/>
              </a:rPr>
              <a:t>Nour</a:t>
            </a:r>
            <a:r>
              <a:rPr lang="en-GB" dirty="0">
                <a:latin typeface="Cambria" panose="02040503050406030204" pitchFamily="18" charset="0"/>
              </a:rPr>
              <a:t>, </a:t>
            </a:r>
            <a:r>
              <a:rPr lang="en-GB" dirty="0" err="1">
                <a:latin typeface="Cambria" panose="02040503050406030204" pitchFamily="18" charset="0"/>
              </a:rPr>
              <a:t>Abdelhameed</a:t>
            </a:r>
            <a:r>
              <a:rPr lang="en-GB" dirty="0">
                <a:latin typeface="Cambria" panose="02040503050406030204" pitchFamily="18" charset="0"/>
              </a:rPr>
              <a:t> </a:t>
            </a:r>
            <a:r>
              <a:rPr lang="en-GB" dirty="0" err="1">
                <a:latin typeface="Cambria" panose="02040503050406030204" pitchFamily="18" charset="0"/>
              </a:rPr>
              <a:t>Elbirdiri</a:t>
            </a:r>
            <a:r>
              <a:rPr lang="en-GB" dirty="0">
                <a:latin typeface="Cambria" panose="02040503050406030204" pitchFamily="18" charset="0"/>
              </a:rPr>
              <a:t> </a:t>
            </a:r>
            <a:r>
              <a:rPr lang="en-GB" dirty="0" err="1">
                <a:latin typeface="Cambria" panose="02040503050406030204" pitchFamily="18" charset="0"/>
              </a:rPr>
              <a:t>Nugad</a:t>
            </a:r>
            <a:r>
              <a:rPr lang="en-GB" dirty="0">
                <a:latin typeface="Cambria" panose="02040503050406030204" pitchFamily="18" charset="0"/>
              </a:rPr>
              <a:t>, A. Omer, </a:t>
            </a:r>
            <a:r>
              <a:rPr lang="en-GB" dirty="0" err="1">
                <a:latin typeface="Cambria" panose="02040503050406030204" pitchFamily="18" charset="0"/>
              </a:rPr>
              <a:t>Abdala</a:t>
            </a:r>
            <a:r>
              <a:rPr lang="en-GB" dirty="0">
                <a:latin typeface="Cambria" panose="02040503050406030204" pitchFamily="18" charset="0"/>
              </a:rPr>
              <a:t> </a:t>
            </a:r>
            <a:r>
              <a:rPr lang="en-GB" dirty="0" err="1">
                <a:latin typeface="Cambria" panose="02040503050406030204" pitchFamily="18" charset="0"/>
              </a:rPr>
              <a:t>Sayaid</a:t>
            </a:r>
            <a:r>
              <a:rPr lang="en-GB" dirty="0">
                <a:latin typeface="Cambria" panose="02040503050406030204" pitchFamily="18" charset="0"/>
              </a:rPr>
              <a:t>, Jihad </a:t>
            </a:r>
            <a:r>
              <a:rPr lang="en-GB" dirty="0" err="1">
                <a:latin typeface="Cambria" panose="02040503050406030204" pitchFamily="18" charset="0"/>
              </a:rPr>
              <a:t>Eltaher</a:t>
            </a:r>
            <a:r>
              <a:rPr lang="en-GB" dirty="0">
                <a:latin typeface="Cambria" panose="02040503050406030204" pitchFamily="18" charset="0"/>
              </a:rPr>
              <a:t> </a:t>
            </a:r>
            <a:r>
              <a:rPr lang="en-GB" dirty="0" err="1">
                <a:latin typeface="Cambria" panose="02040503050406030204" pitchFamily="18" charset="0"/>
              </a:rPr>
              <a:t>Sulieman</a:t>
            </a:r>
            <a:r>
              <a:rPr lang="en-GB" dirty="0">
                <a:latin typeface="Cambria" panose="02040503050406030204" pitchFamily="18" charset="0"/>
              </a:rPr>
              <a:t>, Mohamad Tarig, </a:t>
            </a:r>
            <a:r>
              <a:rPr lang="en-US" dirty="0" err="1">
                <a:latin typeface="Cambria" panose="02040503050406030204" pitchFamily="18" charset="0"/>
              </a:rPr>
              <a:t>Asma</a:t>
            </a:r>
            <a:r>
              <a:rPr lang="en-US" dirty="0">
                <a:latin typeface="Cambria" panose="02040503050406030204" pitchFamily="18" charset="0"/>
              </a:rPr>
              <a:t> </a:t>
            </a:r>
            <a:r>
              <a:rPr lang="en-US" dirty="0" err="1" smtClean="0">
                <a:latin typeface="Cambria" panose="02040503050406030204" pitchFamily="18" charset="0"/>
              </a:rPr>
              <a:t>Tohami</a:t>
            </a:r>
            <a:r>
              <a:rPr lang="en-US" dirty="0" smtClean="0">
                <a:latin typeface="Cambria" panose="02040503050406030204" pitchFamily="18" charset="0"/>
              </a:rPr>
              <a:t>, </a:t>
            </a:r>
            <a:r>
              <a:rPr lang="en-GB" dirty="0" err="1" smtClean="0">
                <a:latin typeface="Cambria" panose="02040503050406030204" pitchFamily="18" charset="0"/>
              </a:rPr>
              <a:t>Randa</a:t>
            </a:r>
            <a:r>
              <a:rPr lang="en-GB" dirty="0" smtClean="0">
                <a:latin typeface="Cambria" panose="02040503050406030204" pitchFamily="18" charset="0"/>
              </a:rPr>
              <a:t> Youssef</a:t>
            </a:r>
            <a:endParaRPr lang="en-GB" dirty="0">
              <a:latin typeface="Cambria" panose="02040503050406030204" pitchFamily="18" charset="0"/>
            </a:endParaRPr>
          </a:p>
          <a:p>
            <a:endParaRPr lang="en-GB" dirty="0"/>
          </a:p>
        </p:txBody>
      </p:sp>
      <p:sp>
        <p:nvSpPr>
          <p:cNvPr id="3" name="TextBox 2"/>
          <p:cNvSpPr txBox="1"/>
          <p:nvPr/>
        </p:nvSpPr>
        <p:spPr>
          <a:xfrm>
            <a:off x="1042399" y="5103674"/>
            <a:ext cx="7399236" cy="1477328"/>
          </a:xfrm>
          <a:prstGeom prst="rect">
            <a:avLst/>
          </a:prstGeom>
          <a:noFill/>
        </p:spPr>
        <p:txBody>
          <a:bodyPr wrap="square" rtlCol="0">
            <a:spAutoFit/>
          </a:bodyPr>
          <a:lstStyle/>
          <a:p>
            <a:pPr algn="ctr"/>
            <a:r>
              <a:rPr lang="en-GB" b="1" dirty="0" err="1" smtClean="0">
                <a:latin typeface="Cambria" panose="02040503050406030204" pitchFamily="18" charset="0"/>
              </a:rPr>
              <a:t>FMoH</a:t>
            </a:r>
            <a:r>
              <a:rPr lang="en-GB" dirty="0" smtClean="0">
                <a:latin typeface="Cambria" panose="02040503050406030204" pitchFamily="18" charset="0"/>
              </a:rPr>
              <a:t>:</a:t>
            </a:r>
            <a:r>
              <a:rPr lang="en-GB" b="1" dirty="0" smtClean="0">
                <a:latin typeface="Cambria" panose="02040503050406030204" pitchFamily="18" charset="0"/>
              </a:rPr>
              <a:t> </a:t>
            </a:r>
            <a:r>
              <a:rPr lang="en-GB" dirty="0" err="1" smtClean="0">
                <a:solidFill>
                  <a:srgbClr val="FF0000"/>
                </a:solidFill>
                <a:latin typeface="Cambria" panose="02040503050406030204" pitchFamily="18" charset="0"/>
              </a:rPr>
              <a:t>xxxxxxx</a:t>
            </a:r>
            <a:endParaRPr lang="en-GB" dirty="0" smtClean="0">
              <a:solidFill>
                <a:srgbClr val="FF0000"/>
              </a:solidFill>
              <a:latin typeface="Cambria" panose="02040503050406030204" pitchFamily="18" charset="0"/>
            </a:endParaRPr>
          </a:p>
          <a:p>
            <a:pPr algn="ctr"/>
            <a:r>
              <a:rPr lang="en-GB" b="1" dirty="0" smtClean="0">
                <a:latin typeface="Cambria" panose="02040503050406030204" pitchFamily="18" charset="0"/>
              </a:rPr>
              <a:t>EMRO</a:t>
            </a:r>
            <a:r>
              <a:rPr lang="en-GB" dirty="0" smtClean="0">
                <a:latin typeface="Cambria" panose="02040503050406030204" pitchFamily="18" charset="0"/>
              </a:rPr>
              <a:t> (Cairo): Ghasem Zamani, Caroline Barwa &amp; Hoda Atta</a:t>
            </a:r>
          </a:p>
          <a:p>
            <a:pPr algn="ctr"/>
            <a:r>
              <a:rPr lang="en-GB" b="1" dirty="0" smtClean="0">
                <a:latin typeface="Cambria" panose="02040503050406030204" pitchFamily="18" charset="0"/>
              </a:rPr>
              <a:t>INFORM</a:t>
            </a:r>
            <a:r>
              <a:rPr lang="en-GB" dirty="0" smtClean="0">
                <a:latin typeface="Cambria" panose="02040503050406030204" pitchFamily="18" charset="0"/>
              </a:rPr>
              <a:t> (Nairobi): Bob Snow, Lukio Olweny, Paul Ouma, Peter Macharia, Joseph Maina, Stephen Oloo, Ezekiel Gogo, David Kyalo, Damaris Kinyoki</a:t>
            </a:r>
          </a:p>
          <a:p>
            <a:pPr algn="ctr"/>
            <a:r>
              <a:rPr lang="en-GB" b="1" dirty="0" smtClean="0">
                <a:latin typeface="Cambria" panose="02040503050406030204" pitchFamily="18" charset="0"/>
              </a:rPr>
              <a:t>LINK</a:t>
            </a:r>
            <a:r>
              <a:rPr lang="en-GB" dirty="0" smtClean="0">
                <a:latin typeface="Cambria" panose="02040503050406030204" pitchFamily="18" charset="0"/>
              </a:rPr>
              <a:t> (London): Ngozi Erondu, Caroline Lynch, David Schellenberg</a:t>
            </a:r>
            <a:endParaRPr lang="en-GB" dirty="0">
              <a:latin typeface="Cambria" panose="02040503050406030204" pitchFamily="18" charset="0"/>
            </a:endParaRPr>
          </a:p>
        </p:txBody>
      </p:sp>
    </p:spTree>
    <p:extLst>
      <p:ext uri="{BB962C8B-B14F-4D97-AF65-F5344CB8AC3E}">
        <p14:creationId xmlns:p14="http://schemas.microsoft.com/office/powerpoint/2010/main" val="11615991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387" y="474192"/>
            <a:ext cx="6633141" cy="580138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20" y="5475642"/>
            <a:ext cx="2855075" cy="1224410"/>
          </a:xfrm>
          <a:prstGeom prst="rect">
            <a:avLst/>
          </a:prstGeom>
        </p:spPr>
      </p:pic>
      <p:sp>
        <p:nvSpPr>
          <p:cNvPr id="2" name="Title 1"/>
          <p:cNvSpPr txBox="1">
            <a:spLocks/>
          </p:cNvSpPr>
          <p:nvPr/>
        </p:nvSpPr>
        <p:spPr>
          <a:xfrm>
            <a:off x="227528" y="1473860"/>
            <a:ext cx="2284446" cy="4215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dirty="0" smtClean="0">
                <a:latin typeface="Cambria" panose="02040503050406030204" pitchFamily="18" charset="0"/>
              </a:rPr>
              <a:t>Administrative boundaries: 18 States and 189 localities</a:t>
            </a:r>
            <a:endParaRPr lang="en-GB" sz="2400" b="1" dirty="0">
              <a:latin typeface="Cambria" panose="02040503050406030204" pitchFamily="18" charset="0"/>
            </a:endParaRPr>
          </a:p>
        </p:txBody>
      </p:sp>
    </p:spTree>
    <p:extLst>
      <p:ext uri="{BB962C8B-B14F-4D97-AF65-F5344CB8AC3E}">
        <p14:creationId xmlns:p14="http://schemas.microsoft.com/office/powerpoint/2010/main" val="41271810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5964" y="218750"/>
            <a:ext cx="4470012" cy="8107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dirty="0" smtClean="0">
                <a:latin typeface="Cambria" panose="02040503050406030204" pitchFamily="18" charset="0"/>
              </a:rPr>
              <a:t>Modelled Population distribution</a:t>
            </a:r>
            <a:endParaRPr lang="en-GB" sz="2400" b="1" dirty="0">
              <a:latin typeface="Cambria" panose="020405030504060302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64" y="5475398"/>
            <a:ext cx="2284446" cy="72356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6865" y="624114"/>
            <a:ext cx="6547135" cy="5414481"/>
          </a:xfrm>
          <a:prstGeom prst="rect">
            <a:avLst/>
          </a:prstGeom>
        </p:spPr>
      </p:pic>
    </p:spTree>
    <p:extLst>
      <p:ext uri="{BB962C8B-B14F-4D97-AF65-F5344CB8AC3E}">
        <p14:creationId xmlns:p14="http://schemas.microsoft.com/office/powerpoint/2010/main" val="34116193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40996"/>
            <a:ext cx="4470012" cy="8107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dirty="0" smtClean="0">
                <a:latin typeface="Cambria" panose="02040503050406030204" pitchFamily="18" charset="0"/>
              </a:rPr>
              <a:t>Population Settlement mapping OCHA</a:t>
            </a:r>
            <a:endParaRPr lang="en-GB" sz="2400" b="1" dirty="0">
              <a:latin typeface="Cambria" panose="020405030504060302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5750" y="840284"/>
            <a:ext cx="6041136" cy="5233416"/>
          </a:xfrm>
          <a:prstGeom prst="rect">
            <a:avLst/>
          </a:prstGeom>
        </p:spPr>
      </p:pic>
    </p:spTree>
    <p:extLst>
      <p:ext uri="{BB962C8B-B14F-4D97-AF65-F5344CB8AC3E}">
        <p14:creationId xmlns:p14="http://schemas.microsoft.com/office/powerpoint/2010/main" val="35699513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5964" y="420914"/>
            <a:ext cx="2284446" cy="4215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dirty="0" smtClean="0">
                <a:latin typeface="Cambria" panose="02040503050406030204" pitchFamily="18" charset="0"/>
              </a:rPr>
              <a:t>Urban extents</a:t>
            </a:r>
            <a:endParaRPr lang="en-GB" sz="2400" b="1" dirty="0">
              <a:latin typeface="Cambria" panose="020405030504060302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2820" y="483261"/>
            <a:ext cx="6929267" cy="5730503"/>
          </a:xfrm>
          <a:prstGeom prst="rect">
            <a:avLst/>
          </a:prstGeom>
        </p:spPr>
      </p:pic>
    </p:spTree>
    <p:extLst>
      <p:ext uri="{BB962C8B-B14F-4D97-AF65-F5344CB8AC3E}">
        <p14:creationId xmlns:p14="http://schemas.microsoft.com/office/powerpoint/2010/main" val="16673359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 name="Title 1"/>
          <p:cNvSpPr txBox="1">
            <a:spLocks/>
          </p:cNvSpPr>
          <p:nvPr/>
        </p:nvSpPr>
        <p:spPr>
          <a:xfrm>
            <a:off x="185964" y="420914"/>
            <a:ext cx="2100036" cy="9501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dirty="0" smtClean="0">
                <a:latin typeface="Cambria" panose="02040503050406030204" pitchFamily="18" charset="0"/>
              </a:rPr>
              <a:t>IDP (Green) and Refugee (Red) camps</a:t>
            </a:r>
            <a:endParaRPr lang="en-GB" sz="2400" b="1" dirty="0">
              <a:latin typeface="Cambria" panose="020405030504060302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932" y="489104"/>
            <a:ext cx="6916550" cy="5719987"/>
          </a:xfrm>
          <a:prstGeom prst="rect">
            <a:avLst/>
          </a:prstGeom>
        </p:spPr>
      </p:pic>
    </p:spTree>
    <p:extLst>
      <p:ext uri="{BB962C8B-B14F-4D97-AF65-F5344CB8AC3E}">
        <p14:creationId xmlns:p14="http://schemas.microsoft.com/office/powerpoint/2010/main" val="18724523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3485</TotalTime>
  <Words>12420</Words>
  <Application>Microsoft Office PowerPoint</Application>
  <PresentationFormat>On-screen Show (4:3)</PresentationFormat>
  <Paragraphs>869</Paragraphs>
  <Slides>46</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AdvP4B6849</vt:lpstr>
      <vt:lpstr>AdvTT94666391+20</vt:lpstr>
      <vt:lpstr>Arial</vt:lpstr>
      <vt:lpstr>Calibri</vt:lpstr>
      <vt:lpstr>Calibri Light</vt:lpstr>
      <vt:lpstr>Cambria</vt:lpstr>
      <vt:lpstr>Times New Roman</vt:lpstr>
      <vt:lpstr>Office Theme</vt:lpstr>
      <vt:lpstr>PowerPoint Presentation</vt:lpstr>
      <vt:lpstr>PowerPoint Presentation</vt:lpstr>
      <vt:lpstr>Topography: elevation, rivers &amp; mountains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Historical limits of transmission</vt:lpstr>
      <vt:lpstr>Malaria parasite prevalence surveys by year 1981-2012</vt:lpstr>
      <vt:lpstr>Location of 3284 age-corrected parasite prevalence data (PfPR2-10) between 1981-2012; Highest value on top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Sudan Topography</dc:title>
  <dc:creator>Peter Macharia</dc:creator>
  <cp:lastModifiedBy>Robert Snow</cp:lastModifiedBy>
  <cp:revision>229</cp:revision>
  <dcterms:created xsi:type="dcterms:W3CDTF">2016-04-06T11:33:46Z</dcterms:created>
  <dcterms:modified xsi:type="dcterms:W3CDTF">2016-11-11T12:47:26Z</dcterms:modified>
</cp:coreProperties>
</file>