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05" r:id="rId3"/>
    <p:sldId id="306" r:id="rId4"/>
    <p:sldId id="308" r:id="rId5"/>
    <p:sldId id="322" r:id="rId6"/>
    <p:sldId id="323" r:id="rId7"/>
    <p:sldId id="324" r:id="rId8"/>
    <p:sldId id="309" r:id="rId9"/>
    <p:sldId id="310" r:id="rId10"/>
    <p:sldId id="349" r:id="rId11"/>
    <p:sldId id="311" r:id="rId12"/>
    <p:sldId id="313" r:id="rId13"/>
    <p:sldId id="350" r:id="rId14"/>
    <p:sldId id="354" r:id="rId15"/>
    <p:sldId id="355" r:id="rId16"/>
    <p:sldId id="283" r:id="rId17"/>
    <p:sldId id="287" r:id="rId18"/>
    <p:sldId id="331" r:id="rId19"/>
    <p:sldId id="327" r:id="rId20"/>
    <p:sldId id="328" r:id="rId21"/>
    <p:sldId id="362" r:id="rId22"/>
    <p:sldId id="359" r:id="rId23"/>
    <p:sldId id="360" r:id="rId24"/>
    <p:sldId id="356" r:id="rId25"/>
    <p:sldId id="363" r:id="rId26"/>
    <p:sldId id="361" r:id="rId27"/>
    <p:sldId id="357" r:id="rId28"/>
    <p:sldId id="332" r:id="rId29"/>
    <p:sldId id="315" r:id="rId30"/>
    <p:sldId id="326" r:id="rId31"/>
    <p:sldId id="317" r:id="rId32"/>
    <p:sldId id="320" r:id="rId33"/>
    <p:sldId id="319" r:id="rId34"/>
    <p:sldId id="367" r:id="rId35"/>
    <p:sldId id="368" r:id="rId36"/>
    <p:sldId id="369" r:id="rId37"/>
    <p:sldId id="364" r:id="rId38"/>
    <p:sldId id="339" r:id="rId39"/>
    <p:sldId id="346" r:id="rId40"/>
    <p:sldId id="347" r:id="rId41"/>
    <p:sldId id="370" r:id="rId42"/>
    <p:sldId id="340" r:id="rId43"/>
    <p:sldId id="341" r:id="rId44"/>
    <p:sldId id="342" r:id="rId45"/>
    <p:sldId id="343" r:id="rId46"/>
    <p:sldId id="344" r:id="rId47"/>
    <p:sldId id="345" r:id="rId48"/>
    <p:sldId id="304" r:id="rId49"/>
    <p:sldId id="348" r:id="rId50"/>
    <p:sldId id="353" r:id="rId51"/>
    <p:sldId id="366" r:id="rId52"/>
    <p:sldId id="325" r:id="rId53"/>
    <p:sldId id="329" r:id="rId54"/>
    <p:sldId id="351" r:id="rId55"/>
    <p:sldId id="371" r:id="rId56"/>
    <p:sldId id="333" r:id="rId57"/>
    <p:sldId id="365" r:id="rId58"/>
    <p:sldId id="27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1" autoAdjust="0"/>
    <p:restoredTop sz="48545" autoAdjust="0"/>
  </p:normalViewPr>
  <p:slideViewPr>
    <p:cSldViewPr snapToGrid="0">
      <p:cViewPr varScale="1">
        <p:scale>
          <a:sx n="56" d="100"/>
          <a:sy n="56" d="100"/>
        </p:scale>
        <p:origin x="2472" y="72"/>
      </p:cViewPr>
      <p:guideLst/>
    </p:cSldViewPr>
  </p:slideViewPr>
  <p:notesTextViewPr>
    <p:cViewPr>
      <p:scale>
        <a:sx n="100" d="100"/>
        <a:sy n="100" d="100"/>
      </p:scale>
      <p:origin x="0" y="0"/>
    </p:cViewPr>
  </p:notesTextViewPr>
  <p:notesViewPr>
    <p:cSldViewPr snapToGrid="0">
      <p:cViewPr varScale="1">
        <p:scale>
          <a:sx n="58" d="100"/>
          <a:sy n="58" d="100"/>
        </p:scale>
        <p:origin x="280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609523-791E-4111-8F95-8E171E04A1CD}" type="datetimeFigureOut">
              <a:rPr lang="en-GB" smtClean="0"/>
              <a:t>26/07/2016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3F9CA1-1FE7-4565-978F-82A1E9B5BDBD}" type="slidenum">
              <a:rPr lang="en-GB" smtClean="0"/>
              <a:t>‹#›</a:t>
            </a:fld>
            <a:endParaRPr lang="en-GB"/>
          </a:p>
        </p:txBody>
      </p:sp>
    </p:spTree>
    <p:extLst>
      <p:ext uri="{BB962C8B-B14F-4D97-AF65-F5344CB8AC3E}">
        <p14:creationId xmlns:p14="http://schemas.microsoft.com/office/powerpoint/2010/main" val="351799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inform-malaria.org/wp-content/uploads/2015/07/History-of-Malaria-Risk-Mapping-Version-1.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ata.worldbank.org/country/somali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inform-malaria.org/wp-content/uploads/2015/07/History-of-Malaria-Risk-Mapping-Version-1.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data.fao.org/map?entryId=bcaf00e0-88fd-11da-a88f-000d939bc5d8&amp;tab=metadat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inform-malaria.org/wp-content/uploads/2015/07/History-of-Malaria-Risk-Mapping-Version-1.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ww.inform-malaria.org/wp-content/uploads/2015/07/Assembly-of-Parasite-Rate-Data-Version-1.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diva-gis.org/datadow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inform-malaria.org/wp-content/uploads/2015/07/Assembly-of-Vector-Data-Version-1.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bias-project.org.uk/software/SAE.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snau.org/in-focus/updated-somalia-livelihood-zones-map-april-2015"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unocha.org/somalia/" TargetMode="External"/><Relationship Id="rId4" Type="http://schemas.openxmlformats.org/officeDocument/2006/relationships/hyperlink" Target="http://www.fao.org/geonetwork/srv/en/main.hom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xtract.bbbike.org/"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worldpop.org.uk/" TargetMode="External"/><Relationship Id="rId4" Type="http://schemas.openxmlformats.org/officeDocument/2006/relationships/hyperlink" Target="http://www.worldwildlife.org/GLW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3F9CA1-1FE7-4565-978F-82A1E9B5BDBD}" type="slidenum">
              <a:rPr lang="en-GB" smtClean="0"/>
              <a:t>1</a:t>
            </a:fld>
            <a:endParaRPr lang="en-GB"/>
          </a:p>
        </p:txBody>
      </p:sp>
    </p:spTree>
    <p:extLst>
      <p:ext uri="{BB962C8B-B14F-4D97-AF65-F5344CB8AC3E}">
        <p14:creationId xmlns:p14="http://schemas.microsoft.com/office/powerpoint/2010/main" val="774363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Context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Population mapping does not capture the nomadic</a:t>
            </a:r>
            <a:r>
              <a:rPr lang="en-GB" sz="1200" kern="1200" baseline="0" dirty="0" smtClean="0">
                <a:solidFill>
                  <a:schemeClr val="tx1"/>
                </a:solidFill>
                <a:effectLst/>
                <a:latin typeface="+mn-lt"/>
                <a:ea typeface="+mn-ea"/>
                <a:cs typeface="+mn-cs"/>
              </a:rPr>
              <a:t> pastoralists in any meaningful way</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a:t>
            </a:r>
            <a:r>
              <a:rPr lang="en-GB" sz="1200" kern="1200" baseline="0" dirty="0" smtClean="0">
                <a:solidFill>
                  <a:schemeClr val="tx1"/>
                </a:solidFill>
                <a:effectLst/>
                <a:latin typeface="+mn-lt"/>
                <a:ea typeface="+mn-ea"/>
                <a:cs typeface="+mn-cs"/>
              </a:rPr>
              <a:t> large proportion of the Somali population are nomadic. These communities offer specific challenges to malaria control, recognised in the late 1950’s and 1960’s [Arena, 1965], notably in Somaliland where attempts made to protect nomadic housing structures using IRS as part of the </a:t>
            </a:r>
            <a:r>
              <a:rPr lang="en-GB" sz="1200" kern="1200" baseline="0" dirty="0" err="1" smtClean="0">
                <a:solidFill>
                  <a:schemeClr val="tx1"/>
                </a:solidFill>
                <a:effectLst/>
                <a:latin typeface="+mn-lt"/>
                <a:ea typeface="+mn-ea"/>
                <a:cs typeface="+mn-cs"/>
              </a:rPr>
              <a:t>Haud</a:t>
            </a:r>
            <a:r>
              <a:rPr lang="en-GB" sz="1200" kern="1200" baseline="0" dirty="0" smtClean="0">
                <a:solidFill>
                  <a:schemeClr val="tx1"/>
                </a:solidFill>
                <a:effectLst/>
                <a:latin typeface="+mn-lt"/>
                <a:ea typeface="+mn-ea"/>
                <a:cs typeface="+mn-cs"/>
              </a:rPr>
              <a:t> Malaria Control project which sprayed </a:t>
            </a:r>
            <a:r>
              <a:rPr lang="en-GB" sz="1200" kern="1200" baseline="0" dirty="0" err="1" smtClean="0">
                <a:solidFill>
                  <a:schemeClr val="tx1"/>
                </a:solidFill>
                <a:effectLst/>
                <a:latin typeface="+mn-lt"/>
                <a:ea typeface="+mn-ea"/>
                <a:cs typeface="+mn-cs"/>
              </a:rPr>
              <a:t>Aqals</a:t>
            </a:r>
            <a:r>
              <a:rPr lang="en-GB" sz="1200" kern="1200" baseline="0" dirty="0" smtClean="0">
                <a:solidFill>
                  <a:schemeClr val="tx1"/>
                </a:solidFill>
                <a:effectLst/>
                <a:latin typeface="+mn-lt"/>
                <a:ea typeface="+mn-ea"/>
                <a:cs typeface="+mn-cs"/>
              </a:rPr>
              <a:t> when nomads crossed into Somaliland from Ethiopia. </a:t>
            </a:r>
          </a:p>
          <a:p>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As mentioned fifty years ago, malaria control among nomadic groups is not one single country’s problem and is as much a special group issue as it is a cross-border issue. “</a:t>
            </a:r>
            <a:r>
              <a:rPr lang="en-US" sz="1200" i="1" kern="1200" dirty="0" smtClean="0">
                <a:solidFill>
                  <a:schemeClr val="tx1"/>
                </a:solidFill>
                <a:effectLst/>
                <a:latin typeface="+mn-lt"/>
                <a:ea typeface="+mn-ea"/>
                <a:cs typeface="+mn-cs"/>
              </a:rPr>
              <a:t>Inter-country co-operation will, of course be needed for the parallel development of the operational phases of malaria eradication </a:t>
            </a:r>
            <a:r>
              <a:rPr lang="en-US" sz="1200" i="1" kern="1200" dirty="0" err="1" smtClean="0">
                <a:solidFill>
                  <a:schemeClr val="tx1"/>
                </a:solidFill>
                <a:effectLst/>
                <a:latin typeface="+mn-lt"/>
                <a:ea typeface="+mn-ea"/>
                <a:cs typeface="+mn-cs"/>
              </a:rPr>
              <a:t>programmes</a:t>
            </a:r>
            <a:r>
              <a:rPr lang="en-US" sz="1200" i="1" kern="1200" dirty="0" smtClean="0">
                <a:solidFill>
                  <a:schemeClr val="tx1"/>
                </a:solidFill>
                <a:effectLst/>
                <a:latin typeface="+mn-lt"/>
                <a:ea typeface="+mn-ea"/>
                <a:cs typeface="+mn-cs"/>
              </a:rPr>
              <a:t> in neighboring countries, since population movements across borders cannot be controlled in these vast, arid, </a:t>
            </a:r>
            <a:r>
              <a:rPr lang="en-US" sz="1200" i="1" kern="1200" dirty="0" err="1" smtClean="0">
                <a:solidFill>
                  <a:schemeClr val="tx1"/>
                </a:solidFill>
                <a:effectLst/>
                <a:latin typeface="+mn-lt"/>
                <a:ea typeface="+mn-ea"/>
                <a:cs typeface="+mn-cs"/>
              </a:rPr>
              <a:t>roadless</a:t>
            </a:r>
            <a:r>
              <a:rPr lang="en-US" sz="1200" i="1" kern="1200" dirty="0" smtClean="0">
                <a:solidFill>
                  <a:schemeClr val="tx1"/>
                </a:solidFill>
                <a:effectLst/>
                <a:latin typeface="+mn-lt"/>
                <a:ea typeface="+mn-ea"/>
                <a:cs typeface="+mn-cs"/>
              </a:rPr>
              <a:t> regions, where millions of people and animals are in ceaseless movement</a:t>
            </a:r>
            <a:r>
              <a:rPr lang="en-US" sz="1200" kern="1200" dirty="0" smtClean="0">
                <a:solidFill>
                  <a:schemeClr val="tx1"/>
                </a:solidFill>
                <a:effectLst/>
                <a:latin typeface="+mn-lt"/>
                <a:ea typeface="+mn-ea"/>
                <a:cs typeface="+mn-cs"/>
              </a:rPr>
              <a:t>.” [Arena, 1965]</a:t>
            </a:r>
            <a:endParaRPr lang="en-GB" sz="1200" kern="120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There are no specific recommendations for the control of malaria in nomadic groups in Somalia. This requires better data and more dialogue and resonates with recommendations by the WHO in 1960, when nomadic populations were 66% of total population, “</a:t>
            </a:r>
            <a:r>
              <a:rPr lang="en-GB" sz="1200" i="1" kern="1200" baseline="0" dirty="0" smtClean="0">
                <a:solidFill>
                  <a:schemeClr val="tx1"/>
                </a:solidFill>
                <a:effectLst/>
                <a:latin typeface="+mn-lt"/>
                <a:ea typeface="+mn-ea"/>
                <a:cs typeface="+mn-cs"/>
              </a:rPr>
              <a:t>Epidemiological study among nomads is urgently required</a:t>
            </a:r>
            <a:r>
              <a:rPr lang="en-GB" sz="1200" kern="1200" baseline="0" dirty="0" smtClean="0">
                <a:solidFill>
                  <a:schemeClr val="tx1"/>
                </a:solidFill>
                <a:effectLst/>
                <a:latin typeface="+mn-lt"/>
                <a:ea typeface="+mn-ea"/>
                <a:cs typeface="+mn-cs"/>
              </a:rPr>
              <a:t>”.  A small study of 152 nomadic and semi-nomadic people was undertaken in September 1984 in the Lower </a:t>
            </a:r>
            <a:r>
              <a:rPr lang="en-GB" sz="1200" kern="1200" baseline="0" dirty="0" err="1" smtClean="0">
                <a:solidFill>
                  <a:schemeClr val="tx1"/>
                </a:solidFill>
                <a:effectLst/>
                <a:latin typeface="+mn-lt"/>
                <a:ea typeface="+mn-ea"/>
                <a:cs typeface="+mn-cs"/>
              </a:rPr>
              <a:t>Shabelle</a:t>
            </a:r>
            <a:r>
              <a:rPr lang="en-GB" sz="1200" kern="1200" baseline="0" dirty="0" smtClean="0">
                <a:solidFill>
                  <a:schemeClr val="tx1"/>
                </a:solidFill>
                <a:effectLst/>
                <a:latin typeface="+mn-lt"/>
                <a:ea typeface="+mn-ea"/>
                <a:cs typeface="+mn-cs"/>
              </a:rPr>
              <a:t> region and none were found to harbour malaria infection [</a:t>
            </a:r>
            <a:r>
              <a:rPr lang="en-GB" sz="1200" kern="1200" baseline="0" dirty="0" err="1" smtClean="0">
                <a:solidFill>
                  <a:schemeClr val="tx1"/>
                </a:solidFill>
                <a:effectLst/>
                <a:latin typeface="+mn-lt"/>
                <a:ea typeface="+mn-ea"/>
                <a:cs typeface="+mn-cs"/>
              </a:rPr>
              <a:t>Ilardi</a:t>
            </a:r>
            <a:r>
              <a:rPr lang="en-GB" sz="1200" kern="1200" baseline="0" dirty="0" smtClean="0">
                <a:solidFill>
                  <a:schemeClr val="tx1"/>
                </a:solidFill>
                <a:effectLst/>
                <a:latin typeface="+mn-lt"/>
                <a:ea typeface="+mn-ea"/>
                <a:cs typeface="+mn-cs"/>
              </a:rPr>
              <a:t> et al., 1987]. This is the only “recent” investigation of malaria among nomadic peoples in Somalia identified.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Global Fund Concept note identified nomadic pastoralists as being a special vulnerable group, distal from formal health services that are concentrated in towns and cities and therefore hard to reach for prevention and disease management. However, these groups are not specifically identified for specialized malaria control activities.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Image: http://www.vulkaner.no/n/africa/somalia/somalinomad.jpg</a:t>
            </a:r>
          </a:p>
          <a:p>
            <a:endParaRPr lang="en-GB" sz="1200"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Action Points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There is a need to better define the nomadic pastoralists as a group that are marginalized from the national strategic plans and also contribute to threats of imported malaria where malaria is eliminated. </a:t>
            </a:r>
          </a:p>
          <a:p>
            <a:endParaRPr lang="en-GB" sz="1200"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References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Arena JM (1965). Malaria eradication among the Nomads of Somalia. </a:t>
            </a:r>
            <a:r>
              <a:rPr lang="en-GB" sz="1200" i="1" kern="1200" dirty="0" smtClean="0">
                <a:solidFill>
                  <a:schemeClr val="tx1"/>
                </a:solidFill>
                <a:effectLst/>
                <a:latin typeface="+mn-lt"/>
                <a:ea typeface="+mn-ea"/>
                <a:cs typeface="+mn-cs"/>
              </a:rPr>
              <a:t>WHO Chronicle</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19</a:t>
            </a:r>
            <a:r>
              <a:rPr lang="en-GB" sz="1200" kern="1200" dirty="0" smtClean="0">
                <a:solidFill>
                  <a:schemeClr val="tx1"/>
                </a:solidFill>
                <a:effectLst/>
                <a:latin typeface="+mn-lt"/>
                <a:ea typeface="+mn-ea"/>
                <a:cs typeface="+mn-cs"/>
              </a:rPr>
              <a:t>: 232-239</a:t>
            </a:r>
          </a:p>
          <a:p>
            <a:endParaRPr lang="en-GB" sz="1200" kern="1200" baseline="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Ilardi</a:t>
            </a:r>
            <a:r>
              <a:rPr lang="en-GB" sz="1200" kern="1200" dirty="0" smtClean="0">
                <a:solidFill>
                  <a:schemeClr val="tx1"/>
                </a:solidFill>
                <a:effectLst/>
                <a:latin typeface="+mn-lt"/>
                <a:ea typeface="+mn-ea"/>
                <a:cs typeface="+mn-cs"/>
              </a:rPr>
              <a:t> I, </a:t>
            </a:r>
            <a:r>
              <a:rPr lang="en-GB" sz="1200" kern="1200" dirty="0" err="1" smtClean="0">
                <a:solidFill>
                  <a:schemeClr val="tx1"/>
                </a:solidFill>
                <a:effectLst/>
                <a:latin typeface="+mn-lt"/>
                <a:ea typeface="+mn-ea"/>
                <a:cs typeface="+mn-cs"/>
              </a:rPr>
              <a:t>Sebastiani</a:t>
            </a:r>
            <a:r>
              <a:rPr lang="en-GB" sz="1200" kern="1200" dirty="0" smtClean="0">
                <a:solidFill>
                  <a:schemeClr val="tx1"/>
                </a:solidFill>
                <a:effectLst/>
                <a:latin typeface="+mn-lt"/>
                <a:ea typeface="+mn-ea"/>
                <a:cs typeface="+mn-cs"/>
              </a:rPr>
              <a:t> A, Leone F, Madera A, Bile MK, </a:t>
            </a:r>
            <a:r>
              <a:rPr lang="en-GB" sz="1200" kern="1200" dirty="0" err="1" smtClean="0">
                <a:solidFill>
                  <a:schemeClr val="tx1"/>
                </a:solidFill>
                <a:effectLst/>
                <a:latin typeface="+mn-lt"/>
                <a:ea typeface="+mn-ea"/>
                <a:cs typeface="+mn-cs"/>
              </a:rPr>
              <a:t>Shiddo</a:t>
            </a:r>
            <a:r>
              <a:rPr lang="en-GB" sz="1200" kern="1200" dirty="0" smtClean="0">
                <a:solidFill>
                  <a:schemeClr val="tx1"/>
                </a:solidFill>
                <a:effectLst/>
                <a:latin typeface="+mn-lt"/>
                <a:ea typeface="+mn-ea"/>
                <a:cs typeface="+mn-cs"/>
              </a:rPr>
              <a:t> SC, Mohamed HH, </a:t>
            </a:r>
            <a:r>
              <a:rPr lang="en-GB" sz="1200" kern="1200" dirty="0" err="1" smtClean="0">
                <a:solidFill>
                  <a:schemeClr val="tx1"/>
                </a:solidFill>
                <a:effectLst/>
                <a:latin typeface="+mn-lt"/>
                <a:ea typeface="+mn-ea"/>
                <a:cs typeface="+mn-cs"/>
              </a:rPr>
              <a:t>Amiconi</a:t>
            </a:r>
            <a:r>
              <a:rPr lang="en-GB" sz="1200" kern="1200" dirty="0" smtClean="0">
                <a:solidFill>
                  <a:schemeClr val="tx1"/>
                </a:solidFill>
                <a:effectLst/>
                <a:latin typeface="+mn-lt"/>
                <a:ea typeface="+mn-ea"/>
                <a:cs typeface="+mn-cs"/>
              </a:rPr>
              <a:t> G (1987). Epidemiological study of parasitic infections in Somali nomads. </a:t>
            </a:r>
            <a:r>
              <a:rPr lang="en-GB" sz="1200" i="1" kern="1200" dirty="0" smtClean="0">
                <a:solidFill>
                  <a:schemeClr val="tx1"/>
                </a:solidFill>
                <a:effectLst/>
                <a:latin typeface="+mn-lt"/>
                <a:ea typeface="+mn-ea"/>
                <a:cs typeface="+mn-cs"/>
              </a:rPr>
              <a:t>Transactions of the Royal Society of Tropical Medicine &amp; Hygiene</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81</a:t>
            </a:r>
            <a:r>
              <a:rPr lang="en-GB" sz="1200" kern="1200" dirty="0" smtClean="0">
                <a:solidFill>
                  <a:schemeClr val="tx1"/>
                </a:solidFill>
                <a:effectLst/>
                <a:latin typeface="+mn-lt"/>
                <a:ea typeface="+mn-ea"/>
                <a:cs typeface="+mn-cs"/>
              </a:rPr>
              <a:t>: 771-772</a:t>
            </a:r>
            <a:r>
              <a:rPr lang="en-GB" sz="1200" kern="1200" baseline="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10</a:t>
            </a:fld>
            <a:endParaRPr lang="en-GB"/>
          </a:p>
        </p:txBody>
      </p:sp>
    </p:spTree>
    <p:extLst>
      <p:ext uri="{BB962C8B-B14F-4D97-AF65-F5344CB8AC3E}">
        <p14:creationId xmlns:p14="http://schemas.microsoft.com/office/powerpoint/2010/main" val="221829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Context</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Over the last two decades the health system has collapsed across many parts of the country and the combination of insecurity, drought and famine. Somalia continues</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struggle to emerge from the decades of conflict and instability. </a:t>
            </a:r>
            <a:r>
              <a:rPr lang="en-US" sz="1200" kern="1200" dirty="0" err="1" smtClean="0">
                <a:solidFill>
                  <a:schemeClr val="tx1"/>
                </a:solidFill>
                <a:effectLst/>
                <a:latin typeface="+mn-lt"/>
                <a:ea typeface="+mn-ea"/>
                <a:cs typeface="+mn-cs"/>
              </a:rPr>
              <a:t>Mulitlateral</a:t>
            </a:r>
            <a:r>
              <a:rPr lang="en-US" sz="1200" kern="1200" dirty="0" smtClean="0">
                <a:solidFill>
                  <a:schemeClr val="tx1"/>
                </a:solidFill>
                <a:effectLst/>
                <a:latin typeface="+mn-lt"/>
                <a:ea typeface="+mn-ea"/>
                <a:cs typeface="+mn-cs"/>
              </a:rPr>
              <a:t> and bilateral agencies have jointly supported various development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aimed at engendering peace and governance. </a:t>
            </a:r>
            <a:r>
              <a:rPr lang="en-GB" sz="1200" kern="1200" dirty="0" smtClean="0">
                <a:solidFill>
                  <a:schemeClr val="tx1"/>
                </a:solidFill>
                <a:effectLst/>
                <a:latin typeface="+mn-lt"/>
                <a:ea typeface="+mn-ea"/>
                <a:cs typeface="+mn-cs"/>
              </a:rPr>
              <a:t>The main active donors in Somalia meet under the auspices of the Coordination of International Support to Somalia (CISS) which includes the Somalia Donor Group (SDG), the UN country team (UNCT) and the NGO Consortium. </a:t>
            </a:r>
            <a:r>
              <a:rPr lang="en-US" sz="1200" kern="1200" dirty="0" smtClean="0">
                <a:solidFill>
                  <a:schemeClr val="tx1"/>
                </a:solidFill>
                <a:effectLst/>
                <a:latin typeface="+mn-lt"/>
                <a:ea typeface="+mn-ea"/>
                <a:cs typeface="+mn-cs"/>
              </a:rPr>
              <a:t>The </a:t>
            </a:r>
            <a:r>
              <a:rPr lang="en-GB" sz="1200" kern="1200" dirty="0" smtClean="0">
                <a:solidFill>
                  <a:schemeClr val="tx1"/>
                </a:solidFill>
                <a:effectLst/>
                <a:latin typeface="+mn-lt"/>
                <a:ea typeface="+mn-ea"/>
                <a:cs typeface="+mn-cs"/>
              </a:rPr>
              <a:t>UN and the World Bank funded Somali Reconstruction and Development Programme (RDP) was the first national development plan for all three Somali regions. The aims of the health sector component of the RDP were to: </a:t>
            </a:r>
            <a:r>
              <a:rPr lang="en-US" sz="1200" kern="1200" dirty="0" smtClean="0">
                <a:solidFill>
                  <a:schemeClr val="tx1"/>
                </a:solidFill>
                <a:effectLst/>
                <a:latin typeface="+mn-lt"/>
                <a:ea typeface="+mn-ea"/>
                <a:cs typeface="+mn-cs"/>
              </a:rPr>
              <a:t>improve access, utilization and quality of health services; strengthen financial management; build human resources; ensure cost-effective availability of essential drugs</a:t>
            </a:r>
            <a:r>
              <a:rPr lang="en-US" sz="1200" kern="1200" baseline="0" dirty="0" smtClean="0">
                <a:solidFill>
                  <a:schemeClr val="tx1"/>
                </a:solidFill>
                <a:effectLst/>
                <a:latin typeface="+mn-lt"/>
                <a:ea typeface="+mn-ea"/>
                <a:cs typeface="+mn-cs"/>
              </a:rPr>
              <a:t> and r</a:t>
            </a:r>
            <a:r>
              <a:rPr lang="en-US" sz="1200" kern="1200" dirty="0" smtClean="0">
                <a:solidFill>
                  <a:schemeClr val="tx1"/>
                </a:solidFill>
                <a:effectLst/>
                <a:latin typeface="+mn-lt"/>
                <a:ea typeface="+mn-ea"/>
                <a:cs typeface="+mn-cs"/>
              </a:rPr>
              <a:t>ehabilitate health care infrastructure.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Health Sector Committee (HSC) coordinated implementation of the health sector component of the RDP with oversight from the CISS. The RDP was only partially implemented and came to an end in 2012. In the same year, the UN Joint Programme on Local Governance and Decentralized Service Delivery in Somalia (JPLG) was formed continue some key activities of the RDP and to strengthen governance. For health, the programme continued to implement the rehabilitation of health care infrastructure. </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Joint Health and Nutrition Programme (JHNP) was also formed in 2012 to improve the health and nutrition status of the Somali people, including a reduction of child and maternal mortality; and to improve capacity for health management and governance.</a:t>
            </a:r>
            <a:r>
              <a:rPr lang="en-US" sz="1200" kern="1200" dirty="0" smtClean="0">
                <a:solidFill>
                  <a:schemeClr val="tx1"/>
                </a:solidFill>
                <a:effectLst/>
                <a:latin typeface="+mn-lt"/>
                <a:ea typeface="+mn-ea"/>
                <a:cs typeface="+mn-cs"/>
              </a:rPr>
              <a:t> The JHNP coordinated the development of the first health sector strategic plans (HSSPs) and work plans specific to the contexts in Somaliland, Puntland and South Central Zones. The HSSPs were launched on the 31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of March 2013. All three HSSPs note that malaria is one of the main public health problems to be tackled under health service delivery goal of improving overall maternal and child health. </a:t>
            </a:r>
            <a:r>
              <a:rPr lang="en-GB" sz="1200" kern="1200" dirty="0" smtClean="0">
                <a:solidFill>
                  <a:schemeClr val="tx1"/>
                </a:solidFill>
                <a:effectLst/>
                <a:latin typeface="+mn-lt"/>
                <a:ea typeface="+mn-ea"/>
                <a:cs typeface="+mn-cs"/>
              </a:rPr>
              <a:t>Each HSSP is underpinned by the WHO framework for a well-functioning health system and focuses on the following strategies; 1) Enhance, expand and increase utilisation of Essential Package of Health Services (EPHS) delivery, 2) Development of financial systems which increasingly depend more on national financing and local resources, whilst utilising external funding more efficiently through sector wide approaches, 3) Establish a skilled, well managed, motivated and equitably distributed workforce to provide EPHS, 4) Improve the availability, quality, safety and rational use of medicines and health products, 5) Improve decision-making through collecting and analysing comprehensive and accurate information on key health metrics, and 6) Strengthen leadership and governance to better manage the core functions of the </a:t>
            </a:r>
            <a:r>
              <a:rPr lang="en-GB" sz="1200" kern="1200" dirty="0" err="1" smtClean="0">
                <a:solidFill>
                  <a:schemeClr val="tx1"/>
                </a:solidFill>
                <a:effectLst/>
                <a:latin typeface="+mn-lt"/>
                <a:ea typeface="+mn-ea"/>
                <a:cs typeface="+mn-cs"/>
              </a:rPr>
              <a:t>MoH</a:t>
            </a:r>
            <a:r>
              <a:rPr lang="en-GB" sz="1200" kern="1200" dirty="0" smtClean="0">
                <a:solidFill>
                  <a:schemeClr val="tx1"/>
                </a:solidFill>
                <a:effectLst/>
                <a:latin typeface="+mn-lt"/>
                <a:ea typeface="+mn-ea"/>
                <a:cs typeface="+mn-cs"/>
              </a:rPr>
              <a:t> at all levels.</a:t>
            </a:r>
            <a:r>
              <a:rPr lang="en-US" sz="1200" kern="1200" dirty="0" smtClean="0">
                <a:solidFill>
                  <a:schemeClr val="tx1"/>
                </a:solidFill>
                <a:effectLst/>
                <a:latin typeface="+mn-lt"/>
                <a:ea typeface="+mn-ea"/>
                <a:cs typeface="+mn-cs"/>
              </a:rPr>
              <a:t>The Malaria National Strategic</a:t>
            </a:r>
            <a:r>
              <a:rPr lang="en-US" sz="1200" kern="1200" baseline="0" dirty="0" smtClean="0">
                <a:solidFill>
                  <a:schemeClr val="tx1"/>
                </a:solidFill>
                <a:effectLst/>
                <a:latin typeface="+mn-lt"/>
                <a:ea typeface="+mn-ea"/>
                <a:cs typeface="+mn-cs"/>
              </a:rPr>
              <a:t> Plan </a:t>
            </a:r>
            <a:r>
              <a:rPr lang="en-US" sz="1200" kern="1200" dirty="0" smtClean="0">
                <a:solidFill>
                  <a:schemeClr val="tx1"/>
                </a:solidFill>
                <a:effectLst/>
                <a:latin typeface="+mn-lt"/>
                <a:ea typeface="+mn-ea"/>
                <a:cs typeface="+mn-cs"/>
              </a:rPr>
              <a:t>(2011-2015) was used as a reference document during the development of the HSSPs. While there is no specific budget for malaria control in the National Health Budgets; funding for malaria is integrated with within the primary care budgets.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Health services are almost entirely funded from donor support.</a:t>
            </a:r>
            <a:r>
              <a:rPr lang="en-GB" sz="1200" b="0" i="0" u="none" strike="noStrike" kern="1200" baseline="0" dirty="0" smtClean="0">
                <a:solidFill>
                  <a:schemeClr val="tx1"/>
                </a:solidFill>
                <a:latin typeface="+mn-lt"/>
                <a:ea typeface="+mn-ea"/>
                <a:cs typeface="+mn-cs"/>
              </a:rPr>
              <a:t> The UK’s Department for International Development (DFID) currently has 44 active projects in Somalia at a total cost of US$100 million, a level of spending which was fixed through to 2015. The United States Agency for International Development (USAID) spent US$ 239 million in Somalia in 2010 alone. Both the UK and US focus their funding on projects to encourage the development of stable government over</a:t>
            </a:r>
          </a:p>
          <a:p>
            <a:r>
              <a:rPr lang="en-GB" sz="1200" b="0" i="0" u="none" strike="noStrike" kern="1200" baseline="0" dirty="0" smtClean="0">
                <a:solidFill>
                  <a:schemeClr val="tx1"/>
                </a:solidFill>
                <a:latin typeface="+mn-lt"/>
                <a:ea typeface="+mn-ea"/>
                <a:cs typeface="+mn-cs"/>
              </a:rPr>
              <a:t>humanitarian and health projects. Stripping inflation from the figures, total aid to Somalia rose significantly from $103 million in 2001 to $683 million in 2009, or $75 per Somali citizen, making Somalia amongst the top 10 largest recipients of aid [Ali et al., 2014]. With time, external donor assistance has declined [Devi, 2016], and now the Global Fund is one of the principal funders of the health sector </a:t>
            </a:r>
            <a:r>
              <a:rPr lang="en-GB" sz="1200" kern="1200" dirty="0" smtClean="0">
                <a:solidFill>
                  <a:schemeClr val="tx1"/>
                </a:solidFill>
                <a:effectLst/>
                <a:latin typeface="+mn-lt"/>
                <a:ea typeface="+mn-ea"/>
                <a:cs typeface="+mn-cs"/>
              </a:rPr>
              <a:t>and at times the only donor supporting malaria activities in Somalia. United Nations Children’s Fund (UNICEF) is the principal recipient (PR) of GFATM funds while WHO, local and international NGOs are sub-recipient implementing agencies. The GFATM through a health systems grant for malaria round six has supported the reintroduction of the health management information system (HMIS) and provides remuneration for various cadres of health workers.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References</a:t>
            </a: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Ali AM, </a:t>
            </a:r>
            <a:r>
              <a:rPr lang="en-US" sz="1200" kern="1200" dirty="0" err="1" smtClean="0">
                <a:solidFill>
                  <a:schemeClr val="tx1"/>
                </a:solidFill>
                <a:effectLst/>
                <a:latin typeface="+mn-lt"/>
                <a:ea typeface="+mn-ea"/>
                <a:cs typeface="+mn-cs"/>
              </a:rPr>
              <a:t>Handuleh</a:t>
            </a:r>
            <a:r>
              <a:rPr lang="en-US" sz="1200" kern="1200" dirty="0" smtClean="0">
                <a:solidFill>
                  <a:schemeClr val="tx1"/>
                </a:solidFill>
                <a:effectLst/>
                <a:latin typeface="+mn-lt"/>
                <a:ea typeface="+mn-ea"/>
                <a:cs typeface="+mn-cs"/>
              </a:rPr>
              <a:t> J, Patel P, Whitwell S, Harris K, Ali FR, Southgate RJ, </a:t>
            </a:r>
            <a:r>
              <a:rPr lang="en-US" sz="1200" kern="1200" dirty="0" err="1" smtClean="0">
                <a:solidFill>
                  <a:schemeClr val="tx1"/>
                </a:solidFill>
                <a:effectLst/>
                <a:latin typeface="+mn-lt"/>
                <a:ea typeface="+mn-ea"/>
                <a:cs typeface="+mn-cs"/>
              </a:rPr>
              <a:t>Godman</a:t>
            </a:r>
            <a:r>
              <a:rPr lang="en-US" sz="1200" kern="1200" dirty="0" smtClean="0">
                <a:solidFill>
                  <a:schemeClr val="tx1"/>
                </a:solidFill>
                <a:effectLst/>
                <a:latin typeface="+mn-lt"/>
                <a:ea typeface="+mn-ea"/>
                <a:cs typeface="+mn-cs"/>
              </a:rPr>
              <a:t> B, Al-</a:t>
            </a:r>
            <a:r>
              <a:rPr lang="en-US" sz="1200" kern="1200" dirty="0" err="1" smtClean="0">
                <a:solidFill>
                  <a:schemeClr val="tx1"/>
                </a:solidFill>
                <a:effectLst/>
                <a:latin typeface="+mn-lt"/>
                <a:ea typeface="+mn-ea"/>
                <a:cs typeface="+mn-cs"/>
              </a:rPr>
              <a:t>Hadithy</a:t>
            </a:r>
            <a:r>
              <a:rPr lang="en-US" sz="1200" kern="1200" dirty="0" smtClean="0">
                <a:solidFill>
                  <a:schemeClr val="tx1"/>
                </a:solidFill>
                <a:effectLst/>
                <a:latin typeface="+mn-lt"/>
                <a:ea typeface="+mn-ea"/>
                <a:cs typeface="+mn-cs"/>
              </a:rPr>
              <a:t> N, </a:t>
            </a:r>
            <a:r>
              <a:rPr lang="en-US" sz="1200" kern="1200" dirty="0" err="1" smtClean="0">
                <a:solidFill>
                  <a:schemeClr val="tx1"/>
                </a:solidFill>
                <a:effectLst/>
                <a:latin typeface="+mn-lt"/>
                <a:ea typeface="+mn-ea"/>
                <a:cs typeface="+mn-cs"/>
              </a:rPr>
              <a:t>Gustafsson</a:t>
            </a:r>
            <a:r>
              <a:rPr lang="en-US" sz="1200" kern="1200" dirty="0" smtClean="0">
                <a:solidFill>
                  <a:schemeClr val="tx1"/>
                </a:solidFill>
                <a:effectLst/>
                <a:latin typeface="+mn-lt"/>
                <a:ea typeface="+mn-ea"/>
                <a:cs typeface="+mn-cs"/>
              </a:rPr>
              <a:t> LL, Finlayson AE (2014). The most fragile state: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healthcare in Somalia. </a:t>
            </a:r>
            <a:r>
              <a:rPr lang="en-US" sz="1200" i="1" kern="1200" dirty="0" smtClean="0">
                <a:solidFill>
                  <a:schemeClr val="tx1"/>
                </a:solidFill>
                <a:effectLst/>
                <a:latin typeface="+mn-lt"/>
                <a:ea typeface="+mn-ea"/>
                <a:cs typeface="+mn-cs"/>
              </a:rPr>
              <a:t>Medicine, Conflict &amp; Survival</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30</a:t>
            </a:r>
            <a:r>
              <a:rPr lang="en-US" sz="1200" kern="1200" dirty="0" smtClean="0">
                <a:solidFill>
                  <a:schemeClr val="tx1"/>
                </a:solidFill>
                <a:effectLst/>
                <a:latin typeface="+mn-lt"/>
                <a:ea typeface="+mn-ea"/>
                <a:cs typeface="+mn-cs"/>
              </a:rPr>
              <a:t>: 28-36</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Devi S (2016). Somalia calls for greater coordination in health assistance. </a:t>
            </a:r>
            <a:r>
              <a:rPr lang="en-US" sz="1200" i="1" kern="1200" dirty="0" smtClean="0">
                <a:solidFill>
                  <a:schemeClr val="tx1"/>
                </a:solidFill>
                <a:effectLst/>
                <a:latin typeface="+mn-lt"/>
                <a:ea typeface="+mn-ea"/>
                <a:cs typeface="+mn-cs"/>
              </a:rPr>
              <a:t>Lancet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387</a:t>
            </a:r>
            <a:r>
              <a:rPr lang="en-US" sz="1200" kern="1200" dirty="0" smtClean="0">
                <a:solidFill>
                  <a:schemeClr val="tx1"/>
                </a:solidFill>
                <a:effectLst/>
                <a:latin typeface="+mn-lt"/>
                <a:ea typeface="+mn-ea"/>
                <a:cs typeface="+mn-cs"/>
              </a:rPr>
              <a:t>: 1263-1264</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3F9CA1-1FE7-4565-978F-82A1E9B5BDBD}" type="slidenum">
              <a:rPr lang="en-GB" smtClean="0"/>
              <a:t>11</a:t>
            </a:fld>
            <a:endParaRPr lang="en-GB"/>
          </a:p>
        </p:txBody>
      </p:sp>
    </p:spTree>
    <p:extLst>
      <p:ext uri="{BB962C8B-B14F-4D97-AF65-F5344CB8AC3E}">
        <p14:creationId xmlns:p14="http://schemas.microsoft.com/office/powerpoint/2010/main" val="13544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Central</a:t>
            </a:r>
            <a:r>
              <a:rPr lang="en-US" sz="1200" kern="1200" baseline="0" dirty="0" smtClean="0">
                <a:solidFill>
                  <a:schemeClr val="tx1"/>
                </a:solidFill>
                <a:effectLst/>
                <a:latin typeface="+mn-lt"/>
                <a:ea typeface="+mn-ea"/>
                <a:cs typeface="+mn-cs"/>
              </a:rPr>
              <a:t> to the reliable use of routine health information system data, or definitions of service access, is a complete geo-coded map and master list of all possible disease reporting sites. Over the years various attempts have been undertaken by the KEMRI-</a:t>
            </a:r>
            <a:r>
              <a:rPr lang="en-US" sz="1200" kern="1200" baseline="0" dirty="0" err="1" smtClean="0">
                <a:solidFill>
                  <a:schemeClr val="tx1"/>
                </a:solidFill>
                <a:effectLst/>
                <a:latin typeface="+mn-lt"/>
                <a:ea typeface="+mn-ea"/>
                <a:cs typeface="+mn-cs"/>
              </a:rPr>
              <a:t>Wellcome</a:t>
            </a:r>
            <a:r>
              <a:rPr lang="en-US" sz="1200" kern="1200" baseline="0" dirty="0" smtClean="0">
                <a:solidFill>
                  <a:schemeClr val="tx1"/>
                </a:solidFill>
                <a:effectLst/>
                <a:latin typeface="+mn-lt"/>
                <a:ea typeface="+mn-ea"/>
                <a:cs typeface="+mn-cs"/>
              </a:rPr>
              <a:t> Trust </a:t>
            </a:r>
            <a:r>
              <a:rPr lang="en-US" sz="1200" kern="1200" baseline="0" dirty="0" err="1" smtClean="0">
                <a:solidFill>
                  <a:schemeClr val="tx1"/>
                </a:solidFill>
                <a:effectLst/>
                <a:latin typeface="+mn-lt"/>
                <a:ea typeface="+mn-ea"/>
                <a:cs typeface="+mn-cs"/>
              </a:rPr>
              <a:t>programme</a:t>
            </a:r>
            <a:r>
              <a:rPr lang="en-US" sz="1200" kern="1200" baseline="0" dirty="0" smtClean="0">
                <a:solidFill>
                  <a:schemeClr val="tx1"/>
                </a:solidFill>
                <a:effectLst/>
                <a:latin typeface="+mn-lt"/>
                <a:ea typeface="+mn-ea"/>
                <a:cs typeface="+mn-cs"/>
              </a:rPr>
              <a:t> and partners in Somalia to create this database.</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P</a:t>
            </a:r>
            <a:r>
              <a:rPr lang="en-GB" sz="1200" b="1" i="1" kern="1200" dirty="0" err="1" smtClean="0">
                <a:solidFill>
                  <a:schemeClr val="tx1"/>
                </a:solidFill>
                <a:effectLst/>
                <a:latin typeface="+mn-lt"/>
                <a:ea typeface="+mn-ea"/>
                <a:cs typeface="+mn-cs"/>
              </a:rPr>
              <a:t>ublic</a:t>
            </a:r>
            <a:r>
              <a:rPr lang="en-GB" sz="1200" b="1" i="1" kern="1200" dirty="0" smtClean="0">
                <a:solidFill>
                  <a:schemeClr val="tx1"/>
                </a:solidFill>
                <a:effectLst/>
                <a:latin typeface="+mn-lt"/>
                <a:ea typeface="+mn-ea"/>
                <a:cs typeface="+mn-cs"/>
              </a:rPr>
              <a:t> health care system</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Public sector service delivery points are managed and financed by employees of international or national NGOs and community-based organizations, largely contracted by the United Nations programmes. The EHPS, implemented in a phased approach from 2012 has a four-tier system: </a:t>
            </a:r>
          </a:p>
          <a:p>
            <a:r>
              <a:rPr lang="en-GB"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Primary health unit (PHU) formed from health posts and staffed by at least one trained Community Health Worker (CHW) to provide basic health prevention and promotion services; estimated number 594-625</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Health Centre (HC) is the key service delivery unit providing maternal and child health services, a delivery unit and a six-bed observation unit. MCH/OPDs not meeting these criteria will become PHUs; estimated number 234-293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Referral Health </a:t>
            </a:r>
            <a:r>
              <a:rPr lang="en-US" sz="1200" kern="1200" dirty="0" err="1" smtClean="0">
                <a:solidFill>
                  <a:schemeClr val="tx1"/>
                </a:solidFill>
                <a:effectLst/>
                <a:latin typeface="+mn-lt"/>
                <a:ea typeface="+mn-ea"/>
                <a:cs typeface="+mn-cs"/>
              </a:rPr>
              <a:t>Centres</a:t>
            </a:r>
            <a:r>
              <a:rPr lang="en-US" sz="1200" kern="1200" dirty="0" smtClean="0">
                <a:solidFill>
                  <a:schemeClr val="tx1"/>
                </a:solidFill>
                <a:effectLst/>
                <a:latin typeface="+mn-lt"/>
                <a:ea typeface="+mn-ea"/>
                <a:cs typeface="+mn-cs"/>
              </a:rPr>
              <a:t> (RHC) and district hospitals provide the next level of services including comprehensive obstetric care; estimated number 19</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Referral Hospitals: Provide 24 hour uninterrupted services with resident doctors and specialists; estimated number 24</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Some private hospitals have been supported by Somalian professionals in-country in collaboration with local businesses or the diaspora. Some good health care facilities, albeit much smaller than what the country currently needs, have been established. These include general hospitals such as Al-Hayat, Arafat and SOS for Children, all situated in Mogadishu. Several health facilities have also been set up in Somaliland, chief among them being the modern and well equipped Edna Maternity Hospital which was constructed in Hargeisa. </a:t>
            </a:r>
          </a:p>
          <a:p>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Data Sources</a:t>
            </a: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health facility database used and dated 08/02/12 is a combination of health facilities lists from different UN agencies working in Somalia. The database was cross-referenced with a list of 45 health facilities from a 2007 health facilities mapping project in 3 districts of Somalia [Noor, 2007; Noor &amp; Rage, 2007; Noor, 2007]. All the 45 facilities were found to be in the main database and all had coordinates from GPS. The combined database has 830 public health facilities of which 47 have missing coordinates. The database was further improved by addition of 54 health facilities from digitizing a map of functioning health facilities of Somalia as of April – June 2013 by OCHA [OCHA, 2013]. From this map, we only digitized facilities that did not coincide spatially with the facilities in our database. These were 30 health posts and 24 health centers to bring the total number of public health facilities in the database to 884, of which 54 have no facility names. 837 facilities were then spatial joined with Somalia 109 districts. 47 facilities have no coordinates. The official number of public health facilities in 2008 was 922 [MOH, 2009; MOHDPS, 2011]. </a:t>
            </a:r>
            <a:r>
              <a:rPr lang="en-US" sz="1200" kern="1200" baseline="0" dirty="0" smtClean="0">
                <a:solidFill>
                  <a:schemeClr val="tx1"/>
                </a:solidFill>
                <a:effectLst/>
                <a:latin typeface="+mn-lt"/>
                <a:ea typeface="+mn-ea"/>
                <a:cs typeface="+mn-cs"/>
              </a:rPr>
              <a:t>The excel database of health service provision sites accompanies this report.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Action</a:t>
            </a:r>
            <a:r>
              <a:rPr lang="en-US" sz="1200" b="1" kern="1200" baseline="0" dirty="0" smtClean="0">
                <a:solidFill>
                  <a:schemeClr val="tx1"/>
                </a:solidFill>
                <a:effectLst/>
                <a:latin typeface="+mn-lt"/>
                <a:ea typeface="+mn-ea"/>
                <a:cs typeface="+mn-cs"/>
              </a:rPr>
              <a:t> points</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recently updated official list or database of Somali public health facilities is needed. The above figure shows a map of Somalia’s public health facilities.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US" sz="1200" kern="1200" baseline="0" dirty="0" smtClean="0">
                <a:solidFill>
                  <a:schemeClr val="tx1"/>
                </a:solidFill>
                <a:effectLst/>
                <a:latin typeface="+mn-lt"/>
                <a:ea typeface="+mn-ea"/>
                <a:cs typeface="+mn-cs"/>
              </a:rPr>
              <a:t>There are differences between summary reports of numbers/types of facilities in the MPR and draft NMS 2016-2020. This is an ever changing, dynamic data but information on the precise location of facilities is fundamental to any nascent HMIS. It is therefore recommended that these data be validated again across each of the three regions. This should also form part of an audit of malaria diagnostic services available at each site and staffing levels. This basic health facility master-list/audit would benefit many sectors beyond malaria. </a:t>
            </a:r>
            <a:endParaRPr lang="en-GB" sz="1200" kern="1200" dirty="0" smtClean="0">
              <a:solidFill>
                <a:schemeClr val="tx1"/>
              </a:solidFill>
              <a:effectLst/>
              <a:latin typeface="+mn-lt"/>
              <a:ea typeface="+mn-ea"/>
              <a:cs typeface="+mn-cs"/>
            </a:endParaRPr>
          </a:p>
          <a:p>
            <a:endParaRPr lang="en-GB" dirty="0" smtClean="0"/>
          </a:p>
          <a:p>
            <a:r>
              <a:rPr lang="en-GB" b="1" dirty="0" smtClean="0"/>
              <a:t>References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Ministry of Human Development and Public Services (2012). </a:t>
            </a:r>
            <a:r>
              <a:rPr lang="en-US" sz="1200" i="1" kern="1200" dirty="0" smtClean="0">
                <a:solidFill>
                  <a:schemeClr val="tx1"/>
                </a:solidFill>
                <a:effectLst/>
                <a:latin typeface="+mn-lt"/>
                <a:ea typeface="+mn-ea"/>
                <a:cs typeface="+mn-cs"/>
              </a:rPr>
              <a:t>Health Sector Strategic Plan 2013 – 2016. </a:t>
            </a:r>
            <a:r>
              <a:rPr lang="en-US" sz="1200" kern="1200" dirty="0" smtClean="0">
                <a:solidFill>
                  <a:schemeClr val="tx1"/>
                </a:solidFill>
                <a:effectLst/>
                <a:latin typeface="+mn-lt"/>
                <a:ea typeface="+mn-ea"/>
                <a:cs typeface="+mn-cs"/>
              </a:rPr>
              <a:t>Accessed December 18, 2015 at [http://tinyurl.com/qeq9hbu].</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Ministry of Human Development and Public Services (2009). </a:t>
            </a:r>
            <a:r>
              <a:rPr lang="en-US" sz="1200" i="1" kern="1200" dirty="0" smtClean="0">
                <a:solidFill>
                  <a:schemeClr val="tx1"/>
                </a:solidFill>
                <a:effectLst/>
                <a:latin typeface="+mn-lt"/>
                <a:ea typeface="+mn-ea"/>
                <a:cs typeface="+mn-cs"/>
              </a:rPr>
              <a:t>Somalia National Strategic Plan for Malaria 2011 – 2015</a:t>
            </a:r>
            <a:r>
              <a:rPr lang="en-US" sz="1200" kern="1200" dirty="0" smtClean="0">
                <a:solidFill>
                  <a:schemeClr val="tx1"/>
                </a:solidFill>
                <a:effectLst/>
                <a:latin typeface="+mn-lt"/>
                <a:ea typeface="+mn-ea"/>
                <a:cs typeface="+mn-cs"/>
              </a:rPr>
              <a:t>. Accessed December 18, 2015 at [http://tinyurl.com/qeq9hbu].</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Noor AM (2007). </a:t>
            </a:r>
            <a:r>
              <a:rPr lang="en-US" sz="1200" i="1" kern="1200" dirty="0" smtClean="0">
                <a:solidFill>
                  <a:schemeClr val="tx1"/>
                </a:solidFill>
                <a:effectLst/>
                <a:latin typeface="+mn-lt"/>
                <a:ea typeface="+mn-ea"/>
                <a:cs typeface="+mn-cs"/>
              </a:rPr>
              <a:t>Baseline Mapping and Health Facility Audit Survey: </a:t>
            </a:r>
            <a:r>
              <a:rPr lang="en-US" sz="1200" i="1" kern="1200" dirty="0" err="1" smtClean="0">
                <a:solidFill>
                  <a:schemeClr val="tx1"/>
                </a:solidFill>
                <a:effectLst/>
                <a:latin typeface="+mn-lt"/>
                <a:ea typeface="+mn-ea"/>
                <a:cs typeface="+mn-cs"/>
              </a:rPr>
              <a:t>Gebiley</a:t>
            </a:r>
            <a:r>
              <a:rPr lang="en-US" sz="1200" i="1" kern="1200" dirty="0" smtClean="0">
                <a:solidFill>
                  <a:schemeClr val="tx1"/>
                </a:solidFill>
                <a:effectLst/>
                <a:latin typeface="+mn-lt"/>
                <a:ea typeface="+mn-ea"/>
                <a:cs typeface="+mn-cs"/>
              </a:rPr>
              <a:t> District. Report on trip to Somaliland</a:t>
            </a:r>
            <a:r>
              <a:rPr lang="en-US" sz="1200" kern="1200" dirty="0" smtClean="0">
                <a:solidFill>
                  <a:schemeClr val="tx1"/>
                </a:solidFill>
                <a:effectLst/>
                <a:latin typeface="+mn-lt"/>
                <a:ea typeface="+mn-ea"/>
                <a:cs typeface="+mn-cs"/>
              </a:rPr>
              <a:t>. 28th March – 3rd April 2007 and 29th April – 2ndth May 2007. On behalf of WHO-RBM Somalia &amp; UNICEF.</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Noor AM &amp; Rage IA (2007). </a:t>
            </a:r>
            <a:r>
              <a:rPr lang="en-US" sz="1200" i="1" kern="1200" dirty="0" smtClean="0">
                <a:solidFill>
                  <a:schemeClr val="tx1"/>
                </a:solidFill>
                <a:effectLst/>
                <a:latin typeface="+mn-lt"/>
                <a:ea typeface="+mn-ea"/>
                <a:cs typeface="+mn-cs"/>
              </a:rPr>
              <a:t>Baseline Mapping and Health Facility Audit Survey: </a:t>
            </a:r>
            <a:r>
              <a:rPr lang="en-US" sz="1200" i="1" kern="1200" dirty="0" err="1" smtClean="0">
                <a:solidFill>
                  <a:schemeClr val="tx1"/>
                </a:solidFill>
                <a:effectLst/>
                <a:latin typeface="+mn-lt"/>
                <a:ea typeface="+mn-ea"/>
                <a:cs typeface="+mn-cs"/>
              </a:rPr>
              <a:t>Merka</a:t>
            </a:r>
            <a:r>
              <a:rPr lang="en-US" sz="1200" i="1" kern="1200" dirty="0" smtClean="0">
                <a:solidFill>
                  <a:schemeClr val="tx1"/>
                </a:solidFill>
                <a:effectLst/>
                <a:latin typeface="+mn-lt"/>
                <a:ea typeface="+mn-ea"/>
                <a:cs typeface="+mn-cs"/>
              </a:rPr>
              <a:t> District, Somalia</a:t>
            </a:r>
            <a:r>
              <a:rPr lang="en-US" sz="1200" kern="1200" dirty="0" smtClean="0">
                <a:solidFill>
                  <a:schemeClr val="tx1"/>
                </a:solidFill>
                <a:effectLst/>
                <a:latin typeface="+mn-lt"/>
                <a:ea typeface="+mn-ea"/>
                <a:cs typeface="+mn-cs"/>
              </a:rPr>
              <a:t>. Report on </a:t>
            </a:r>
            <a:r>
              <a:rPr lang="en-US" sz="1200" kern="1200" dirty="0" err="1" smtClean="0">
                <a:solidFill>
                  <a:schemeClr val="tx1"/>
                </a:solidFill>
                <a:effectLst/>
                <a:latin typeface="+mn-lt"/>
                <a:ea typeface="+mn-ea"/>
                <a:cs typeface="+mn-cs"/>
              </a:rPr>
              <a:t>Merka</a:t>
            </a:r>
            <a:r>
              <a:rPr lang="en-US" sz="1200" kern="1200" dirty="0" smtClean="0">
                <a:solidFill>
                  <a:schemeClr val="tx1"/>
                </a:solidFill>
                <a:effectLst/>
                <a:latin typeface="+mn-lt"/>
                <a:ea typeface="+mn-ea"/>
                <a:cs typeface="+mn-cs"/>
              </a:rPr>
              <a:t> survey. 25th August -10th September 2007. On behalf of WHO-RBM Somalia &amp; UNICEF.</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Noor AM (2007). </a:t>
            </a:r>
            <a:r>
              <a:rPr lang="en-US" sz="1200" i="1" kern="1200" dirty="0" smtClean="0">
                <a:solidFill>
                  <a:schemeClr val="tx1"/>
                </a:solidFill>
                <a:effectLst/>
                <a:latin typeface="+mn-lt"/>
                <a:ea typeface="+mn-ea"/>
                <a:cs typeface="+mn-cs"/>
              </a:rPr>
              <a:t>Baseline Mapping and Health Facility Audit Survey: </a:t>
            </a:r>
            <a:r>
              <a:rPr lang="en-US" sz="1200" i="1" kern="1200" dirty="0" err="1" smtClean="0">
                <a:solidFill>
                  <a:schemeClr val="tx1"/>
                </a:solidFill>
                <a:effectLst/>
                <a:latin typeface="+mn-lt"/>
                <a:ea typeface="+mn-ea"/>
                <a:cs typeface="+mn-cs"/>
              </a:rPr>
              <a:t>Garowe</a:t>
            </a:r>
            <a:r>
              <a:rPr lang="en-US" sz="1200" i="1" kern="1200" baseline="0" dirty="0" smtClean="0">
                <a:solidFill>
                  <a:schemeClr val="tx1"/>
                </a:solidFill>
                <a:effectLst/>
                <a:latin typeface="+mn-lt"/>
                <a:ea typeface="+mn-ea"/>
                <a:cs typeface="+mn-cs"/>
              </a:rPr>
              <a:t> and </a:t>
            </a:r>
            <a:r>
              <a:rPr lang="en-US" sz="1200" i="1" kern="1200" baseline="0" dirty="0" err="1" smtClean="0">
                <a:solidFill>
                  <a:schemeClr val="tx1"/>
                </a:solidFill>
                <a:effectLst/>
                <a:latin typeface="+mn-lt"/>
                <a:ea typeface="+mn-ea"/>
                <a:cs typeface="+mn-cs"/>
              </a:rPr>
              <a:t>Burtinale</a:t>
            </a:r>
            <a:r>
              <a:rPr lang="en-US" sz="1200" i="1" kern="1200" baseline="0" dirty="0" smtClean="0">
                <a:solidFill>
                  <a:schemeClr val="tx1"/>
                </a:solidFill>
                <a:effectLst/>
                <a:latin typeface="+mn-lt"/>
                <a:ea typeface="+mn-ea"/>
                <a:cs typeface="+mn-cs"/>
              </a:rPr>
              <a:t> Districts, Puntland, Somalia</a:t>
            </a:r>
            <a:r>
              <a:rPr lang="en-US" sz="1200" kern="1200" dirty="0" smtClean="0">
                <a:solidFill>
                  <a:schemeClr val="tx1"/>
                </a:solidFill>
                <a:effectLst/>
                <a:latin typeface="+mn-lt"/>
                <a:ea typeface="+mn-ea"/>
                <a:cs typeface="+mn-cs"/>
              </a:rPr>
              <a:t>. Report on </a:t>
            </a:r>
            <a:r>
              <a:rPr lang="en-US" sz="1200" kern="1200" dirty="0" err="1" smtClean="0">
                <a:solidFill>
                  <a:schemeClr val="tx1"/>
                </a:solidFill>
                <a:effectLst/>
                <a:latin typeface="+mn-lt"/>
                <a:ea typeface="+mn-ea"/>
                <a:cs typeface="+mn-cs"/>
              </a:rPr>
              <a:t>Garowe</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Burtinle</a:t>
            </a:r>
            <a:r>
              <a:rPr lang="en-US" sz="1200" kern="1200" dirty="0" smtClean="0">
                <a:solidFill>
                  <a:schemeClr val="tx1"/>
                </a:solidFill>
                <a:effectLst/>
                <a:latin typeface="+mn-lt"/>
                <a:ea typeface="+mn-ea"/>
                <a:cs typeface="+mn-cs"/>
              </a:rPr>
              <a:t> survey. 17th October - 17th November 2007. On behalf of WHO-RBM Somalia &amp; UNICEF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OCHA (2013). </a:t>
            </a:r>
            <a:r>
              <a:rPr lang="en-US" sz="1200" i="1" kern="1200" dirty="0" smtClean="0">
                <a:solidFill>
                  <a:schemeClr val="tx1"/>
                </a:solidFill>
                <a:effectLst/>
                <a:latin typeface="+mn-lt"/>
                <a:ea typeface="+mn-ea"/>
                <a:cs typeface="+mn-cs"/>
              </a:rPr>
              <a:t>Somalia - Functioning Health Facilities, April - June 2013</a:t>
            </a:r>
            <a:r>
              <a:rPr lang="en-US" sz="1200" kern="1200" dirty="0" smtClean="0">
                <a:solidFill>
                  <a:schemeClr val="tx1"/>
                </a:solidFill>
                <a:effectLst/>
                <a:latin typeface="+mn-lt"/>
                <a:ea typeface="+mn-ea"/>
                <a:cs typeface="+mn-cs"/>
              </a:rPr>
              <a:t>. Accessed January 4, 2016 at [http://tinyurl.com/zsuvae2].</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GB" sz="1200" b="0" i="0" u="none" strike="noStrike" kern="1200" baseline="0" dirty="0" smtClean="0">
                <a:solidFill>
                  <a:schemeClr val="tx1"/>
                </a:solidFill>
                <a:latin typeface="+mn-lt"/>
                <a:ea typeface="+mn-ea"/>
                <a:cs typeface="+mn-cs"/>
              </a:rPr>
              <a:t>Pearson N &amp; Khan S (2013). </a:t>
            </a:r>
            <a:r>
              <a:rPr lang="en-GB" sz="1200" b="0" i="1" u="none" strike="noStrike" kern="1200" baseline="0" dirty="0" smtClean="0">
                <a:solidFill>
                  <a:schemeClr val="tx1"/>
                </a:solidFill>
                <a:latin typeface="+mn-lt"/>
                <a:ea typeface="+mn-ea"/>
                <a:cs typeface="+mn-cs"/>
              </a:rPr>
              <a:t>Review of the implementation of the essential package of health services in </a:t>
            </a:r>
            <a:r>
              <a:rPr lang="en-GB" sz="1200" b="0" i="1" u="none" strike="noStrike" kern="1200" baseline="0" dirty="0" err="1" smtClean="0">
                <a:solidFill>
                  <a:schemeClr val="tx1"/>
                </a:solidFill>
                <a:latin typeface="+mn-lt"/>
                <a:ea typeface="+mn-ea"/>
                <a:cs typeface="+mn-cs"/>
              </a:rPr>
              <a:t>Sahil</a:t>
            </a:r>
            <a:r>
              <a:rPr lang="en-GB" sz="1200" b="0" i="1" u="none" strike="noStrike" kern="1200" baseline="0" dirty="0" smtClean="0">
                <a:solidFill>
                  <a:schemeClr val="tx1"/>
                </a:solidFill>
                <a:latin typeface="+mn-lt"/>
                <a:ea typeface="+mn-ea"/>
                <a:cs typeface="+mn-cs"/>
              </a:rPr>
              <a:t> region of Somaliland, </a:t>
            </a:r>
            <a:r>
              <a:rPr lang="en-GB" sz="1200" b="0" i="1" u="none" strike="noStrike" kern="1200" baseline="0" dirty="0" err="1" smtClean="0">
                <a:solidFill>
                  <a:schemeClr val="tx1"/>
                </a:solidFill>
                <a:latin typeface="+mn-lt"/>
                <a:ea typeface="+mn-ea"/>
                <a:cs typeface="+mn-cs"/>
              </a:rPr>
              <a:t>Kaarkar</a:t>
            </a:r>
            <a:r>
              <a:rPr lang="en-GB" sz="1200" b="0" i="1" u="none" strike="noStrike" kern="1200" baseline="0" dirty="0" smtClean="0">
                <a:solidFill>
                  <a:schemeClr val="tx1"/>
                </a:solidFill>
                <a:latin typeface="+mn-lt"/>
                <a:ea typeface="+mn-ea"/>
                <a:cs typeface="+mn-cs"/>
              </a:rPr>
              <a:t> region of Puntland and </a:t>
            </a:r>
            <a:r>
              <a:rPr lang="en-GB" sz="1200" b="0" i="1" u="none" strike="noStrike" kern="1200" baseline="0" dirty="0" err="1" smtClean="0">
                <a:solidFill>
                  <a:schemeClr val="tx1"/>
                </a:solidFill>
                <a:latin typeface="+mn-lt"/>
                <a:ea typeface="+mn-ea"/>
                <a:cs typeface="+mn-cs"/>
              </a:rPr>
              <a:t>Gedo</a:t>
            </a:r>
            <a:r>
              <a:rPr lang="en-GB" sz="1200" b="0" i="1" u="none" strike="noStrike" kern="1200" baseline="0" dirty="0" smtClean="0">
                <a:solidFill>
                  <a:schemeClr val="tx1"/>
                </a:solidFill>
                <a:latin typeface="+mn-lt"/>
                <a:ea typeface="+mn-ea"/>
                <a:cs typeface="+mn-cs"/>
              </a:rPr>
              <a:t> region of South Central Somalia</a:t>
            </a:r>
            <a:r>
              <a:rPr lang="en-GB" sz="1200" b="0" i="0" u="none" strike="noStrike" kern="1200" baseline="0" dirty="0" smtClean="0">
                <a:solidFill>
                  <a:schemeClr val="tx1"/>
                </a:solidFill>
                <a:latin typeface="+mn-lt"/>
                <a:ea typeface="+mn-ea"/>
                <a:cs typeface="+mn-cs"/>
              </a:rPr>
              <a:t>. Report commissioned by DFID &amp; Somali Ministries of Health. Contracted by the Health Consortium for the Somali People. Work overseen by DFID Somalia Health Adviser, Katie </a:t>
            </a:r>
            <a:r>
              <a:rPr lang="en-GB" sz="1200" b="0" i="0" u="none" strike="noStrike" kern="1200" baseline="0" dirty="0" err="1" smtClean="0">
                <a:solidFill>
                  <a:schemeClr val="tx1"/>
                </a:solidFill>
                <a:latin typeface="+mn-lt"/>
                <a:ea typeface="+mn-ea"/>
                <a:cs typeface="+mn-cs"/>
              </a:rPr>
              <a:t>Bigmore</a:t>
            </a:r>
            <a:r>
              <a:rPr lang="en-GB" sz="1200" b="0" i="0" u="none" strike="noStrike" kern="1200" baseline="0" dirty="0" smtClean="0">
                <a:solidFill>
                  <a:schemeClr val="tx1"/>
                </a:solidFill>
                <a:latin typeface="+mn-lt"/>
                <a:ea typeface="+mn-ea"/>
                <a:cs typeface="+mn-cs"/>
              </a:rPr>
              <a:t>, November 2013 </a:t>
            </a:r>
            <a:endParaRPr lang="en-GB" b="0" dirty="0"/>
          </a:p>
        </p:txBody>
      </p:sp>
      <p:sp>
        <p:nvSpPr>
          <p:cNvPr id="4" name="Slide Number Placeholder 3"/>
          <p:cNvSpPr>
            <a:spLocks noGrp="1"/>
          </p:cNvSpPr>
          <p:nvPr>
            <p:ph type="sldNum" sz="quarter" idx="10"/>
          </p:nvPr>
        </p:nvSpPr>
        <p:spPr/>
        <p:txBody>
          <a:bodyPr/>
          <a:lstStyle/>
          <a:p>
            <a:fld id="{1A3F9CA1-1FE7-4565-978F-82A1E9B5BDBD}" type="slidenum">
              <a:rPr lang="en-GB" smtClean="0"/>
              <a:t>12</a:t>
            </a:fld>
            <a:endParaRPr lang="en-GB"/>
          </a:p>
        </p:txBody>
      </p:sp>
    </p:spTree>
    <p:extLst>
      <p:ext uri="{BB962C8B-B14F-4D97-AF65-F5344CB8AC3E}">
        <p14:creationId xmlns:p14="http://schemas.microsoft.com/office/powerpoint/2010/main" val="3524883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Joint Health and Nutrition Programme (JHNP) established, as a five year multi-donor health sector development program, to improve the health and nutrition status of the Somali people; managed by a partnership between UNICEF, WHO and UNFPA two to three targeted districts in 9 regions (3 in each zone) receiving the full complement of programs. By 2014,</a:t>
            </a:r>
            <a:r>
              <a:rPr lang="en-AU" sz="1200" kern="1200" baseline="0" dirty="0" smtClean="0">
                <a:solidFill>
                  <a:schemeClr val="tx1"/>
                </a:solidFill>
                <a:effectLst/>
                <a:latin typeface="+mn-lt"/>
                <a:ea typeface="+mn-ea"/>
                <a:cs typeface="+mn-cs"/>
              </a:rPr>
              <a:t> these hadn’t rolled out extensively in the CSZ owing to issues related to security. The districts covered by the JHNP by 2014 are shown in red above. </a:t>
            </a:r>
            <a:endParaRPr lang="en-GB" sz="1200" kern="1200" dirty="0" smtClean="0">
              <a:solidFill>
                <a:schemeClr val="tx1"/>
              </a:solidFill>
              <a:effectLst/>
              <a:latin typeface="+mn-lt"/>
              <a:ea typeface="+mn-ea"/>
              <a:cs typeface="+mn-cs"/>
            </a:endParaRPr>
          </a:p>
          <a:p>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The UNICEF office is the administrative agent for a Joint Health and Nutrition programme which is resourced by: </a:t>
            </a:r>
            <a:r>
              <a:rPr lang="en-GB" sz="1200" b="0" kern="1200" dirty="0" err="1" smtClean="0">
                <a:solidFill>
                  <a:schemeClr val="tx1"/>
                </a:solidFill>
                <a:effectLst/>
                <a:latin typeface="+mn-lt"/>
                <a:ea typeface="+mn-ea"/>
                <a:cs typeface="+mn-cs"/>
              </a:rPr>
              <a:t>DfiD</a:t>
            </a:r>
            <a:r>
              <a:rPr lang="en-GB" sz="1200" b="0" kern="1200" dirty="0" smtClean="0">
                <a:solidFill>
                  <a:schemeClr val="tx1"/>
                </a:solidFill>
                <a:effectLst/>
                <a:latin typeface="+mn-lt"/>
                <a:ea typeface="+mn-ea"/>
                <a:cs typeface="+mn-cs"/>
              </a:rPr>
              <a:t>; SIDA; USAID (programmatic but not financial); </a:t>
            </a:r>
            <a:r>
              <a:rPr lang="en-GB" sz="1200" b="0" kern="1200" dirty="0" err="1" smtClean="0">
                <a:solidFill>
                  <a:schemeClr val="tx1"/>
                </a:solidFill>
                <a:effectLst/>
                <a:latin typeface="+mn-lt"/>
                <a:ea typeface="+mn-ea"/>
                <a:cs typeface="+mn-cs"/>
              </a:rPr>
              <a:t>AusAID</a:t>
            </a:r>
            <a:r>
              <a:rPr lang="en-GB" sz="1200" b="0" kern="1200" dirty="0" smtClean="0">
                <a:solidFill>
                  <a:schemeClr val="tx1"/>
                </a:solidFill>
                <a:effectLst/>
                <a:latin typeface="+mn-lt"/>
                <a:ea typeface="+mn-ea"/>
                <a:cs typeface="+mn-cs"/>
              </a:rPr>
              <a:t> and the Swiss Development Cooperation. UNICEF hosts the secretariat which is responsible for distributing funds toward the three agencies: WHO, UNICEF and UNFPA. The JHNP is a multi-</a:t>
            </a:r>
            <a:r>
              <a:rPr lang="en-GB" sz="1200" b="0" kern="1200" dirty="0" err="1" smtClean="0">
                <a:solidFill>
                  <a:schemeClr val="tx1"/>
                </a:solidFill>
                <a:effectLst/>
                <a:latin typeface="+mn-lt"/>
                <a:ea typeface="+mn-ea"/>
                <a:cs typeface="+mn-cs"/>
              </a:rPr>
              <a:t>sectoral</a:t>
            </a:r>
            <a:r>
              <a:rPr lang="en-GB" sz="1200" b="0" kern="1200" dirty="0" smtClean="0">
                <a:solidFill>
                  <a:schemeClr val="tx1"/>
                </a:solidFill>
                <a:effectLst/>
                <a:latin typeface="+mn-lt"/>
                <a:ea typeface="+mn-ea"/>
                <a:cs typeface="+mn-cs"/>
              </a:rPr>
              <a:t> programme which was developed with all the three health ministries which have a full leadership/convening role. The JHNP has a mandate from 2012-2016 with a likely extension to 2017 and has a required capitalization value of $236 million over five years.</a:t>
            </a:r>
          </a:p>
          <a:p>
            <a:endParaRPr lang="en-GB" sz="1200" b="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Action</a:t>
            </a:r>
            <a:r>
              <a:rPr lang="en-GB" sz="1200" b="1" kern="1200" baseline="0" dirty="0" smtClean="0">
                <a:solidFill>
                  <a:schemeClr val="tx1"/>
                </a:solidFill>
                <a:effectLst/>
                <a:latin typeface="+mn-lt"/>
                <a:ea typeface="+mn-ea"/>
                <a:cs typeface="+mn-cs"/>
              </a:rPr>
              <a:t> Points</a:t>
            </a:r>
          </a:p>
          <a:p>
            <a:endParaRPr lang="en-GB" sz="1200" b="0" kern="1200" baseline="0" dirty="0" smtClean="0">
              <a:solidFill>
                <a:schemeClr val="tx1"/>
              </a:solidFill>
              <a:effectLst/>
              <a:latin typeface="+mn-lt"/>
              <a:ea typeface="+mn-ea"/>
              <a:cs typeface="+mn-cs"/>
            </a:endParaRPr>
          </a:p>
          <a:p>
            <a:r>
              <a:rPr lang="en-GB" sz="1200" b="0" kern="1200" baseline="0" dirty="0" smtClean="0">
                <a:solidFill>
                  <a:schemeClr val="tx1"/>
                </a:solidFill>
                <a:effectLst/>
                <a:latin typeface="+mn-lt"/>
                <a:ea typeface="+mn-ea"/>
                <a:cs typeface="+mn-cs"/>
              </a:rPr>
              <a:t>We need to establish what sorts of data the JHNP districts assemble routinely that might support M&amp;E for the NMCPs. </a:t>
            </a:r>
          </a:p>
          <a:p>
            <a:endParaRPr lang="en-GB" sz="1200" b="0" kern="1200" baseline="0" dirty="0" smtClean="0">
              <a:solidFill>
                <a:schemeClr val="tx1"/>
              </a:solidFill>
              <a:effectLst/>
              <a:latin typeface="+mn-lt"/>
              <a:ea typeface="+mn-ea"/>
              <a:cs typeface="+mn-cs"/>
            </a:endParaRPr>
          </a:p>
          <a:p>
            <a:r>
              <a:rPr lang="en-GB" sz="1200" b="0" kern="1200" baseline="0" dirty="0" smtClean="0">
                <a:solidFill>
                  <a:schemeClr val="tx1"/>
                </a:solidFill>
                <a:effectLst/>
                <a:latin typeface="+mn-lt"/>
                <a:ea typeface="+mn-ea"/>
                <a:cs typeface="+mn-cs"/>
              </a:rPr>
              <a:t>In addition there is a need to map the sentinel sites so that these are reviewed for externality of ecologies.</a:t>
            </a:r>
            <a:endParaRPr lang="en-GB" b="0" dirty="0"/>
          </a:p>
        </p:txBody>
      </p:sp>
      <p:sp>
        <p:nvSpPr>
          <p:cNvPr id="4" name="Slide Number Placeholder 3"/>
          <p:cNvSpPr>
            <a:spLocks noGrp="1"/>
          </p:cNvSpPr>
          <p:nvPr>
            <p:ph type="sldNum" sz="quarter" idx="10"/>
          </p:nvPr>
        </p:nvSpPr>
        <p:spPr/>
        <p:txBody>
          <a:bodyPr/>
          <a:lstStyle/>
          <a:p>
            <a:fld id="{1A3F9CA1-1FE7-4565-978F-82A1E9B5BDBD}" type="slidenum">
              <a:rPr lang="en-GB" smtClean="0"/>
              <a:t>13</a:t>
            </a:fld>
            <a:endParaRPr lang="en-GB"/>
          </a:p>
        </p:txBody>
      </p:sp>
    </p:spTree>
    <p:extLst>
      <p:ext uri="{BB962C8B-B14F-4D97-AF65-F5344CB8AC3E}">
        <p14:creationId xmlns:p14="http://schemas.microsoft.com/office/powerpoint/2010/main" val="979627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Climate context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GB" sz="1200" kern="1200" dirty="0" smtClean="0">
                <a:solidFill>
                  <a:schemeClr val="tx1"/>
                </a:solidFill>
                <a:effectLst/>
                <a:latin typeface="+mn-lt"/>
                <a:ea typeface="+mn-ea"/>
                <a:cs typeface="+mn-cs"/>
              </a:rPr>
              <a:t>Overall, Somalia is classified as having an arid to semi-arid climate. North and South movement of the inter-Tropical Convergence Zone (</a:t>
            </a:r>
            <a:r>
              <a:rPr lang="en-GB" sz="1200" kern="1200" dirty="0" err="1" smtClean="0">
                <a:solidFill>
                  <a:schemeClr val="tx1"/>
                </a:solidFill>
                <a:effectLst/>
                <a:latin typeface="+mn-lt"/>
                <a:ea typeface="+mn-ea"/>
                <a:cs typeface="+mn-cs"/>
              </a:rPr>
              <a:t>iTCZ</a:t>
            </a:r>
            <a:r>
              <a:rPr lang="en-GB" sz="1200" kern="1200" dirty="0" smtClean="0">
                <a:solidFill>
                  <a:schemeClr val="tx1"/>
                </a:solidFill>
                <a:effectLst/>
                <a:latin typeface="+mn-lt"/>
                <a:ea typeface="+mn-ea"/>
                <a:cs typeface="+mn-cs"/>
              </a:rPr>
              <a:t>) determines rainfall, the primary characteristic of climate in Somalia. The annual cycle of movement from the </a:t>
            </a:r>
            <a:r>
              <a:rPr lang="en-GB" sz="1200" kern="1200" dirty="0" err="1" smtClean="0">
                <a:solidFill>
                  <a:schemeClr val="tx1"/>
                </a:solidFill>
                <a:effectLst/>
                <a:latin typeface="+mn-lt"/>
                <a:ea typeface="+mn-ea"/>
                <a:cs typeface="+mn-cs"/>
              </a:rPr>
              <a:t>iTCZ</a:t>
            </a:r>
            <a:r>
              <a:rPr lang="en-GB" sz="1200" kern="1200" dirty="0" smtClean="0">
                <a:solidFill>
                  <a:schemeClr val="tx1"/>
                </a:solidFill>
                <a:effectLst/>
                <a:latin typeface="+mn-lt"/>
                <a:ea typeface="+mn-ea"/>
                <a:cs typeface="+mn-cs"/>
              </a:rPr>
              <a:t> provides great spatial variation in precipitation levels. Additionally, the </a:t>
            </a:r>
            <a:r>
              <a:rPr lang="en-GB" sz="1200" kern="1200" dirty="0" err="1" smtClean="0">
                <a:solidFill>
                  <a:schemeClr val="tx1"/>
                </a:solidFill>
                <a:effectLst/>
                <a:latin typeface="+mn-lt"/>
                <a:ea typeface="+mn-ea"/>
                <a:cs typeface="+mn-cs"/>
              </a:rPr>
              <a:t>iTCZ</a:t>
            </a:r>
            <a:r>
              <a:rPr lang="en-GB" sz="1200" kern="1200" dirty="0" smtClean="0">
                <a:solidFill>
                  <a:schemeClr val="tx1"/>
                </a:solidFill>
                <a:effectLst/>
                <a:latin typeface="+mn-lt"/>
                <a:ea typeface="+mn-ea"/>
                <a:cs typeface="+mn-cs"/>
              </a:rPr>
              <a:t> contributes to temporal variation in rainfall, which in most parts of the country results in two wet-seasons. The </a:t>
            </a:r>
            <a:r>
              <a:rPr lang="en-GB" sz="1200" i="1" kern="1200" dirty="0" err="1" smtClean="0">
                <a:solidFill>
                  <a:schemeClr val="tx1"/>
                </a:solidFill>
                <a:effectLst/>
                <a:latin typeface="+mn-lt"/>
                <a:ea typeface="+mn-ea"/>
                <a:cs typeface="+mn-cs"/>
              </a:rPr>
              <a:t>Gu</a:t>
            </a:r>
            <a:r>
              <a:rPr lang="en-GB" sz="1200" kern="1200" dirty="0" smtClean="0">
                <a:solidFill>
                  <a:schemeClr val="tx1"/>
                </a:solidFill>
                <a:effectLst/>
                <a:latin typeface="+mn-lt"/>
                <a:ea typeface="+mn-ea"/>
                <a:cs typeface="+mn-cs"/>
              </a:rPr>
              <a:t> occurs in the period between March and July and the </a:t>
            </a:r>
            <a:r>
              <a:rPr lang="en-GB" sz="1200" i="1" kern="1200" dirty="0" err="1" smtClean="0">
                <a:solidFill>
                  <a:schemeClr val="tx1"/>
                </a:solidFill>
                <a:effectLst/>
                <a:latin typeface="+mn-lt"/>
                <a:ea typeface="+mn-ea"/>
                <a:cs typeface="+mn-cs"/>
              </a:rPr>
              <a:t>Deyr</a:t>
            </a:r>
            <a:r>
              <a:rPr lang="en-GB" sz="1200" kern="1200" dirty="0" smtClean="0">
                <a:solidFill>
                  <a:schemeClr val="tx1"/>
                </a:solidFill>
                <a:effectLst/>
                <a:latin typeface="+mn-lt"/>
                <a:ea typeface="+mn-ea"/>
                <a:cs typeface="+mn-cs"/>
              </a:rPr>
              <a:t> from August to November. The months of highest rainfall within these seasons are generally from April-June and October-November respectively. Outside of the wet-seasons are two distinct dry periods which vary across the country in their onset, based on when the wet-seasons end. The principal dry season is the </a:t>
            </a:r>
            <a:r>
              <a:rPr lang="en-GB" sz="1200" i="1" kern="1200" dirty="0" err="1" smtClean="0">
                <a:solidFill>
                  <a:schemeClr val="tx1"/>
                </a:solidFill>
                <a:effectLst/>
                <a:latin typeface="+mn-lt"/>
                <a:ea typeface="+mn-ea"/>
                <a:cs typeface="+mn-cs"/>
              </a:rPr>
              <a:t>Jilaal</a:t>
            </a:r>
            <a:r>
              <a:rPr lang="en-GB" sz="1200" kern="1200" dirty="0" smtClean="0">
                <a:solidFill>
                  <a:schemeClr val="tx1"/>
                </a:solidFill>
                <a:effectLst/>
                <a:latin typeface="+mn-lt"/>
                <a:ea typeface="+mn-ea"/>
                <a:cs typeface="+mn-cs"/>
              </a:rPr>
              <a:t>, occurring between December-March, when the </a:t>
            </a:r>
            <a:r>
              <a:rPr lang="en-GB" sz="1200" kern="1200" dirty="0" err="1" smtClean="0">
                <a:solidFill>
                  <a:schemeClr val="tx1"/>
                </a:solidFill>
                <a:effectLst/>
                <a:latin typeface="+mn-lt"/>
                <a:ea typeface="+mn-ea"/>
                <a:cs typeface="+mn-cs"/>
              </a:rPr>
              <a:t>iTCZ</a:t>
            </a:r>
            <a:r>
              <a:rPr lang="en-GB" sz="1200" kern="1200" dirty="0" smtClean="0">
                <a:solidFill>
                  <a:schemeClr val="tx1"/>
                </a:solidFill>
                <a:effectLst/>
                <a:latin typeface="+mn-lt"/>
                <a:ea typeface="+mn-ea"/>
                <a:cs typeface="+mn-cs"/>
              </a:rPr>
              <a:t> is far to the south. The secondary dry season, the Haggai, occurs between the </a:t>
            </a:r>
            <a:r>
              <a:rPr lang="en-GB" sz="1200" kern="1200" dirty="0" err="1" smtClean="0">
                <a:solidFill>
                  <a:schemeClr val="tx1"/>
                </a:solidFill>
                <a:effectLst/>
                <a:latin typeface="+mn-lt"/>
                <a:ea typeface="+mn-ea"/>
                <a:cs typeface="+mn-cs"/>
              </a:rPr>
              <a:t>Gu</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Deyr</a:t>
            </a:r>
            <a:r>
              <a:rPr lang="en-GB" sz="1200" kern="1200" dirty="0" smtClean="0">
                <a:solidFill>
                  <a:schemeClr val="tx1"/>
                </a:solidFill>
                <a:effectLst/>
                <a:latin typeface="+mn-lt"/>
                <a:ea typeface="+mn-ea"/>
                <a:cs typeface="+mn-cs"/>
              </a:rPr>
              <a:t> wet seasons. On</a:t>
            </a:r>
            <a:r>
              <a:rPr lang="en-GB" sz="1200" kern="1200" baseline="0" dirty="0" smtClean="0">
                <a:solidFill>
                  <a:schemeClr val="tx1"/>
                </a:solidFill>
                <a:effectLst/>
                <a:latin typeface="+mn-lt"/>
                <a:ea typeface="+mn-ea"/>
                <a:cs typeface="+mn-cs"/>
              </a:rPr>
              <a:t> average Somalia receives 500 mm of rainfall each year.</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Across years, of all climatic parameters, rainfall offers the most variability and unpredictability. This can lead to droughts which can persist for years in more arid locations such as the northern coastline and inland areas of the north-eastern coast. Conversely, there can be intense downpours that lead to flash flooding which are a common occurrence along the intermittent </a:t>
            </a:r>
            <a:r>
              <a:rPr lang="en-GB" sz="1200" i="1" kern="1200" dirty="0" err="1" smtClean="0">
                <a:solidFill>
                  <a:schemeClr val="tx1"/>
                </a:solidFill>
                <a:effectLst/>
                <a:latin typeface="+mn-lt"/>
                <a:ea typeface="+mn-ea"/>
                <a:cs typeface="+mn-cs"/>
              </a:rPr>
              <a:t>wadis</a:t>
            </a:r>
            <a:r>
              <a:rPr lang="en-GB" sz="1200" kern="1200" dirty="0" smtClean="0">
                <a:solidFill>
                  <a:schemeClr val="tx1"/>
                </a:solidFill>
                <a:effectLst/>
                <a:latin typeface="+mn-lt"/>
                <a:ea typeface="+mn-ea"/>
                <a:cs typeface="+mn-cs"/>
              </a:rPr>
              <a:t> in the North of the country. Floods are also prevalent along the Juba and </a:t>
            </a:r>
            <a:r>
              <a:rPr lang="en-GB" sz="1200" kern="1200" dirty="0" err="1" smtClean="0">
                <a:solidFill>
                  <a:schemeClr val="tx1"/>
                </a:solidFill>
                <a:effectLst/>
                <a:latin typeface="+mn-lt"/>
                <a:ea typeface="+mn-ea"/>
                <a:cs typeface="+mn-cs"/>
              </a:rPr>
              <a:t>Shabelle</a:t>
            </a:r>
            <a:r>
              <a:rPr lang="en-GB" sz="1200" kern="1200" dirty="0" smtClean="0">
                <a:solidFill>
                  <a:schemeClr val="tx1"/>
                </a:solidFill>
                <a:effectLst/>
                <a:latin typeface="+mn-lt"/>
                <a:ea typeface="+mn-ea"/>
                <a:cs typeface="+mn-cs"/>
              </a:rPr>
              <a:t> alluvial plains. Historically, floods have affected riverine areas during the </a:t>
            </a:r>
            <a:r>
              <a:rPr lang="en-GB" sz="1200" i="1" kern="1200" dirty="0" err="1" smtClean="0">
                <a:solidFill>
                  <a:schemeClr val="tx1"/>
                </a:solidFill>
                <a:effectLst/>
                <a:latin typeface="+mn-lt"/>
                <a:ea typeface="+mn-ea"/>
                <a:cs typeface="+mn-cs"/>
              </a:rPr>
              <a:t>Deyr</a:t>
            </a:r>
            <a:r>
              <a:rPr lang="en-GB" sz="1200" kern="1200" dirty="0" smtClean="0">
                <a:solidFill>
                  <a:schemeClr val="tx1"/>
                </a:solidFill>
                <a:effectLst/>
                <a:latin typeface="+mn-lt"/>
                <a:ea typeface="+mn-ea"/>
                <a:cs typeface="+mn-cs"/>
              </a:rPr>
              <a:t> season (Principally between October to December), and less frequently during the </a:t>
            </a:r>
            <a:r>
              <a:rPr lang="en-GB" sz="1200" i="1" kern="1200" dirty="0" err="1" smtClean="0">
                <a:solidFill>
                  <a:schemeClr val="tx1"/>
                </a:solidFill>
                <a:effectLst/>
                <a:latin typeface="+mn-lt"/>
                <a:ea typeface="+mn-ea"/>
                <a:cs typeface="+mn-cs"/>
              </a:rPr>
              <a:t>Gu</a:t>
            </a:r>
            <a:r>
              <a:rPr lang="en-GB" sz="1200" kern="1200" dirty="0" smtClean="0">
                <a:solidFill>
                  <a:schemeClr val="tx1"/>
                </a:solidFill>
                <a:effectLst/>
                <a:latin typeface="+mn-lt"/>
                <a:ea typeface="+mn-ea"/>
                <a:cs typeface="+mn-cs"/>
              </a:rPr>
              <a:t> season. Rainfall is a key determinant of growing seasons and the types of agriculture practiced, directly influencing surface runoff, stream flow, and groundwater recharge. Years in which rainfall patterns are anomalous can result in food insecurity as well as increased seasonal malaria transmission and epidemic outbreaks.</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Monthly rainfall surfaces exists that are produced from global weather station records gathered from a various sources (1950‐2000) and interpolated using thin‐plate smoothing spline algorithm to produce a continuous global surface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Hijmans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et al., 2005] and monthly average rainfall raster surfaces at 1×1 km resolution available from 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WorldClim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website. Precipitation is shown in mm monthly averages this period of time (1950-2000). Rainfall determines vector abundance, but might not capture the variation in available surface water, this is often measured using an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Enhanced Vegetation Index (EVI), that is a measure of vegetation, from Fourier–processed data from the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MODerate</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‐resolution Imaging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Spectroradiometer</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(MODIS) sensor imagery and available at approx. 1×1 km spatial resolution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Scharlemann</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et al., 2008]. Here used to develop an annual mean EVI surface. EVI is an index of intensity of photosynthetic activity and ranges from 0 (no vegetation) to 1 (complete vegetation).</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Mean air temperatures are generally over 20°C for most part of the year throughout the country. However, like with rainfall, there is spatial and temporal variations throughout the year. In the south the temperature is highest inland, with </a:t>
            </a:r>
            <a:r>
              <a:rPr lang="en-GB" sz="1200" kern="1200" dirty="0" err="1" smtClean="0">
                <a:solidFill>
                  <a:schemeClr val="tx1"/>
                </a:solidFill>
                <a:effectLst/>
                <a:latin typeface="+mn-lt"/>
                <a:ea typeface="+mn-ea"/>
                <a:cs typeface="+mn-cs"/>
              </a:rPr>
              <a:t>Luuq</a:t>
            </a:r>
            <a:r>
              <a:rPr lang="en-GB" sz="1200" kern="1200" dirty="0" smtClean="0">
                <a:solidFill>
                  <a:schemeClr val="tx1"/>
                </a:solidFill>
                <a:effectLst/>
                <a:latin typeface="+mn-lt"/>
                <a:ea typeface="+mn-ea"/>
                <a:cs typeface="+mn-cs"/>
              </a:rPr>
              <a:t> in </a:t>
            </a:r>
            <a:r>
              <a:rPr lang="en-GB" sz="1200" kern="1200" dirty="0" err="1" smtClean="0">
                <a:solidFill>
                  <a:schemeClr val="tx1"/>
                </a:solidFill>
                <a:effectLst/>
                <a:latin typeface="+mn-lt"/>
                <a:ea typeface="+mn-ea"/>
                <a:cs typeface="+mn-cs"/>
              </a:rPr>
              <a:t>Gedo</a:t>
            </a:r>
            <a:r>
              <a:rPr lang="en-GB" sz="1200" kern="1200" dirty="0" smtClean="0">
                <a:solidFill>
                  <a:schemeClr val="tx1"/>
                </a:solidFill>
                <a:effectLst/>
                <a:latin typeface="+mn-lt"/>
                <a:ea typeface="+mn-ea"/>
                <a:cs typeface="+mn-cs"/>
              </a:rPr>
              <a:t> region near the border with Ethiopia and Kenya, having the highest mean temperature in Somalia of over 30°C. Temperatures along the southern coast are lower than those inland, due to the influence of cold ocean currents. Temperatures in the north at lower altitudes at the height of the dry season can reach 38°C. The relative thermal uniformity prevailing in the south is distorted by the effects of higher altitudes in the north, where temperature decreases with altitude, giving a larger mean daily lapse rate of about 6°C per 1000m, which can widen more in the dry season compared to that of the wet. Isotherms are more or less widely spaced in the south where the surface is more homogeneous, unlike in the north where they are relatively closer to each other, with a varied topographical coverage.</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As a metric for the effect of temperature on malaria transmission, a temperature suitability index (TSI) has been developed at a spatial resolution of 1×1 km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Gething</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et al., 2011]. The TSI model uses a biological framework based on survival of vectors and the fluctuating monthly ambient temperature effects on the duration of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sporogony</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that must be completed within the lifetime of a single generation of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Anophelines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and constructed using monthly temperature time series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Hijmans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et al., 2005]. On a scale of increasing transmission suitability, TSI ranges from 0 (unsuitable) to 1 (most suitable). </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Geology of Somalia: A Selected Bibliography of Somalian Geology, Geography and Earth Science (2007). </a:t>
            </a:r>
            <a:r>
              <a:rPr lang="en-GB" sz="1200" kern="1200" dirty="0" err="1" smtClean="0">
                <a:solidFill>
                  <a:schemeClr val="tx1"/>
                </a:solidFill>
                <a:effectLst/>
                <a:latin typeface="+mn-lt"/>
                <a:ea typeface="+mn-ea"/>
                <a:cs typeface="+mn-cs"/>
              </a:rPr>
              <a:t>Hadden</a:t>
            </a:r>
            <a:r>
              <a:rPr lang="en-GB" sz="1200" kern="1200" dirty="0" smtClean="0">
                <a:solidFill>
                  <a:schemeClr val="tx1"/>
                </a:solidFill>
                <a:effectLst/>
                <a:latin typeface="+mn-lt"/>
                <a:ea typeface="+mn-ea"/>
                <a:cs typeface="+mn-cs"/>
              </a:rPr>
              <a:t>, R.L., Engineer Research and Development Laboratories, Topographic Engineering </a:t>
            </a:r>
            <a:r>
              <a:rPr lang="en-GB" sz="1200" kern="1200" dirty="0" err="1" smtClean="0">
                <a:solidFill>
                  <a:schemeClr val="tx1"/>
                </a:solidFill>
                <a:effectLst/>
                <a:latin typeface="+mn-lt"/>
                <a:ea typeface="+mn-ea"/>
                <a:cs typeface="+mn-cs"/>
              </a:rPr>
              <a:t>Center</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Hijmans</a:t>
            </a:r>
            <a:r>
              <a:rPr lang="en-US" sz="1200" kern="1200" dirty="0" smtClean="0">
                <a:solidFill>
                  <a:schemeClr val="tx1"/>
                </a:solidFill>
                <a:effectLst/>
                <a:latin typeface="+mn-lt"/>
                <a:ea typeface="+mn-ea"/>
                <a:cs typeface="+mn-cs"/>
              </a:rPr>
              <a:t> R, Cameron S, Parra J, Jones P, Jarvis A (2005). Very high resolution interpolated climate surfaces for global land areas. </a:t>
            </a:r>
            <a:r>
              <a:rPr lang="en-US" sz="1200" i="1" kern="1200" dirty="0" smtClean="0">
                <a:solidFill>
                  <a:schemeClr val="tx1"/>
                </a:solidFill>
                <a:effectLst/>
                <a:latin typeface="+mn-lt"/>
                <a:ea typeface="+mn-ea"/>
                <a:cs typeface="+mn-cs"/>
              </a:rPr>
              <a:t>International Journal of Climatology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25</a:t>
            </a:r>
            <a:r>
              <a:rPr lang="en-US" sz="1200" kern="1200" dirty="0" smtClean="0">
                <a:solidFill>
                  <a:schemeClr val="tx1"/>
                </a:solidFill>
                <a:effectLst/>
                <a:latin typeface="+mn-lt"/>
                <a:ea typeface="+mn-ea"/>
                <a:cs typeface="+mn-cs"/>
              </a:rPr>
              <a:t>: 1965‐1978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Gething</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PW, Van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Boeckel</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Smith DL, Guerra CA,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Patil</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AP, Snow RW, Hay SI (2011). Modelling the global constraints of temperature on transmission of </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Plasmodium falciparum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and </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P. </a:t>
            </a:r>
            <a:r>
              <a:rPr kumimoji="0" lang="en-GB" sz="1200" b="0" i="1" u="none" strike="noStrike" kern="1200" cap="none" spc="0" normalizeH="0" baseline="0" noProof="0" dirty="0" err="1" smtClean="0">
                <a:ln>
                  <a:noFill/>
                </a:ln>
                <a:solidFill>
                  <a:prstClr val="black"/>
                </a:solidFill>
                <a:effectLst/>
                <a:uLnTx/>
                <a:uFillTx/>
                <a:latin typeface="+mn-lt"/>
                <a:ea typeface="+mn-ea"/>
                <a:cs typeface="+mn-cs"/>
              </a:rPr>
              <a:t>vivax</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 Parasites &amp; Vectors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GB" sz="1200" b="1" i="0" u="none" strike="noStrike" kern="1200" cap="none" spc="0" normalizeH="0" baseline="0" noProof="0" dirty="0" smtClean="0">
                <a:ln>
                  <a:noFill/>
                </a:ln>
                <a:solidFill>
                  <a:prstClr val="black"/>
                </a:solidFill>
                <a:effectLst/>
                <a:uLnTx/>
                <a:uFillTx/>
                <a:latin typeface="+mn-lt"/>
                <a:ea typeface="+mn-ea"/>
                <a:cs typeface="+mn-cs"/>
              </a:rPr>
              <a:t>4</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92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MODIS Data repository: http://modis.gsfc.nasa.gov/data/dataprod/mod13.php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Scharlemann</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JPW, Benz D, Hay SI, Purse BV,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Tatem</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AJ,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Wint</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GR, Rogers DJ (2008). Global data for ecology and epidemiology: A novel algorithm for Temporal Fourier Processing MODIS data. </a:t>
            </a:r>
            <a:r>
              <a:rPr kumimoji="0" lang="en-GB" sz="1200" b="0" i="1" u="none" strike="noStrike" kern="1200" cap="none" spc="0" normalizeH="0" baseline="0" noProof="0" dirty="0" err="1" smtClean="0">
                <a:ln>
                  <a:noFill/>
                </a:ln>
                <a:solidFill>
                  <a:prstClr val="black"/>
                </a:solidFill>
                <a:effectLst/>
                <a:uLnTx/>
                <a:uFillTx/>
                <a:latin typeface="+mn-lt"/>
                <a:ea typeface="+mn-ea"/>
                <a:cs typeface="+mn-cs"/>
              </a:rPr>
              <a:t>PLoS</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 One</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GB" sz="1200" b="1" i="0" u="none" strike="noStrike" kern="1200" cap="none" spc="0" normalizeH="0" baseline="0" noProof="0" dirty="0" smtClean="0">
                <a:ln>
                  <a:noFill/>
                </a:ln>
                <a:solidFill>
                  <a:prstClr val="black"/>
                </a:solidFill>
                <a:effectLst/>
                <a:uLnTx/>
                <a:uFillTx/>
                <a:latin typeface="+mn-lt"/>
                <a:ea typeface="+mn-ea"/>
                <a:cs typeface="+mn-cs"/>
              </a:rPr>
              <a:t>1</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e1408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WorldClim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website : </a:t>
            </a:r>
            <a:r>
              <a:rPr lang="en-GB" dirty="0" smtClean="0"/>
              <a:t>http://www.worldclim.org/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15</a:t>
            </a:fld>
            <a:endParaRPr lang="en-GB"/>
          </a:p>
        </p:txBody>
      </p:sp>
    </p:spTree>
    <p:extLst>
      <p:ext uri="{BB962C8B-B14F-4D97-AF65-F5344CB8AC3E}">
        <p14:creationId xmlns:p14="http://schemas.microsoft.com/office/powerpoint/2010/main" val="1298298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Background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use of survey data, maps and epidemiological intelligence was a routine feature of control planning across most African countries during the Global Malaria Eradication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(GMEP) era from the mid-1950s. Data included epidemiological descriptions of transmission, vectors, topography and climate. There was a recognition over 50 years ago that one important source of planning data was infection prevalence among children aged 2-10 years (</a:t>
            </a:r>
            <a:r>
              <a:rPr lang="en-US" sz="1200" i="1" kern="1200" dirty="0" smtClean="0">
                <a:solidFill>
                  <a:schemeClr val="tx1"/>
                </a:solidFill>
                <a:latin typeface="+mn-lt"/>
                <a:ea typeface="+mn-ea"/>
                <a:cs typeface="+mn-cs"/>
              </a:rPr>
              <a:t>Pf</a:t>
            </a:r>
            <a:r>
              <a:rPr lang="en-US" sz="1200" kern="1200" dirty="0" smtClean="0">
                <a:solidFill>
                  <a:schemeClr val="tx1"/>
                </a:solidFill>
                <a:latin typeface="+mn-lt"/>
                <a:ea typeface="+mn-ea"/>
                <a:cs typeface="+mn-cs"/>
              </a:rPr>
              <a:t>PR</a:t>
            </a:r>
            <a:r>
              <a:rPr lang="en-US" sz="1200" kern="1200" baseline="-25000" dirty="0" smtClean="0">
                <a:solidFill>
                  <a:schemeClr val="tx1"/>
                </a:solidFill>
                <a:latin typeface="+mn-lt"/>
                <a:ea typeface="+mn-ea"/>
                <a:cs typeface="+mn-cs"/>
              </a:rPr>
              <a:t>2-10</a:t>
            </a:r>
            <a:r>
              <a:rPr lang="en-US" sz="1200" kern="1200" dirty="0" smtClean="0">
                <a:solidFill>
                  <a:schemeClr val="tx1"/>
                </a:solidFill>
                <a:latin typeface="+mn-lt"/>
                <a:ea typeface="+mn-ea"/>
                <a:cs typeface="+mn-cs"/>
              </a:rPr>
              <a:t>), used to define categories of endemic risk designed to guide and monitor progress toward malaria elimination targets.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art and skills necessary to design malaria control based on an understanding of the spatial epidemiology was lost during the 1970s when the agenda for malaria control fell under a less specialized, integrated primary care mandate focused on managing fevers. In 1996, there was a renewed plea for better malaria cartography to guide malaria control in Africa [Snow et al., 1996; Snow &amp; Noor, 2015] and over the last decade there has been a growth in spatial data on malaria and populations not available to </a:t>
            </a:r>
            <a:r>
              <a:rPr lang="en-US" sz="1200" kern="1200" dirty="0" err="1" smtClean="0">
                <a:solidFill>
                  <a:schemeClr val="tx1"/>
                </a:solidFill>
                <a:latin typeface="+mn-lt"/>
                <a:ea typeface="+mn-ea"/>
                <a:cs typeface="+mn-cs"/>
              </a:rPr>
              <a:t>malariologists</a:t>
            </a:r>
            <a:r>
              <a:rPr lang="en-US" sz="1200" kern="1200" dirty="0" smtClean="0">
                <a:solidFill>
                  <a:schemeClr val="tx1"/>
                </a:solidFill>
                <a:latin typeface="+mn-lt"/>
                <a:ea typeface="+mn-ea"/>
                <a:cs typeface="+mn-cs"/>
              </a:rPr>
              <a:t> or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control managers 60 years ago. The growth in data has been accompanied by the development of statistical approaches to model and map risk and intervention access in space and in time using Model Based Geo-Statistics (MBG) [Diggle &amp; Ribeiro, 2007].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At the launch of the Roll Back Malaria (RBM) initiative, calls for universal coverage of all available interventions was probably an appropriate response to the epidemic that affected most of sub-Saharan Africa during the mid-late 1990s [WHO, 2000; Snow et al., 2012]. A decade on, the international donor community is constrained by the global financial crisis, accessing overseas development assistance (ODA) and using limited national domestic funding for malaria control now requires a much stronger evidence-based business case. These future business cases must be grounded in the best possible epidemiological evidence to predict the likely impact of future intervention, assess the impact of current investment and, equally important, demonstrate what might happen should funding and intervention coverage decline. </a:t>
            </a:r>
          </a:p>
          <a:p>
            <a:r>
              <a:rPr lang="en-US" sz="1200" kern="1200" dirty="0" smtClean="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The Malaria Programme Review,</a:t>
            </a:r>
            <a:r>
              <a:rPr lang="en-CA" sz="1200" kern="1200" baseline="0" dirty="0" smtClean="0">
                <a:solidFill>
                  <a:schemeClr val="tx1"/>
                </a:solidFill>
                <a:effectLst/>
                <a:latin typeface="+mn-lt"/>
                <a:ea typeface="+mn-ea"/>
                <a:cs typeface="+mn-cs"/>
              </a:rPr>
              <a:t> completed in 2014 recommended that the NMCP </a:t>
            </a:r>
            <a:r>
              <a:rPr lang="en-CA"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Update the current malaria risk and stratification map for the country using prevalence data collected in surveys from 2011 and </a:t>
            </a:r>
            <a:r>
              <a:rPr lang="en-GB" sz="1200" i="1" kern="1200" dirty="0" smtClean="0">
                <a:solidFill>
                  <a:schemeClr val="tx1"/>
                </a:solidFill>
                <a:effectLst/>
                <a:latin typeface="+mn-lt"/>
                <a:ea typeface="+mn-ea"/>
                <a:cs typeface="+mn-cs"/>
              </a:rPr>
              <a:t>document the current epidemiology and burden of P. </a:t>
            </a:r>
            <a:r>
              <a:rPr lang="en-GB" sz="1200" i="1" kern="1200" dirty="0" err="1" smtClean="0">
                <a:solidFill>
                  <a:schemeClr val="tx1"/>
                </a:solidFill>
                <a:effectLst/>
                <a:latin typeface="+mn-lt"/>
                <a:ea typeface="+mn-ea"/>
                <a:cs typeface="+mn-cs"/>
              </a:rPr>
              <a:t>vivax</a:t>
            </a:r>
            <a:r>
              <a:rPr lang="en-GB" sz="1200" i="1" kern="1200" dirty="0" smtClean="0">
                <a:solidFill>
                  <a:schemeClr val="tx1"/>
                </a:solidFill>
                <a:effectLst/>
                <a:latin typeface="+mn-lt"/>
                <a:ea typeface="+mn-ea"/>
                <a:cs typeface="+mn-cs"/>
              </a:rPr>
              <a:t> and other non-falciparum species</a:t>
            </a:r>
            <a:r>
              <a:rPr lang="en-CA" sz="1200" kern="1200" dirty="0" smtClean="0">
                <a:solidFill>
                  <a:schemeClr val="tx1"/>
                </a:solidFill>
                <a:effectLst/>
                <a:latin typeface="+mn-lt"/>
                <a:ea typeface="+mn-ea"/>
                <a:cs typeface="+mn-cs"/>
              </a:rPr>
              <a:t>” [NMCP, 2014]</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epidemiological profile attempts to assemble as much available data likely to improve the definition and measurement of malaria risk in Somalia, as well as ancillary data necessary to guide its future ambitions of re-elimination, most notably the development of a revised national strategic plan for 2016-2020</a:t>
            </a:r>
          </a:p>
          <a:p>
            <a:endParaRPr lang="en-US" dirty="0" smtClean="0"/>
          </a:p>
          <a:p>
            <a:r>
              <a:rPr lang="en-US" b="1" dirty="0" smtClean="0"/>
              <a:t>References</a:t>
            </a:r>
          </a:p>
          <a:p>
            <a:endParaRPr lang="en-US" dirty="0" smtClean="0"/>
          </a:p>
          <a:p>
            <a:r>
              <a:rPr lang="en-US" sz="1200" kern="1200" dirty="0" smtClean="0">
                <a:solidFill>
                  <a:schemeClr val="tx1"/>
                </a:solidFill>
                <a:latin typeface="+mn-lt"/>
                <a:ea typeface="+mn-ea"/>
                <a:cs typeface="+mn-cs"/>
              </a:rPr>
              <a:t>Diggle PJ &amp; Ribeiro PJ (2007). </a:t>
            </a:r>
            <a:r>
              <a:rPr lang="en-US" sz="1200" i="1" kern="1200" dirty="0" smtClean="0">
                <a:solidFill>
                  <a:schemeClr val="tx1"/>
                </a:solidFill>
                <a:latin typeface="+mn-lt"/>
                <a:ea typeface="+mn-ea"/>
                <a:cs typeface="+mn-cs"/>
              </a:rPr>
              <a:t>Model-based </a:t>
            </a:r>
            <a:r>
              <a:rPr lang="en-US" sz="1200" i="1" kern="1200" dirty="0" err="1" smtClean="0">
                <a:solidFill>
                  <a:schemeClr val="tx1"/>
                </a:solidFill>
                <a:latin typeface="+mn-lt"/>
                <a:ea typeface="+mn-ea"/>
                <a:cs typeface="+mn-cs"/>
              </a:rPr>
              <a:t>geostatistics</a:t>
            </a:r>
            <a:r>
              <a:rPr lang="en-US" sz="1200" kern="1200" dirty="0" smtClean="0">
                <a:solidFill>
                  <a:schemeClr val="tx1"/>
                </a:solidFill>
                <a:latin typeface="+mn-lt"/>
                <a:ea typeface="+mn-ea"/>
                <a:cs typeface="+mn-cs"/>
              </a:rPr>
              <a:t>. New York: Springer</a:t>
            </a:r>
          </a:p>
          <a:p>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National Malaria Control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(2014).</a:t>
            </a:r>
            <a:r>
              <a:rPr lang="en-US" sz="1200" i="1" kern="1200" dirty="0" smtClean="0">
                <a:solidFill>
                  <a:schemeClr val="tx1"/>
                </a:solidFill>
                <a:latin typeface="+mn-lt"/>
                <a:ea typeface="+mn-ea"/>
                <a:cs typeface="+mn-cs"/>
              </a:rPr>
              <a:t> Somalia Malaria</a:t>
            </a:r>
            <a:r>
              <a:rPr lang="en-US" sz="1200" i="1" kern="1200" baseline="0" dirty="0" smtClean="0">
                <a:solidFill>
                  <a:schemeClr val="tx1"/>
                </a:solidFill>
                <a:latin typeface="+mn-lt"/>
                <a:ea typeface="+mn-ea"/>
                <a:cs typeface="+mn-cs"/>
              </a:rPr>
              <a:t> Performance Review</a:t>
            </a:r>
            <a:r>
              <a:rPr lang="en-US" sz="1200" kern="1200" baseline="0" dirty="0" smtClean="0">
                <a:solidFill>
                  <a:schemeClr val="tx1"/>
                </a:solidFill>
                <a:latin typeface="+mn-lt"/>
                <a:ea typeface="+mn-ea"/>
                <a:cs typeface="+mn-cs"/>
              </a:rPr>
              <a:t>. </a:t>
            </a:r>
            <a:r>
              <a:rPr lang="en-US" sz="1200" b="0" kern="1200" dirty="0" smtClean="0">
                <a:solidFill>
                  <a:schemeClr val="tx1"/>
                </a:solidFill>
                <a:effectLst/>
                <a:latin typeface="+mn-lt"/>
                <a:ea typeface="+mn-ea"/>
                <a:cs typeface="+mn-cs"/>
              </a:rPr>
              <a:t>Ministries of Health of the Federal Government of Somalia, Puntland and Somaliland, March</a:t>
            </a:r>
            <a:r>
              <a:rPr lang="en-US" sz="1200" b="0" kern="1200" baseline="0" dirty="0" smtClean="0">
                <a:solidFill>
                  <a:schemeClr val="tx1"/>
                </a:solidFill>
                <a:effectLst/>
                <a:latin typeface="+mn-lt"/>
                <a:ea typeface="+mn-ea"/>
                <a:cs typeface="+mn-cs"/>
              </a:rPr>
              <a:t> 2014</a:t>
            </a:r>
            <a:endParaRPr lang="en-GB" sz="1200" b="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Snow RW, Marsh K, le Sueur D (1996). The need for maps of transmission intensity to guide malaria control in Africa. </a:t>
            </a:r>
            <a:r>
              <a:rPr lang="en-US" sz="1200" i="1" kern="1200" dirty="0" smtClean="0">
                <a:solidFill>
                  <a:schemeClr val="tx1"/>
                </a:solidFill>
                <a:latin typeface="+mn-lt"/>
                <a:ea typeface="+mn-ea"/>
                <a:cs typeface="+mn-cs"/>
              </a:rPr>
              <a:t>Parasitology Today,</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12</a:t>
            </a:r>
            <a:r>
              <a:rPr lang="en-US" sz="1200" kern="1200" dirty="0" smtClean="0">
                <a:solidFill>
                  <a:schemeClr val="tx1"/>
                </a:solidFill>
                <a:latin typeface="+mn-lt"/>
                <a:ea typeface="+mn-ea"/>
                <a:cs typeface="+mn-cs"/>
              </a:rPr>
              <a:t>: 455-457</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Snow RW &amp; Noor AM (2015). </a:t>
            </a:r>
            <a:r>
              <a:rPr lang="en-US" sz="1200" i="1" kern="1200" dirty="0" smtClean="0">
                <a:solidFill>
                  <a:schemeClr val="tx1"/>
                </a:solidFill>
                <a:latin typeface="+mn-lt"/>
                <a:ea typeface="+mn-ea"/>
                <a:cs typeface="+mn-cs"/>
              </a:rPr>
              <a:t>Malaria risk mapping in Africa: The historical context to the Information for Malaria (INFORM) project</a:t>
            </a:r>
            <a:r>
              <a:rPr lang="en-US" sz="1200" kern="1200" dirty="0" smtClean="0">
                <a:solidFill>
                  <a:schemeClr val="tx1"/>
                </a:solidFill>
                <a:latin typeface="+mn-lt"/>
                <a:ea typeface="+mn-ea"/>
                <a:cs typeface="+mn-cs"/>
              </a:rPr>
              <a:t>. Working Paper in support of the INFORM Project funded by the Department for International Development and the </a:t>
            </a:r>
            <a:r>
              <a:rPr lang="en-US" sz="1200" kern="1200" dirty="0" err="1" smtClean="0">
                <a:solidFill>
                  <a:schemeClr val="tx1"/>
                </a:solidFill>
                <a:latin typeface="+mn-lt"/>
                <a:ea typeface="+mn-ea"/>
                <a:cs typeface="+mn-cs"/>
              </a:rPr>
              <a:t>Wellcome</a:t>
            </a:r>
            <a:r>
              <a:rPr lang="en-US" sz="1200" kern="1200" dirty="0" smtClean="0">
                <a:solidFill>
                  <a:schemeClr val="tx1"/>
                </a:solidFill>
                <a:latin typeface="+mn-lt"/>
                <a:ea typeface="+mn-ea"/>
                <a:cs typeface="+mn-cs"/>
              </a:rPr>
              <a:t> Trust, Nairobi, Kenya June 2015; </a:t>
            </a:r>
            <a:r>
              <a:rPr lang="en-US" sz="1200" u="sng" kern="1200" dirty="0" smtClean="0">
                <a:solidFill>
                  <a:schemeClr val="tx1"/>
                </a:solidFill>
                <a:latin typeface="+mn-lt"/>
                <a:ea typeface="+mn-ea"/>
                <a:cs typeface="+mn-cs"/>
                <a:hlinkClick r:id="rId3"/>
              </a:rPr>
              <a:t>http://www.inform-malaria.org/wp-content/uploads/2015/07/History-of-Malaria-Risk-Mapping-Version-1.pdf</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Snow RW, Amratia P, Kabaria CW, Noor AM, Marsh K (2012). The changing limits and incidence of malaria in Africa: 1939-2009. </a:t>
            </a:r>
            <a:r>
              <a:rPr lang="en-US" sz="1200" i="1" kern="1200" dirty="0" smtClean="0">
                <a:solidFill>
                  <a:schemeClr val="tx1"/>
                </a:solidFill>
                <a:latin typeface="+mn-lt"/>
                <a:ea typeface="+mn-ea"/>
                <a:cs typeface="+mn-cs"/>
              </a:rPr>
              <a:t>Advances in Parasitology</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78</a:t>
            </a:r>
            <a:r>
              <a:rPr lang="en-US" sz="1200" kern="1200" dirty="0" smtClean="0">
                <a:solidFill>
                  <a:schemeClr val="tx1"/>
                </a:solidFill>
                <a:latin typeface="+mn-lt"/>
                <a:ea typeface="+mn-ea"/>
                <a:cs typeface="+mn-cs"/>
              </a:rPr>
              <a:t>: 169-262</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World Health Organization (2000). The Abuja Declaration and the Plan of Action. An extract from the African Summit on Roll Back Malaria, Abuja, 25 April 2000 (WHO/CDS/RBM/2000.17)</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16</a:t>
            </a:fld>
            <a:endParaRPr lang="en-GB"/>
          </a:p>
        </p:txBody>
      </p:sp>
    </p:spTree>
    <p:extLst>
      <p:ext uri="{BB962C8B-B14F-4D97-AF65-F5344CB8AC3E}">
        <p14:creationId xmlns:p14="http://schemas.microsoft.com/office/powerpoint/2010/main" val="3675943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Background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Interestingly,</a:t>
            </a:r>
            <a:r>
              <a:rPr lang="en-GB" sz="1200" kern="1200" baseline="0" dirty="0" smtClean="0">
                <a:solidFill>
                  <a:schemeClr val="tx1"/>
                </a:solidFill>
                <a:effectLst/>
                <a:latin typeface="+mn-lt"/>
                <a:ea typeface="+mn-ea"/>
                <a:cs typeface="+mn-cs"/>
              </a:rPr>
              <a:t> there was a concerted effort over 50 years ago to assemble the epidemiological evidence necessary to define the diversity of risk that would require a tailored approach to control</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the Italian Somalia, Massa in 1936 concluded that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truly </a:t>
            </a:r>
            <a:r>
              <a:rPr lang="en-GB" sz="1200" kern="1200" dirty="0" err="1" smtClean="0">
                <a:solidFill>
                  <a:schemeClr val="tx1"/>
                </a:solidFill>
                <a:effectLst/>
                <a:latin typeface="+mn-lt"/>
                <a:ea typeface="+mn-ea"/>
                <a:cs typeface="+mn-cs"/>
              </a:rPr>
              <a:t>malarious</a:t>
            </a:r>
            <a:r>
              <a:rPr lang="en-GB" sz="1200" kern="1200" dirty="0" smtClean="0">
                <a:solidFill>
                  <a:schemeClr val="tx1"/>
                </a:solidFill>
                <a:effectLst/>
                <a:latin typeface="+mn-lt"/>
                <a:ea typeface="+mn-ea"/>
                <a:cs typeface="+mn-cs"/>
              </a:rPr>
              <a:t> areas were found closest to permanent water bodies (See above</a:t>
            </a:r>
            <a:r>
              <a:rPr lang="en-GB" sz="1200" kern="1200" baseline="0" dirty="0" smtClean="0">
                <a:solidFill>
                  <a:schemeClr val="tx1"/>
                </a:solidFill>
                <a:effectLst/>
                <a:latin typeface="+mn-lt"/>
                <a:ea typeface="+mn-ea"/>
                <a:cs typeface="+mn-cs"/>
              </a:rPr>
              <a:t> left and digitised version</a:t>
            </a:r>
            <a:r>
              <a:rPr lang="en-GB" sz="1200" kern="1200" dirty="0" smtClean="0">
                <a:solidFill>
                  <a:schemeClr val="tx1"/>
                </a:solidFill>
                <a:effectLst/>
                <a:latin typeface="+mn-lt"/>
                <a:ea typeface="+mn-ea"/>
                <a:cs typeface="+mn-cs"/>
              </a:rPr>
              <a:t>). He observed in the district of Juba that malaria notifications would rise particularly in the months of April after the heavy rains in March [Massa, 1936]. This is probably</a:t>
            </a:r>
            <a:r>
              <a:rPr lang="en-GB" sz="1200" kern="1200" baseline="0" dirty="0" smtClean="0">
                <a:solidFill>
                  <a:schemeClr val="tx1"/>
                </a:solidFill>
                <a:effectLst/>
                <a:latin typeface="+mn-lt"/>
                <a:ea typeface="+mn-ea"/>
                <a:cs typeface="+mn-cs"/>
              </a:rPr>
              <a:t> one of the earliest malaria risk maps developed in Africa.</a:t>
            </a:r>
            <a:endParaRPr lang="en-GB" dirty="0" smtClean="0"/>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a further investigation for the British Army Malaria Services, </a:t>
            </a:r>
            <a:r>
              <a:rPr lang="en-GB" sz="1200" kern="1200" dirty="0" err="1" smtClean="0">
                <a:solidFill>
                  <a:schemeClr val="tx1"/>
                </a:solidFill>
                <a:effectLst/>
                <a:latin typeface="+mn-lt"/>
                <a:ea typeface="+mn-ea"/>
                <a:cs typeface="+mn-cs"/>
              </a:rPr>
              <a:t>Dr.</a:t>
            </a:r>
            <a:r>
              <a:rPr lang="en-GB" sz="1200" kern="1200" dirty="0" smtClean="0">
                <a:solidFill>
                  <a:schemeClr val="tx1"/>
                </a:solidFill>
                <a:effectLst/>
                <a:latin typeface="+mn-lt"/>
                <a:ea typeface="+mn-ea"/>
                <a:cs typeface="+mn-cs"/>
              </a:rPr>
              <a:t> Wilson conducted a malaria reconnaissance between May and June 1946 in British Somaliland. He stressed difficulty of malaria control due to a nomadic population and gave a topological overview of endemic areas in Somaliland (displayed in map, above top left). He concludes that epidemics may spread from small foci’s depending on seasonal rainfall and length of stay in by nomads in </a:t>
            </a:r>
            <a:r>
              <a:rPr lang="en-GB" sz="1200" kern="1200" dirty="0" err="1" smtClean="0">
                <a:solidFill>
                  <a:schemeClr val="tx1"/>
                </a:solidFill>
                <a:effectLst/>
                <a:latin typeface="+mn-lt"/>
                <a:ea typeface="+mn-ea"/>
                <a:cs typeface="+mn-cs"/>
              </a:rPr>
              <a:t>malarious</a:t>
            </a:r>
            <a:r>
              <a:rPr lang="en-GB" sz="1200" kern="1200" dirty="0" smtClean="0">
                <a:solidFill>
                  <a:schemeClr val="tx1"/>
                </a:solidFill>
                <a:effectLst/>
                <a:latin typeface="+mn-lt"/>
                <a:ea typeface="+mn-ea"/>
                <a:cs typeface="+mn-cs"/>
              </a:rPr>
              <a:t> areas. Wilson believed</a:t>
            </a:r>
            <a:r>
              <a:rPr lang="en-GB" sz="1200" kern="1200" baseline="0" dirty="0" smtClean="0">
                <a:solidFill>
                  <a:schemeClr val="tx1"/>
                </a:solidFill>
                <a:effectLst/>
                <a:latin typeface="+mn-lt"/>
                <a:ea typeface="+mn-ea"/>
                <a:cs typeface="+mn-cs"/>
              </a:rPr>
              <a:t> that the </a:t>
            </a:r>
            <a:r>
              <a:rPr lang="en-GB" sz="1200" b="0" i="0" u="none" strike="noStrike" kern="1200" baseline="0" dirty="0" smtClean="0">
                <a:solidFill>
                  <a:schemeClr val="tx1"/>
                </a:solidFill>
                <a:latin typeface="+mn-lt"/>
                <a:ea typeface="+mn-ea"/>
                <a:cs typeface="+mn-cs"/>
              </a:rPr>
              <a:t>only truly endemic portion of British Somaliland consists of small foci around the sandy stream beds in the northern foothills. </a:t>
            </a:r>
            <a:r>
              <a:rPr lang="en-GB" sz="1200" kern="1200" dirty="0" smtClean="0">
                <a:solidFill>
                  <a:schemeClr val="tx1"/>
                </a:solidFill>
                <a:effectLst/>
                <a:latin typeface="+mn-lt"/>
                <a:ea typeface="+mn-ea"/>
                <a:cs typeface="+mn-cs"/>
              </a:rPr>
              <a:t>During a parasitological among 600 people were surveyed; 11.3% found to </a:t>
            </a:r>
            <a:r>
              <a:rPr lang="en-GB" sz="1200" kern="1200" dirty="0" err="1" smtClean="0">
                <a:solidFill>
                  <a:schemeClr val="tx1"/>
                </a:solidFill>
                <a:effectLst/>
                <a:latin typeface="+mn-lt"/>
                <a:ea typeface="+mn-ea"/>
                <a:cs typeface="+mn-cs"/>
              </a:rPr>
              <a:t>harbor</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P. falciparum</a:t>
            </a:r>
            <a:r>
              <a:rPr lang="en-GB" sz="1200" kern="1200" dirty="0" smtClean="0">
                <a:solidFill>
                  <a:schemeClr val="tx1"/>
                </a:solidFill>
                <a:effectLst/>
                <a:latin typeface="+mn-lt"/>
                <a:ea typeface="+mn-ea"/>
                <a:cs typeface="+mn-cs"/>
              </a:rPr>
              <a:t>, 1.3% </a:t>
            </a:r>
            <a:r>
              <a:rPr lang="en-GB" sz="1200" i="1" kern="1200" dirty="0" smtClean="0">
                <a:solidFill>
                  <a:schemeClr val="tx1"/>
                </a:solidFill>
                <a:effectLst/>
                <a:latin typeface="+mn-lt"/>
                <a:ea typeface="+mn-ea"/>
                <a:cs typeface="+mn-cs"/>
              </a:rPr>
              <a:t>P. </a:t>
            </a:r>
            <a:r>
              <a:rPr lang="en-GB" sz="1200" i="1" kern="1200" dirty="0" err="1" smtClean="0">
                <a:solidFill>
                  <a:schemeClr val="tx1"/>
                </a:solidFill>
                <a:effectLst/>
                <a:latin typeface="+mn-lt"/>
                <a:ea typeface="+mn-ea"/>
                <a:cs typeface="+mn-cs"/>
              </a:rPr>
              <a:t>malariae</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and 0.3% </a:t>
            </a:r>
            <a:r>
              <a:rPr lang="en-GB" sz="1200" i="1" kern="1200" dirty="0" smtClean="0">
                <a:solidFill>
                  <a:schemeClr val="tx1"/>
                </a:solidFill>
                <a:effectLst/>
                <a:latin typeface="+mn-lt"/>
                <a:ea typeface="+mn-ea"/>
                <a:cs typeface="+mn-cs"/>
              </a:rPr>
              <a:t>P. </a:t>
            </a:r>
            <a:r>
              <a:rPr lang="en-GB" sz="1200" i="1" kern="1200" dirty="0" err="1" smtClean="0">
                <a:solidFill>
                  <a:schemeClr val="tx1"/>
                </a:solidFill>
                <a:effectLst/>
                <a:latin typeface="+mn-lt"/>
                <a:ea typeface="+mn-ea"/>
                <a:cs typeface="+mn-cs"/>
              </a:rPr>
              <a:t>vivax</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[Wilson, 1949]. No surveys</a:t>
            </a:r>
            <a:r>
              <a:rPr lang="en-GB" sz="1200" kern="1200" baseline="0" dirty="0" smtClean="0">
                <a:solidFill>
                  <a:schemeClr val="tx1"/>
                </a:solidFill>
                <a:effectLst/>
                <a:latin typeface="+mn-lt"/>
                <a:ea typeface="+mn-ea"/>
                <a:cs typeface="+mn-cs"/>
              </a:rPr>
              <a:t> were done along the coastal plain, as this hot, windy and arid area generally felt not to be at risk of any malaria.</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part of a global mapping exercise, Lysenko &amp; </a:t>
            </a:r>
            <a:r>
              <a:rPr lang="en-US" sz="1200" kern="1200" dirty="0" err="1" smtClean="0">
                <a:solidFill>
                  <a:schemeClr val="tx1"/>
                </a:solidFill>
                <a:effectLst/>
                <a:latin typeface="+mn-lt"/>
                <a:ea typeface="+mn-ea"/>
                <a:cs typeface="+mn-cs"/>
              </a:rPr>
              <a:t>Semashko</a:t>
            </a:r>
            <a:r>
              <a:rPr lang="en-US" sz="1200" kern="1200" dirty="0" smtClean="0">
                <a:solidFill>
                  <a:schemeClr val="tx1"/>
                </a:solidFill>
                <a:effectLst/>
                <a:latin typeface="+mn-lt"/>
                <a:ea typeface="+mn-ea"/>
                <a:cs typeface="+mn-cs"/>
              </a:rPr>
              <a:t> (1968) developed an approximate risk map for Somalia.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Its course definition of risk is a result of almost no empirically driven descriptions of </a:t>
            </a:r>
            <a:r>
              <a:rPr lang="en-US" sz="1200" kern="1200" dirty="0" err="1" smtClean="0">
                <a:solidFill>
                  <a:schemeClr val="tx1"/>
                </a:solidFill>
                <a:effectLst/>
                <a:latin typeface="+mn-lt"/>
                <a:ea typeface="+mn-ea"/>
                <a:cs typeface="+mn-cs"/>
              </a:rPr>
              <a:t>endemicity</a:t>
            </a:r>
            <a:r>
              <a:rPr lang="en-US" sz="1200" kern="1200" dirty="0" smtClean="0">
                <a:solidFill>
                  <a:schemeClr val="tx1"/>
                </a:solidFill>
                <a:effectLst/>
                <a:latin typeface="+mn-lt"/>
                <a:ea typeface="+mn-ea"/>
                <a:cs typeface="+mn-cs"/>
              </a:rPr>
              <a:t> up to 1968 but nevertheless represents a reasonable “expert” opinion on the distribution of malaria risks ranging from </a:t>
            </a:r>
            <a:r>
              <a:rPr lang="en-US" sz="1200" kern="1200" dirty="0" err="1" smtClean="0">
                <a:solidFill>
                  <a:schemeClr val="tx1"/>
                </a:solidFill>
                <a:effectLst/>
                <a:latin typeface="+mn-lt"/>
                <a:ea typeface="+mn-ea"/>
                <a:cs typeface="+mn-cs"/>
              </a:rPr>
              <a:t>hyperendemic</a:t>
            </a:r>
            <a:r>
              <a:rPr lang="en-US" sz="1200" kern="1200" dirty="0" smtClean="0">
                <a:solidFill>
                  <a:schemeClr val="tx1"/>
                </a:solidFill>
                <a:effectLst/>
                <a:latin typeface="+mn-lt"/>
                <a:ea typeface="+mn-ea"/>
                <a:cs typeface="+mn-cs"/>
              </a:rPr>
              <a:t> around the two major river courses to pockets of </a:t>
            </a:r>
            <a:r>
              <a:rPr lang="en-US" sz="1200" kern="1200" dirty="0" err="1" smtClean="0">
                <a:solidFill>
                  <a:schemeClr val="tx1"/>
                </a:solidFill>
                <a:effectLst/>
                <a:latin typeface="+mn-lt"/>
                <a:ea typeface="+mn-ea"/>
                <a:cs typeface="+mn-cs"/>
              </a:rPr>
              <a:t>mesoendemicity</a:t>
            </a:r>
            <a:r>
              <a:rPr lang="en-US" sz="1200" kern="1200" dirty="0" smtClean="0">
                <a:solidFill>
                  <a:schemeClr val="tx1"/>
                </a:solidFill>
                <a:effectLst/>
                <a:latin typeface="+mn-lt"/>
                <a:ea typeface="+mn-ea"/>
                <a:cs typeface="+mn-cs"/>
              </a:rPr>
              <a:t> and large areas of </a:t>
            </a:r>
            <a:r>
              <a:rPr lang="en-US" sz="1200" kern="1200" dirty="0" err="1" smtClean="0">
                <a:solidFill>
                  <a:schemeClr val="tx1"/>
                </a:solidFill>
                <a:effectLst/>
                <a:latin typeface="+mn-lt"/>
                <a:ea typeface="+mn-ea"/>
                <a:cs typeface="+mn-cs"/>
              </a:rPr>
              <a:t>hypoendemic</a:t>
            </a:r>
            <a:r>
              <a:rPr lang="en-US" sz="1200" kern="1200" dirty="0" smtClean="0">
                <a:solidFill>
                  <a:schemeClr val="tx1"/>
                </a:solidFill>
                <a:effectLst/>
                <a:latin typeface="+mn-lt"/>
                <a:ea typeface="+mn-ea"/>
                <a:cs typeface="+mn-cs"/>
              </a:rPr>
              <a:t> transmission. According to the Lysenko map nowhere was classified as </a:t>
            </a:r>
            <a:r>
              <a:rPr lang="en-US" sz="1200" kern="1200" dirty="0" err="1" smtClean="0">
                <a:solidFill>
                  <a:schemeClr val="tx1"/>
                </a:solidFill>
                <a:effectLst/>
                <a:latin typeface="+mn-lt"/>
                <a:ea typeface="+mn-ea"/>
                <a:cs typeface="+mn-cs"/>
              </a:rPr>
              <a:t>holoendemic</a:t>
            </a:r>
            <a:r>
              <a:rPr lang="en-US" sz="1200" kern="1200" dirty="0" smtClean="0">
                <a:solidFill>
                  <a:schemeClr val="tx1"/>
                </a:solidFill>
                <a:effectLst/>
                <a:latin typeface="+mn-lt"/>
                <a:ea typeface="+mn-ea"/>
                <a:cs typeface="+mn-cs"/>
              </a:rPr>
              <a:t> and no area regarded at no risk. </a:t>
            </a:r>
            <a:endParaRPr lang="en-GB" dirty="0" smtClean="0"/>
          </a:p>
          <a:p>
            <a:endParaRPr lang="en-GB" dirty="0" smtClean="0"/>
          </a:p>
          <a:p>
            <a:r>
              <a:rPr lang="en-GB" b="1" dirty="0" smtClean="0"/>
              <a:t>References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Lysenko AJ &amp; </a:t>
            </a:r>
            <a:r>
              <a:rPr lang="en-US" sz="1200" kern="1200" dirty="0" err="1" smtClean="0">
                <a:solidFill>
                  <a:schemeClr val="tx1"/>
                </a:solidFill>
                <a:effectLst/>
                <a:latin typeface="+mn-lt"/>
                <a:ea typeface="+mn-ea"/>
                <a:cs typeface="+mn-cs"/>
              </a:rPr>
              <a:t>Semashko</a:t>
            </a:r>
            <a:r>
              <a:rPr lang="en-US" sz="1200" kern="1200" dirty="0" smtClean="0">
                <a:solidFill>
                  <a:schemeClr val="tx1"/>
                </a:solidFill>
                <a:effectLst/>
                <a:latin typeface="+mn-lt"/>
                <a:ea typeface="+mn-ea"/>
                <a:cs typeface="+mn-cs"/>
              </a:rPr>
              <a:t> IN (1968) Geography of malaria. A medico-geographic profile of an ancient disease [in Russian]. in </a:t>
            </a:r>
            <a:r>
              <a:rPr lang="en-US" sz="1200" i="1" kern="1200" dirty="0" err="1" smtClean="0">
                <a:solidFill>
                  <a:schemeClr val="tx1"/>
                </a:solidFill>
                <a:effectLst/>
                <a:latin typeface="+mn-lt"/>
                <a:ea typeface="+mn-ea"/>
                <a:cs typeface="+mn-cs"/>
              </a:rPr>
              <a:t>Itogi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Nauki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Medicinskaja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Geografija</a:t>
            </a:r>
            <a:r>
              <a:rPr lang="en-US" sz="1200" kern="1200" dirty="0" smtClean="0">
                <a:solidFill>
                  <a:schemeClr val="tx1"/>
                </a:solidFill>
                <a:effectLst/>
                <a:latin typeface="+mn-lt"/>
                <a:ea typeface="+mn-ea"/>
                <a:cs typeface="+mn-cs"/>
              </a:rPr>
              <a:t> (ed. </a:t>
            </a:r>
            <a:r>
              <a:rPr lang="en-US" sz="1200" kern="1200" dirty="0" err="1" smtClean="0">
                <a:solidFill>
                  <a:schemeClr val="tx1"/>
                </a:solidFill>
                <a:effectLst/>
                <a:latin typeface="+mn-lt"/>
                <a:ea typeface="+mn-ea"/>
                <a:cs typeface="+mn-cs"/>
              </a:rPr>
              <a:t>Lebedew</a:t>
            </a:r>
            <a:r>
              <a:rPr lang="en-US" sz="1200" kern="1200" dirty="0" smtClean="0">
                <a:solidFill>
                  <a:schemeClr val="tx1"/>
                </a:solidFill>
                <a:effectLst/>
                <a:latin typeface="+mn-lt"/>
                <a:ea typeface="+mn-ea"/>
                <a:cs typeface="+mn-cs"/>
              </a:rPr>
              <a:t>, A.W.) 25-146 Academy of Sciences, USSR, Moscow.</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Massa F (1936). Malaria Somalia. </a:t>
            </a:r>
            <a:r>
              <a:rPr lang="en-GB" sz="1200" i="1" kern="1200" dirty="0" err="1" smtClean="0">
                <a:solidFill>
                  <a:schemeClr val="tx1"/>
                </a:solidFill>
                <a:effectLst/>
                <a:latin typeface="+mn-lt"/>
                <a:ea typeface="+mn-ea"/>
                <a:cs typeface="+mn-cs"/>
              </a:rPr>
              <a:t>Giornale</a:t>
            </a:r>
            <a:r>
              <a:rPr lang="en-GB" sz="1200" i="1" kern="1200" dirty="0" smtClean="0">
                <a:solidFill>
                  <a:schemeClr val="tx1"/>
                </a:solidFill>
                <a:effectLst/>
                <a:latin typeface="+mn-lt"/>
                <a:ea typeface="+mn-ea"/>
                <a:cs typeface="+mn-cs"/>
              </a:rPr>
              <a:t> di </a:t>
            </a:r>
            <a:r>
              <a:rPr lang="en-GB" sz="1200" i="1" kern="1200" dirty="0" err="1" smtClean="0">
                <a:solidFill>
                  <a:schemeClr val="tx1"/>
                </a:solidFill>
                <a:effectLst/>
                <a:latin typeface="+mn-lt"/>
                <a:ea typeface="+mn-ea"/>
                <a:cs typeface="+mn-cs"/>
              </a:rPr>
              <a:t>Medicina</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Militaire</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14</a:t>
            </a:r>
            <a:r>
              <a:rPr lang="en-GB" sz="1200" kern="1200" dirty="0" smtClean="0">
                <a:solidFill>
                  <a:schemeClr val="tx1"/>
                </a:solidFill>
                <a:effectLst/>
                <a:latin typeface="+mn-lt"/>
                <a:ea typeface="+mn-ea"/>
                <a:cs typeface="+mn-cs"/>
              </a:rPr>
              <a:t>: 643 - 651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Wilson DB (1949). Malaria in British Somaliland. </a:t>
            </a:r>
            <a:r>
              <a:rPr lang="en-GB" sz="1200" i="1" kern="1200" dirty="0" smtClean="0">
                <a:solidFill>
                  <a:schemeClr val="tx1"/>
                </a:solidFill>
                <a:effectLst/>
                <a:latin typeface="+mn-lt"/>
                <a:ea typeface="+mn-ea"/>
                <a:cs typeface="+mn-cs"/>
              </a:rPr>
              <a:t>East African Medical Journal</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26</a:t>
            </a:r>
            <a:r>
              <a:rPr lang="en-GB" sz="1200" kern="1200" dirty="0" smtClean="0">
                <a:solidFill>
                  <a:schemeClr val="tx1"/>
                </a:solidFill>
                <a:effectLst/>
                <a:latin typeface="+mn-lt"/>
                <a:ea typeface="+mn-ea"/>
                <a:cs typeface="+mn-cs"/>
              </a:rPr>
              <a:t>: 283-291</a:t>
            </a: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17</a:t>
            </a:fld>
            <a:endParaRPr lang="en-GB"/>
          </a:p>
        </p:txBody>
      </p:sp>
    </p:spTree>
    <p:extLst>
      <p:ext uri="{BB962C8B-B14F-4D97-AF65-F5344CB8AC3E}">
        <p14:creationId xmlns:p14="http://schemas.microsoft.com/office/powerpoint/2010/main" val="1545494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b="1" kern="1200" dirty="0" smtClean="0">
                <a:solidFill>
                  <a:schemeClr val="tx1"/>
                </a:solidFill>
                <a:effectLst/>
                <a:latin typeface="+mn-lt"/>
                <a:ea typeface="+mn-ea"/>
                <a:cs typeface="+mn-cs"/>
              </a:rPr>
              <a:t>Background</a:t>
            </a:r>
            <a:r>
              <a:rPr lang="pt-PT" sz="1200" b="1" kern="1200" baseline="0" dirty="0" smtClean="0">
                <a:solidFill>
                  <a:schemeClr val="tx1"/>
                </a:solidFill>
                <a:effectLst/>
                <a:latin typeface="+mn-lt"/>
                <a:ea typeface="+mn-ea"/>
                <a:cs typeface="+mn-cs"/>
              </a:rPr>
              <a:t> continued from previous slide</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Moise (1951),</a:t>
            </a:r>
            <a:r>
              <a:rPr lang="pt-PT" sz="1200" kern="1200" baseline="0" dirty="0" smtClean="0">
                <a:solidFill>
                  <a:schemeClr val="tx1"/>
                </a:solidFill>
                <a:effectLst/>
                <a:latin typeface="+mn-lt"/>
                <a:ea typeface="+mn-ea"/>
                <a:cs typeface="+mn-cs"/>
              </a:rPr>
              <a:t> summarised all the avialable parasite prevalence data from various Italian malariologists who had undertaken surveys as part of reconnaissance between 1932 and 1950; this included spleen rates; these data were used to classify areas into endemicty classes as per the 1950 Kampala conference classifications. Hyper-endemic transmission was only located at the lower reaches of both the Juba and Shabelle rivers. Parasite rates were considerably lower in the northern parts of the country.</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baseline="0" dirty="0" smtClean="0">
                <a:solidFill>
                  <a:schemeClr val="tx1"/>
                </a:solidFill>
                <a:effectLst/>
                <a:latin typeface="+mn-lt"/>
                <a:ea typeface="+mn-ea"/>
                <a:cs typeface="+mn-cs"/>
              </a:rPr>
              <a:t>He also assembled the locations of documented epidemics during the same period (right hand figure). Imporantly, as natratives in the timelines indicate, epidemics have been documented in Somalia nationwide. </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baseline="0" dirty="0" smtClean="0">
                <a:solidFill>
                  <a:schemeClr val="tx1"/>
                </a:solidFill>
                <a:effectLst/>
                <a:latin typeface="+mn-lt"/>
                <a:ea typeface="+mn-ea"/>
                <a:cs typeface="+mn-cs"/>
              </a:rPr>
              <a:t>He concludes that to be able to control malaria in Somalia more epidemiological detail is required through special surveys. </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b="1" kern="1200" baseline="0" dirty="0" smtClean="0">
                <a:solidFill>
                  <a:schemeClr val="tx1"/>
                </a:solidFill>
                <a:effectLst/>
                <a:latin typeface="+mn-lt"/>
                <a:ea typeface="+mn-ea"/>
                <a:cs typeface="+mn-cs"/>
              </a:rPr>
              <a:t>Action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baseline="0" dirty="0" smtClean="0">
                <a:solidFill>
                  <a:schemeClr val="tx1"/>
                </a:solidFill>
                <a:effectLst/>
                <a:latin typeface="+mn-lt"/>
                <a:ea typeface="+mn-ea"/>
                <a:cs typeface="+mn-cs"/>
              </a:rPr>
              <a:t>This paper needs translating into English as it is a valuable resource of probably most detailed, earliest attempt to provide an epidemiolgical profile in advance of planned control and elimination</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b="1" kern="1200" baseline="0" dirty="0" smtClean="0">
                <a:solidFill>
                  <a:schemeClr val="tx1"/>
                </a:solidFill>
                <a:effectLst/>
                <a:latin typeface="+mn-lt"/>
                <a:ea typeface="+mn-ea"/>
                <a:cs typeface="+mn-cs"/>
              </a:rPr>
              <a:t>References </a:t>
            </a:r>
            <a:endParaRPr lang="pt-PT"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Moise R (1951). Il problema della malaria in Somalia e l'impostazione di una campagna di lotta. </a:t>
            </a:r>
            <a:r>
              <a:rPr lang="pt-PT" sz="1200" i="1" kern="1200" dirty="0" smtClean="0">
                <a:solidFill>
                  <a:schemeClr val="tx1"/>
                </a:solidFill>
                <a:effectLst/>
                <a:latin typeface="+mn-lt"/>
                <a:ea typeface="+mn-ea"/>
                <a:cs typeface="+mn-cs"/>
              </a:rPr>
              <a:t>Rivista di Malariologia</a:t>
            </a:r>
            <a:r>
              <a:rPr lang="pt-PT" sz="1200" kern="1200" dirty="0" smtClean="0">
                <a:solidFill>
                  <a:schemeClr val="tx1"/>
                </a:solidFill>
                <a:effectLst/>
                <a:latin typeface="+mn-lt"/>
                <a:ea typeface="+mn-ea"/>
                <a:cs typeface="+mn-cs"/>
              </a:rPr>
              <a:t>, </a:t>
            </a:r>
            <a:r>
              <a:rPr lang="pt-PT" sz="1200" b="1" kern="1200" dirty="0" smtClean="0">
                <a:solidFill>
                  <a:schemeClr val="tx1"/>
                </a:solidFill>
                <a:effectLst/>
                <a:latin typeface="+mn-lt"/>
                <a:ea typeface="+mn-ea"/>
                <a:cs typeface="+mn-cs"/>
              </a:rPr>
              <a:t>30</a:t>
            </a:r>
            <a:r>
              <a:rPr lang="pt-PT" sz="1200" kern="1200" dirty="0" smtClean="0">
                <a:solidFill>
                  <a:schemeClr val="tx1"/>
                </a:solidFill>
                <a:effectLst/>
                <a:latin typeface="+mn-lt"/>
                <a:ea typeface="+mn-ea"/>
                <a:cs typeface="+mn-cs"/>
              </a:rPr>
              <a:t>: 229-256</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18</a:t>
            </a:fld>
            <a:endParaRPr lang="en-GB"/>
          </a:p>
        </p:txBody>
      </p:sp>
    </p:spTree>
    <p:extLst>
      <p:ext uri="{BB962C8B-B14F-4D97-AF65-F5344CB8AC3E}">
        <p14:creationId xmlns:p14="http://schemas.microsoft.com/office/powerpoint/2010/main" val="1075803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Rather than use a map the WHO consultant to Somalia in 1955 used a narrative to describe the principle epidemiological strata. He also co</a:t>
            </a:r>
            <a:r>
              <a:rPr lang="en-GB" sz="1200" kern="1200" baseline="0" dirty="0" smtClean="0">
                <a:solidFill>
                  <a:schemeClr val="tx1"/>
                </a:solidFill>
                <a:effectLst/>
                <a:latin typeface="+mn-lt"/>
                <a:ea typeface="+mn-ea"/>
                <a:cs typeface="+mn-cs"/>
              </a:rPr>
              <a:t>mmented on the fact that despite a basic classification the large nomadic population has never been surveyed and very little is known about them</a:t>
            </a:r>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19</a:t>
            </a:fld>
            <a:endParaRPr lang="en-GB"/>
          </a:p>
        </p:txBody>
      </p:sp>
    </p:spTree>
    <p:extLst>
      <p:ext uri="{BB962C8B-B14F-4D97-AF65-F5344CB8AC3E}">
        <p14:creationId xmlns:p14="http://schemas.microsoft.com/office/powerpoint/2010/main" val="710325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part of preparation for the malaria pre-eradication projects in Somalia plans of action available, but undated and not authored, are shown in above left image. This has been digitized on right hand images and reflects the general consensus</a:t>
            </a:r>
            <a:r>
              <a:rPr lang="en-GB" baseline="0" dirty="0" smtClean="0"/>
              <a:t> of previous expert opinions that malaria was virtually absent from arid coastlines, was either free or focal in the north, low </a:t>
            </a:r>
            <a:r>
              <a:rPr lang="en-GB" baseline="0" dirty="0" err="1" smtClean="0"/>
              <a:t>endemicity</a:t>
            </a:r>
            <a:r>
              <a:rPr lang="en-GB" baseline="0" dirty="0" smtClean="0"/>
              <a:t> but prone to epidemics in the majority of Puntland and toward the Kenyan borders but stable endemic in the middle part of central south with higher </a:t>
            </a:r>
            <a:r>
              <a:rPr lang="en-GB" baseline="0" dirty="0" err="1" smtClean="0"/>
              <a:t>endemicity</a:t>
            </a:r>
            <a:r>
              <a:rPr lang="en-GB" baseline="0" dirty="0" smtClean="0"/>
              <a:t> along the lower reaches of the Juba and </a:t>
            </a:r>
            <a:r>
              <a:rPr lang="en-GB" baseline="0" dirty="0" err="1" smtClean="0"/>
              <a:t>Shabelle</a:t>
            </a:r>
            <a:r>
              <a:rPr lang="en-GB" baseline="0" dirty="0" smtClean="0"/>
              <a:t> Rivers. </a:t>
            </a:r>
            <a:endParaRPr lang="en-GB" dirty="0" smtClean="0"/>
          </a:p>
          <a:p>
            <a:endParaRPr lang="en-GB" dirty="0" smtClean="0"/>
          </a:p>
          <a:p>
            <a:r>
              <a:rPr lang="en-GB" dirty="0" smtClean="0"/>
              <a:t>WHO (1959/1960).</a:t>
            </a:r>
            <a:r>
              <a:rPr lang="en-GB" baseline="0" dirty="0" smtClean="0"/>
              <a:t> Unpublished document in EMRO archives, headed Annex to plan of operation to pre-eradication survey in Somalia. </a:t>
            </a:r>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20</a:t>
            </a:fld>
            <a:endParaRPr lang="en-GB"/>
          </a:p>
        </p:txBody>
      </p:sp>
    </p:spTree>
    <p:extLst>
      <p:ext uri="{BB962C8B-B14F-4D97-AF65-F5344CB8AC3E}">
        <p14:creationId xmlns:p14="http://schemas.microsoft.com/office/powerpoint/2010/main" val="2420930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Political</a:t>
            </a:r>
            <a:r>
              <a:rPr lang="en-GB" sz="1200" b="1" kern="1200" baseline="0" dirty="0" smtClean="0">
                <a:solidFill>
                  <a:schemeClr val="tx1"/>
                </a:solidFill>
                <a:effectLst/>
                <a:latin typeface="+mn-lt"/>
                <a:ea typeface="+mn-ea"/>
                <a:cs typeface="+mn-cs"/>
              </a:rPr>
              <a:t> and economic context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Somalia, officially the Republic of Somalia, formerly known as the Somali Democratic Republic, forms the largest part of the Horn</a:t>
            </a:r>
            <a:r>
              <a:rPr lang="en-GB" sz="1200" kern="1200" baseline="0" dirty="0" smtClean="0">
                <a:solidFill>
                  <a:schemeClr val="tx1"/>
                </a:solidFill>
                <a:effectLst/>
                <a:latin typeface="+mn-lt"/>
                <a:ea typeface="+mn-ea"/>
                <a:cs typeface="+mn-cs"/>
              </a:rPr>
              <a:t> of Africa (</a:t>
            </a:r>
            <a:r>
              <a:rPr lang="en-GB" sz="1200" kern="1200" dirty="0" smtClean="0">
                <a:solidFill>
                  <a:schemeClr val="tx1"/>
                </a:solidFill>
                <a:effectLst/>
                <a:latin typeface="+mn-lt"/>
                <a:ea typeface="+mn-ea"/>
                <a:cs typeface="+mn-cs"/>
              </a:rPr>
              <a:t>637,540 km</a:t>
            </a:r>
            <a:r>
              <a:rPr lang="en-GB" sz="1200" kern="1200" baseline="30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It is bordered by Djibouti to the northwest, Kenya to the southwest, Ethiopia to</a:t>
            </a:r>
            <a:r>
              <a:rPr lang="en-GB" sz="1200" kern="1200" baseline="0" dirty="0" smtClean="0">
                <a:solidFill>
                  <a:schemeClr val="tx1"/>
                </a:solidFill>
                <a:effectLst/>
                <a:latin typeface="+mn-lt"/>
                <a:ea typeface="+mn-ea"/>
                <a:cs typeface="+mn-cs"/>
              </a:rPr>
              <a:t> the west and </a:t>
            </a:r>
            <a:r>
              <a:rPr lang="en-GB" sz="1200" kern="1200" dirty="0" smtClean="0">
                <a:solidFill>
                  <a:schemeClr val="tx1"/>
                </a:solidFill>
                <a:effectLst/>
                <a:latin typeface="+mn-lt"/>
                <a:ea typeface="+mn-ea"/>
                <a:cs typeface="+mn-cs"/>
              </a:rPr>
              <a:t>the Gulf of Aden which separates</a:t>
            </a:r>
            <a:r>
              <a:rPr lang="en-GB" sz="1200" kern="1200" baseline="0" dirty="0" smtClean="0">
                <a:solidFill>
                  <a:schemeClr val="tx1"/>
                </a:solidFill>
                <a:effectLst/>
                <a:latin typeface="+mn-lt"/>
                <a:ea typeface="+mn-ea"/>
                <a:cs typeface="+mn-cs"/>
              </a:rPr>
              <a:t> Somalia from Yemen </a:t>
            </a:r>
            <a:r>
              <a:rPr lang="en-GB" sz="1200" kern="1200" dirty="0" smtClean="0">
                <a:solidFill>
                  <a:schemeClr val="tx1"/>
                </a:solidFill>
                <a:effectLst/>
                <a:latin typeface="+mn-lt"/>
                <a:ea typeface="+mn-ea"/>
                <a:cs typeface="+mn-cs"/>
              </a:rPr>
              <a:t>to the north. The Indian</a:t>
            </a:r>
            <a:r>
              <a:rPr lang="en-GB" sz="1200" kern="1200" baseline="0" dirty="0" smtClean="0">
                <a:solidFill>
                  <a:schemeClr val="tx1"/>
                </a:solidFill>
                <a:effectLst/>
                <a:latin typeface="+mn-lt"/>
                <a:ea typeface="+mn-ea"/>
                <a:cs typeface="+mn-cs"/>
              </a:rPr>
              <a:t> Ocean forms its eastern seaboard.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Somalia has not functioned as a unitary state since 1991, when the overthrow of the </a:t>
            </a:r>
            <a:r>
              <a:rPr lang="en-GB" sz="1200" kern="1200" dirty="0" err="1" smtClean="0">
                <a:solidFill>
                  <a:schemeClr val="tx1"/>
                </a:solidFill>
                <a:effectLst/>
                <a:latin typeface="+mn-lt"/>
                <a:ea typeface="+mn-ea"/>
                <a:cs typeface="+mn-cs"/>
              </a:rPr>
              <a:t>Siad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Barre</a:t>
            </a:r>
            <a:r>
              <a:rPr lang="en-GB" sz="1200" kern="1200" dirty="0" smtClean="0">
                <a:solidFill>
                  <a:schemeClr val="tx1"/>
                </a:solidFill>
                <a:effectLst/>
                <a:latin typeface="+mn-lt"/>
                <a:ea typeface="+mn-ea"/>
                <a:cs typeface="+mn-cs"/>
              </a:rPr>
              <a:t> regime led</a:t>
            </a:r>
            <a:r>
              <a:rPr lang="en-GB" sz="1200" kern="1200" baseline="0" dirty="0" smtClean="0">
                <a:solidFill>
                  <a:schemeClr val="tx1"/>
                </a:solidFill>
                <a:effectLst/>
                <a:latin typeface="+mn-lt"/>
                <a:ea typeface="+mn-ea"/>
                <a:cs typeface="+mn-cs"/>
              </a:rPr>
              <a:t> to </a:t>
            </a:r>
            <a:r>
              <a:rPr lang="en-GB" sz="1200" kern="1200" dirty="0" smtClean="0">
                <a:solidFill>
                  <a:schemeClr val="tx1"/>
                </a:solidFill>
                <a:effectLst/>
                <a:latin typeface="+mn-lt"/>
                <a:ea typeface="+mn-ea"/>
                <a:cs typeface="+mn-cs"/>
              </a:rPr>
              <a:t>a long phase of instability, from which the country has yet to recover. Within the context if this fragile</a:t>
            </a:r>
            <a:r>
              <a:rPr lang="en-GB" sz="1200" kern="1200" baseline="0" dirty="0" smtClean="0">
                <a:solidFill>
                  <a:schemeClr val="tx1"/>
                </a:solidFill>
                <a:effectLst/>
                <a:latin typeface="+mn-lt"/>
                <a:ea typeface="+mn-ea"/>
                <a:cs typeface="+mn-cs"/>
              </a:rPr>
              <a:t> state Somalia has managed to support malaria control through partnerships with development agencies and NGOs.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state has effectively fragmented into three distinct zonal blocks, Somaliland, Puntland and the Central Southern Zone (CSZ). Attempts have been made since 2000 to unite various factions through the development of a parliament which has appointed successive Transitional Governments. The Transitional Federal Government (TFG) was put in place in 2004, and was to be installed in Southern Somalia. In 2012, the TFG was replaced by the Somali Federal Government (SFG), based in Mogadishu. The SFG has limited control over the CSZ and a power struggle continues with Al-</a:t>
            </a:r>
            <a:r>
              <a:rPr lang="en-GB" sz="1200" kern="1200" dirty="0" err="1" smtClean="0">
                <a:solidFill>
                  <a:schemeClr val="tx1"/>
                </a:solidFill>
                <a:effectLst/>
                <a:latin typeface="+mn-lt"/>
                <a:ea typeface="+mn-ea"/>
                <a:cs typeface="+mn-cs"/>
              </a:rPr>
              <a:t>Shabab</a:t>
            </a:r>
            <a:r>
              <a:rPr lang="en-GB" sz="1200" kern="1200" dirty="0" smtClean="0">
                <a:solidFill>
                  <a:schemeClr val="tx1"/>
                </a:solidFill>
                <a:effectLst/>
                <a:latin typeface="+mn-lt"/>
                <a:ea typeface="+mn-ea"/>
                <a:cs typeface="+mn-cs"/>
              </a:rPr>
              <a:t> causing instability across large</a:t>
            </a:r>
            <a:r>
              <a:rPr lang="en-GB" sz="1200" kern="1200" baseline="0" dirty="0" smtClean="0">
                <a:solidFill>
                  <a:schemeClr val="tx1"/>
                </a:solidFill>
                <a:effectLst/>
                <a:latin typeface="+mn-lt"/>
                <a:ea typeface="+mn-ea"/>
                <a:cs typeface="+mn-cs"/>
              </a:rPr>
              <a:t> parts of the </a:t>
            </a:r>
            <a:r>
              <a:rPr lang="en-GB" sz="1200" kern="1200" dirty="0" smtClean="0">
                <a:solidFill>
                  <a:schemeClr val="tx1"/>
                </a:solidFill>
                <a:effectLst/>
                <a:latin typeface="+mn-lt"/>
                <a:ea typeface="+mn-ea"/>
                <a:cs typeface="+mn-cs"/>
              </a:rPr>
              <a:t>southern part of the country.</a:t>
            </a:r>
            <a:endParaRPr lang="en-GB" sz="1200" b="1"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Republic of Somaliland in the Northwest of Somalia declared independence in 1991. Somaliland remains unrecognised by the international community but has maintained its own political institutions, judiciary, police, armed forces and currency. The Puntland State of Somalia declared autonomy in 1998 but contests control over parts of two further regions, </a:t>
            </a:r>
            <a:r>
              <a:rPr lang="en-GB" sz="1200" kern="1200" dirty="0" err="1" smtClean="0">
                <a:solidFill>
                  <a:schemeClr val="tx1"/>
                </a:solidFill>
                <a:effectLst/>
                <a:latin typeface="+mn-lt"/>
                <a:ea typeface="+mn-ea"/>
                <a:cs typeface="+mn-cs"/>
              </a:rPr>
              <a:t>Sool</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Sanaag</a:t>
            </a:r>
            <a:r>
              <a:rPr lang="en-GB" sz="1200" kern="1200" dirty="0" smtClean="0">
                <a:solidFill>
                  <a:schemeClr val="tx1"/>
                </a:solidFill>
                <a:effectLst/>
                <a:latin typeface="+mn-lt"/>
                <a:ea typeface="+mn-ea"/>
                <a:cs typeface="+mn-cs"/>
              </a:rPr>
              <a:t> on its western side with neighbouring Somaliland. Puntland formally endorses the federal processes, but has its own constitution, political institutions and armed forces, and conducts its own foreign and trade policies.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Reconstruction and Development Programme (RDP) 2008-2013 recognised the different stages at which Somaliland, Puntland and South Central Somalia were in the process of state building and that there is no ‘one size fits all’ formula for development in Somalia.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Economy</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Somalia remains a fragile state and is classified as a Low Income Country with an estimated US$ 190 GNI per capita. The GDP of Somalia was estimated at close to US$ 5.8 billion in 2010, with a per capita GDP of US$ 600. Livestock accounts for about 40% of GDP and more than 50% of export earnings. Other main products include fish, charcoal and bananas, sugar, sorghum and corn. According to the Central Bank of Somalia, aggregate imports of goods average about US$460 million per year, which stand above the level prior to the start of the civil war in 1991. Exports of about US$ 270 million annually have also surpassed pre-1991 aggregate export levels, but still result in a trade account deficit of about US$ 190 million per year.</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extensive Somali Diaspora, estimated to be 1-1.5 million people, has injected a significant inflow of funds through a somewhat sophisticated banking system. Remittances alone are estimated at about US$1-2 billion per year.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Poverty &amp; Security</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Educational attainment is low with a high proportion of women in Somalia receiving no formal education. The adult literacy rate is 31.8% and it is expected that adults ages 25 years or above will receive on average 4.82 years of schooling. Poverty remains widespread throughout the country and many communities are living in precarious security situations that impacts on their livelihoods which exacerbates ill-health and malnutrition. </a:t>
            </a:r>
            <a:endParaRPr lang="en-GB"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Multidimensional Poverty Index (MPI) ranked Somalia as 94 out of 104 countries, and among Arab League States Somalia has the highest MPI value. CSZ has the highest proportion of people experiencing multidimensional poverty at 89%, followed by Puntland (75%) and Somaliland (72%). Nomadic and rural areas have extreme MPI</a:t>
            </a:r>
            <a:r>
              <a:rPr lang="en-GB" sz="1200" kern="1200" baseline="0" dirty="0" smtClean="0">
                <a:solidFill>
                  <a:schemeClr val="tx1"/>
                </a:solidFill>
                <a:effectLst/>
                <a:latin typeface="+mn-lt"/>
                <a:ea typeface="+mn-ea"/>
                <a:cs typeface="+mn-cs"/>
              </a:rPr>
              <a:t> values </a:t>
            </a:r>
            <a:r>
              <a:rPr lang="en-GB" sz="1200" kern="1200" dirty="0" smtClean="0">
                <a:solidFill>
                  <a:schemeClr val="tx1"/>
                </a:solidFill>
                <a:effectLst/>
                <a:latin typeface="+mn-lt"/>
                <a:ea typeface="+mn-ea"/>
                <a:cs typeface="+mn-cs"/>
              </a:rPr>
              <a:t>[HDR, 2012].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Somalia currently performs poorly against the United Nations’ definition of ‘human security’, the multiple ways in which poor security has manifested itself across all spheres of society renders Somalia the most insecure nation included in the Human Security Index (ranked 232 out of 232) [UNDP, 1994] </a:t>
            </a:r>
          </a:p>
          <a:p>
            <a:endParaRPr lang="en-GB" sz="1200" b="0" i="0" u="none" strike="noStrike" kern="1200" baseline="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References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Gross National Income measurement by The World Bank according to the Atlas method classification. Somalia ranks as 197</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in the global classification list based on 1990 estimates. </a:t>
            </a:r>
            <a:r>
              <a:rPr lang="en-GB" sz="1200" u="sng" kern="1200" dirty="0" smtClean="0">
                <a:solidFill>
                  <a:schemeClr val="tx1"/>
                </a:solidFill>
                <a:effectLst/>
                <a:latin typeface="+mn-lt"/>
                <a:ea typeface="+mn-ea"/>
                <a:cs typeface="+mn-cs"/>
                <a:hlinkClick r:id="rId3"/>
              </a:rPr>
              <a:t>http://data.worldbank.org/country/somalia</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Human Development Report (HDR) (2012). http://hdr.undp.org/sites/default/files/reports/242/somalia_report_2012.pdf</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Somalia, Country Brief 2013-2015; OREB Department, African Development Bank Group, March 2013</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Somalia Household Survey 2010; World Bank International Comparison Program 2010 (PPP 2008 US$)</a:t>
            </a:r>
            <a:r>
              <a:rPr lang="en-GB" sz="1200" kern="1200" baseline="300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30000" dirty="0" smtClean="0">
              <a:solidFill>
                <a:schemeClr val="tx1"/>
              </a:solidFill>
              <a:effectLst/>
              <a:latin typeface="+mn-lt"/>
              <a:ea typeface="+mn-ea"/>
              <a:cs typeface="+mn-cs"/>
            </a:endParaRPr>
          </a:p>
          <a:p>
            <a:r>
              <a:rPr lang="en-GB" sz="1200" b="0" i="0" u="none" strike="noStrike" kern="1200" baseline="0" dirty="0" smtClean="0">
                <a:solidFill>
                  <a:schemeClr val="tx1"/>
                </a:solidFill>
                <a:latin typeface="+mn-lt"/>
                <a:ea typeface="+mn-ea"/>
                <a:cs typeface="+mn-cs"/>
              </a:rPr>
              <a:t>United Nations Development Programme (UNDP) (1994). </a:t>
            </a:r>
            <a:r>
              <a:rPr lang="en-GB" sz="1200" b="0" i="1" u="none" strike="noStrike" kern="1200" baseline="0" dirty="0" smtClean="0">
                <a:solidFill>
                  <a:schemeClr val="tx1"/>
                </a:solidFill>
                <a:latin typeface="+mn-lt"/>
                <a:ea typeface="+mn-ea"/>
                <a:cs typeface="+mn-cs"/>
              </a:rPr>
              <a:t>New dimensions of Human Security</a:t>
            </a:r>
            <a:r>
              <a:rPr lang="en-GB" sz="1200" b="0" i="0" u="none" strike="noStrike" kern="1200" baseline="0" dirty="0" smtClean="0">
                <a:solidFill>
                  <a:schemeClr val="tx1"/>
                </a:solidFill>
                <a:latin typeface="+mn-lt"/>
                <a:ea typeface="+mn-ea"/>
                <a:cs typeface="+mn-cs"/>
              </a:rPr>
              <a:t>. Human Development Report 1994, UNDP. [internet]. New York. 22–46</a:t>
            </a:r>
            <a:endParaRPr lang="en-GB"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3F9CA1-1FE7-4565-978F-82A1E9B5BDBD}" type="slidenum">
              <a:rPr lang="en-GB" smtClean="0"/>
              <a:t>2</a:t>
            </a:fld>
            <a:endParaRPr lang="en-GB"/>
          </a:p>
        </p:txBody>
      </p:sp>
    </p:spTree>
    <p:extLst>
      <p:ext uri="{BB962C8B-B14F-4D97-AF65-F5344CB8AC3E}">
        <p14:creationId xmlns:p14="http://schemas.microsoft.com/office/powerpoint/2010/main" val="1329536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Background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use of survey data, maps and epidemiological intelligence was a routine feature of control planning across most African countries during the Global Malaria Eradication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(GMEP) era from the mid-1950s. Data included epidemiological descriptions of transmission, vectors, topography and climate. There was a recognition over 50 years ago that one important source of planning data was infection prevalence among children aged 2-10 years (</a:t>
            </a:r>
            <a:r>
              <a:rPr lang="en-US" sz="1200" i="1" kern="1200" dirty="0" smtClean="0">
                <a:solidFill>
                  <a:schemeClr val="tx1"/>
                </a:solidFill>
                <a:latin typeface="+mn-lt"/>
                <a:ea typeface="+mn-ea"/>
                <a:cs typeface="+mn-cs"/>
              </a:rPr>
              <a:t>Pf</a:t>
            </a:r>
            <a:r>
              <a:rPr lang="en-US" sz="1200" kern="1200" dirty="0" smtClean="0">
                <a:solidFill>
                  <a:schemeClr val="tx1"/>
                </a:solidFill>
                <a:latin typeface="+mn-lt"/>
                <a:ea typeface="+mn-ea"/>
                <a:cs typeface="+mn-cs"/>
              </a:rPr>
              <a:t>PR</a:t>
            </a:r>
            <a:r>
              <a:rPr lang="en-US" sz="1200" kern="1200" baseline="-25000" dirty="0" smtClean="0">
                <a:solidFill>
                  <a:schemeClr val="tx1"/>
                </a:solidFill>
                <a:latin typeface="+mn-lt"/>
                <a:ea typeface="+mn-ea"/>
                <a:cs typeface="+mn-cs"/>
              </a:rPr>
              <a:t>2-10</a:t>
            </a:r>
            <a:r>
              <a:rPr lang="en-US" sz="1200" kern="1200" dirty="0" smtClean="0">
                <a:solidFill>
                  <a:schemeClr val="tx1"/>
                </a:solidFill>
                <a:latin typeface="+mn-lt"/>
                <a:ea typeface="+mn-ea"/>
                <a:cs typeface="+mn-cs"/>
              </a:rPr>
              <a:t>), used to define categories of endemic risk designed to guide and monitor progress toward malaria elimination targets.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art and skills necessary to design malaria control based on an understanding of the spatial epidemiology was lost during the 1970s when the agenda for malaria control fell under a less specialized, integrated primary care mandate focused on managing fevers. In 1996, there was a renewed plea for better malaria cartography to guide malaria control in Africa [Snow et al., 1996; Snow &amp; Noor, 2015] and over the last decade there has been a growth in spatial data on malaria and populations not available to </a:t>
            </a:r>
            <a:r>
              <a:rPr lang="en-US" sz="1200" kern="1200" dirty="0" err="1" smtClean="0">
                <a:solidFill>
                  <a:schemeClr val="tx1"/>
                </a:solidFill>
                <a:latin typeface="+mn-lt"/>
                <a:ea typeface="+mn-ea"/>
                <a:cs typeface="+mn-cs"/>
              </a:rPr>
              <a:t>malariologists</a:t>
            </a:r>
            <a:r>
              <a:rPr lang="en-US" sz="1200" kern="1200" dirty="0" smtClean="0">
                <a:solidFill>
                  <a:schemeClr val="tx1"/>
                </a:solidFill>
                <a:latin typeface="+mn-lt"/>
                <a:ea typeface="+mn-ea"/>
                <a:cs typeface="+mn-cs"/>
              </a:rPr>
              <a:t> or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control managers 60 years ago. The growth in data has been accompanied by the development of statistical approaches to model and map risk and intervention access in space and in time using Model Based Geo-Statistics (MBG) [Diggle &amp; Ribeiro, 2007].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At the launch of the Roll Back Malaria (RBM) initiative, calls for universal coverage of all available interventions was probably an appropriate response to the epidemic that affected most of sub-Saharan Africa during the mid-late 1990s [WHO, 2000; Snow et al., 2012]. A decade on, the international donor community is constrained by the global financial crisis, accessing overseas development assistance (ODA) and using limited national domestic funding for malaria control now requires a much stronger evidence-based business case. These future business cases must be grounded in the best possible epidemiological evidence to predict the likely impact of future intervention, assess the impact of current investment and, equally important, demonstrate what might happen should funding and intervention coverage decline. </a:t>
            </a:r>
          </a:p>
          <a:p>
            <a:r>
              <a:rPr lang="en-US" sz="1200" kern="1200" dirty="0" smtClean="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The Malaria Programme Review,</a:t>
            </a:r>
            <a:r>
              <a:rPr lang="en-CA" sz="1200" kern="1200" baseline="0" dirty="0" smtClean="0">
                <a:solidFill>
                  <a:schemeClr val="tx1"/>
                </a:solidFill>
                <a:effectLst/>
                <a:latin typeface="+mn-lt"/>
                <a:ea typeface="+mn-ea"/>
                <a:cs typeface="+mn-cs"/>
              </a:rPr>
              <a:t> completed in 2014 recommended that the NMCP </a:t>
            </a:r>
            <a:r>
              <a:rPr lang="en-CA"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Update the current malaria risk and stratification map for the country using prevalence data collected in surveys from 2011 and </a:t>
            </a:r>
            <a:r>
              <a:rPr lang="en-GB" sz="1200" i="1" kern="1200" dirty="0" smtClean="0">
                <a:solidFill>
                  <a:schemeClr val="tx1"/>
                </a:solidFill>
                <a:effectLst/>
                <a:latin typeface="+mn-lt"/>
                <a:ea typeface="+mn-ea"/>
                <a:cs typeface="+mn-cs"/>
              </a:rPr>
              <a:t>document the current epidemiology and burden of P. </a:t>
            </a:r>
            <a:r>
              <a:rPr lang="en-GB" sz="1200" i="1" kern="1200" dirty="0" err="1" smtClean="0">
                <a:solidFill>
                  <a:schemeClr val="tx1"/>
                </a:solidFill>
                <a:effectLst/>
                <a:latin typeface="+mn-lt"/>
                <a:ea typeface="+mn-ea"/>
                <a:cs typeface="+mn-cs"/>
              </a:rPr>
              <a:t>vivax</a:t>
            </a:r>
            <a:r>
              <a:rPr lang="en-GB" sz="1200" i="1" kern="1200" dirty="0" smtClean="0">
                <a:solidFill>
                  <a:schemeClr val="tx1"/>
                </a:solidFill>
                <a:effectLst/>
                <a:latin typeface="+mn-lt"/>
                <a:ea typeface="+mn-ea"/>
                <a:cs typeface="+mn-cs"/>
              </a:rPr>
              <a:t> and other non-falciparum species</a:t>
            </a:r>
            <a:r>
              <a:rPr lang="en-CA" sz="1200" kern="1200" dirty="0" smtClean="0">
                <a:solidFill>
                  <a:schemeClr val="tx1"/>
                </a:solidFill>
                <a:effectLst/>
                <a:latin typeface="+mn-lt"/>
                <a:ea typeface="+mn-ea"/>
                <a:cs typeface="+mn-cs"/>
              </a:rPr>
              <a:t>” [NMCP, 2014]</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epidemiological profile attempts to assemble as much available data likely to improve the definition and measurement of malaria risk in Somalia, as well as ancillary data necessary to guide its future ambitions of re-elimination. All a</a:t>
            </a:r>
            <a:r>
              <a:rPr lang="en-US" sz="1200" kern="1200" dirty="0" smtClean="0">
                <a:solidFill>
                  <a:schemeClr val="tx1"/>
                </a:solidFill>
                <a:latin typeface="+mn-lt"/>
                <a:ea typeface="+mn-ea"/>
                <a:cs typeface="+mn-cs"/>
              </a:rPr>
              <a:t>ssembled</a:t>
            </a:r>
            <a:r>
              <a:rPr lang="en-US" sz="1200" kern="1200" baseline="0" dirty="0" smtClean="0">
                <a:solidFill>
                  <a:schemeClr val="tx1"/>
                </a:solidFill>
                <a:latin typeface="+mn-lt"/>
                <a:ea typeface="+mn-ea"/>
                <a:cs typeface="+mn-cs"/>
              </a:rPr>
              <a:t> data, GIS </a:t>
            </a:r>
            <a:r>
              <a:rPr lang="en-US" sz="1200" kern="1200" baseline="0" dirty="0" err="1" smtClean="0">
                <a:solidFill>
                  <a:schemeClr val="tx1"/>
                </a:solidFill>
                <a:latin typeface="+mn-lt"/>
                <a:ea typeface="+mn-ea"/>
                <a:cs typeface="+mn-cs"/>
              </a:rPr>
              <a:t>shapefiles</a:t>
            </a:r>
            <a:r>
              <a:rPr lang="en-US" sz="1200" kern="1200" baseline="0" dirty="0" smtClean="0">
                <a:solidFill>
                  <a:schemeClr val="tx1"/>
                </a:solidFill>
                <a:latin typeface="+mn-lt"/>
                <a:ea typeface="+mn-ea"/>
                <a:cs typeface="+mn-cs"/>
              </a:rPr>
              <a:t>, images and bibliographic libraries are provided with this report</a:t>
            </a:r>
          </a:p>
          <a:p>
            <a:endParaRPr lang="en-US" dirty="0" smtClean="0"/>
          </a:p>
          <a:p>
            <a:r>
              <a:rPr lang="en-US" b="1" dirty="0" smtClean="0"/>
              <a:t>References</a:t>
            </a:r>
          </a:p>
          <a:p>
            <a:endParaRPr lang="en-US" dirty="0" smtClean="0"/>
          </a:p>
          <a:p>
            <a:r>
              <a:rPr lang="en-US" sz="1200" kern="1200" dirty="0" smtClean="0">
                <a:solidFill>
                  <a:schemeClr val="tx1"/>
                </a:solidFill>
                <a:latin typeface="+mn-lt"/>
                <a:ea typeface="+mn-ea"/>
                <a:cs typeface="+mn-cs"/>
              </a:rPr>
              <a:t>Diggle PJ &amp; Ribeiro PJ (2007). </a:t>
            </a:r>
            <a:r>
              <a:rPr lang="en-US" sz="1200" i="1" kern="1200" dirty="0" smtClean="0">
                <a:solidFill>
                  <a:schemeClr val="tx1"/>
                </a:solidFill>
                <a:latin typeface="+mn-lt"/>
                <a:ea typeface="+mn-ea"/>
                <a:cs typeface="+mn-cs"/>
              </a:rPr>
              <a:t>Model-based </a:t>
            </a:r>
            <a:r>
              <a:rPr lang="en-US" sz="1200" i="1" kern="1200" dirty="0" err="1" smtClean="0">
                <a:solidFill>
                  <a:schemeClr val="tx1"/>
                </a:solidFill>
                <a:latin typeface="+mn-lt"/>
                <a:ea typeface="+mn-ea"/>
                <a:cs typeface="+mn-cs"/>
              </a:rPr>
              <a:t>geostatistics</a:t>
            </a:r>
            <a:r>
              <a:rPr lang="en-US" sz="1200" kern="1200" dirty="0" smtClean="0">
                <a:solidFill>
                  <a:schemeClr val="tx1"/>
                </a:solidFill>
                <a:latin typeface="+mn-lt"/>
                <a:ea typeface="+mn-ea"/>
                <a:cs typeface="+mn-cs"/>
              </a:rPr>
              <a:t>. New York: Springer</a:t>
            </a:r>
          </a:p>
          <a:p>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National Malaria Control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(2014).</a:t>
            </a:r>
            <a:r>
              <a:rPr lang="en-US" sz="1200" i="1" kern="1200" dirty="0" smtClean="0">
                <a:solidFill>
                  <a:schemeClr val="tx1"/>
                </a:solidFill>
                <a:latin typeface="+mn-lt"/>
                <a:ea typeface="+mn-ea"/>
                <a:cs typeface="+mn-cs"/>
              </a:rPr>
              <a:t> Somalia Malaria</a:t>
            </a:r>
            <a:r>
              <a:rPr lang="en-US" sz="1200" i="1" kern="1200" baseline="0" dirty="0" smtClean="0">
                <a:solidFill>
                  <a:schemeClr val="tx1"/>
                </a:solidFill>
                <a:latin typeface="+mn-lt"/>
                <a:ea typeface="+mn-ea"/>
                <a:cs typeface="+mn-cs"/>
              </a:rPr>
              <a:t> Performance Review</a:t>
            </a:r>
            <a:r>
              <a:rPr lang="en-US" sz="1200" kern="1200" baseline="0" dirty="0" smtClean="0">
                <a:solidFill>
                  <a:schemeClr val="tx1"/>
                </a:solidFill>
                <a:latin typeface="+mn-lt"/>
                <a:ea typeface="+mn-ea"/>
                <a:cs typeface="+mn-cs"/>
              </a:rPr>
              <a:t>. </a:t>
            </a:r>
            <a:r>
              <a:rPr lang="en-US" sz="1200" b="0" kern="1200" dirty="0" smtClean="0">
                <a:solidFill>
                  <a:schemeClr val="tx1"/>
                </a:solidFill>
                <a:effectLst/>
                <a:latin typeface="+mn-lt"/>
                <a:ea typeface="+mn-ea"/>
                <a:cs typeface="+mn-cs"/>
              </a:rPr>
              <a:t>Ministries of Health of the Federal Government of Somalia, Puntland and Somaliland, March</a:t>
            </a:r>
            <a:r>
              <a:rPr lang="en-US" sz="1200" b="0" kern="1200" baseline="0" dirty="0" smtClean="0">
                <a:solidFill>
                  <a:schemeClr val="tx1"/>
                </a:solidFill>
                <a:effectLst/>
                <a:latin typeface="+mn-lt"/>
                <a:ea typeface="+mn-ea"/>
                <a:cs typeface="+mn-cs"/>
              </a:rPr>
              <a:t> 2014</a:t>
            </a:r>
            <a:endParaRPr lang="en-GB" sz="1200" b="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Snow RW, Marsh K, le Sueur D (1996). The need for maps of transmission intensity to guide malaria control in Africa. </a:t>
            </a:r>
            <a:r>
              <a:rPr lang="en-US" sz="1200" i="1" kern="1200" dirty="0" smtClean="0">
                <a:solidFill>
                  <a:schemeClr val="tx1"/>
                </a:solidFill>
                <a:latin typeface="+mn-lt"/>
                <a:ea typeface="+mn-ea"/>
                <a:cs typeface="+mn-cs"/>
              </a:rPr>
              <a:t>Parasitology Today,</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12</a:t>
            </a:r>
            <a:r>
              <a:rPr lang="en-US" sz="1200" kern="1200" dirty="0" smtClean="0">
                <a:solidFill>
                  <a:schemeClr val="tx1"/>
                </a:solidFill>
                <a:latin typeface="+mn-lt"/>
                <a:ea typeface="+mn-ea"/>
                <a:cs typeface="+mn-cs"/>
              </a:rPr>
              <a:t>: 455-457</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Snow RW &amp; Noor AM (2015). </a:t>
            </a:r>
            <a:r>
              <a:rPr lang="en-US" sz="1200" i="1" kern="1200" dirty="0" smtClean="0">
                <a:solidFill>
                  <a:schemeClr val="tx1"/>
                </a:solidFill>
                <a:latin typeface="+mn-lt"/>
                <a:ea typeface="+mn-ea"/>
                <a:cs typeface="+mn-cs"/>
              </a:rPr>
              <a:t>Malaria risk mapping in Africa: The historical context to the Information for Malaria (INFORM) project</a:t>
            </a:r>
            <a:r>
              <a:rPr lang="en-US" sz="1200" kern="1200" dirty="0" smtClean="0">
                <a:solidFill>
                  <a:schemeClr val="tx1"/>
                </a:solidFill>
                <a:latin typeface="+mn-lt"/>
                <a:ea typeface="+mn-ea"/>
                <a:cs typeface="+mn-cs"/>
              </a:rPr>
              <a:t>. Working Paper in support of the INFORM Project funded by the Department for International Development and the </a:t>
            </a:r>
            <a:r>
              <a:rPr lang="en-US" sz="1200" kern="1200" dirty="0" err="1" smtClean="0">
                <a:solidFill>
                  <a:schemeClr val="tx1"/>
                </a:solidFill>
                <a:latin typeface="+mn-lt"/>
                <a:ea typeface="+mn-ea"/>
                <a:cs typeface="+mn-cs"/>
              </a:rPr>
              <a:t>Wellcome</a:t>
            </a:r>
            <a:r>
              <a:rPr lang="en-US" sz="1200" kern="1200" dirty="0" smtClean="0">
                <a:solidFill>
                  <a:schemeClr val="tx1"/>
                </a:solidFill>
                <a:latin typeface="+mn-lt"/>
                <a:ea typeface="+mn-ea"/>
                <a:cs typeface="+mn-cs"/>
              </a:rPr>
              <a:t> Trust, Nairobi, Kenya June 2015; </a:t>
            </a:r>
            <a:r>
              <a:rPr lang="en-US" sz="1200" u="sng" kern="1200" dirty="0" smtClean="0">
                <a:solidFill>
                  <a:schemeClr val="tx1"/>
                </a:solidFill>
                <a:latin typeface="+mn-lt"/>
                <a:ea typeface="+mn-ea"/>
                <a:cs typeface="+mn-cs"/>
                <a:hlinkClick r:id="rId3"/>
              </a:rPr>
              <a:t>http://www.inform-malaria.org/wp-content/uploads/2015/07/History-of-Malaria-Risk-Mapping-Version-1.pdf</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Snow RW, Amratia P, Kabaria CW, Noor AM, Marsh K (2012). The changing limits and incidence of malaria in Africa: 1939-2009. </a:t>
            </a:r>
            <a:r>
              <a:rPr lang="en-US" sz="1200" i="1" kern="1200" dirty="0" smtClean="0">
                <a:solidFill>
                  <a:schemeClr val="tx1"/>
                </a:solidFill>
                <a:latin typeface="+mn-lt"/>
                <a:ea typeface="+mn-ea"/>
                <a:cs typeface="+mn-cs"/>
              </a:rPr>
              <a:t>Advances in Parasitology</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78</a:t>
            </a:r>
            <a:r>
              <a:rPr lang="en-US" sz="1200" kern="1200" dirty="0" smtClean="0">
                <a:solidFill>
                  <a:schemeClr val="tx1"/>
                </a:solidFill>
                <a:latin typeface="+mn-lt"/>
                <a:ea typeface="+mn-ea"/>
                <a:cs typeface="+mn-cs"/>
              </a:rPr>
              <a:t>: 169-262</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World Health Organization (2000). The Abuja Declaration and the Plan of Action. An extract from the African Summit on Roll Back Malaria, Abuja, 25 April 2000 (WHO/CDS/RBM/2000.17)</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21</a:t>
            </a:fld>
            <a:endParaRPr lang="en-GB"/>
          </a:p>
        </p:txBody>
      </p:sp>
    </p:spTree>
    <p:extLst>
      <p:ext uri="{BB962C8B-B14F-4D97-AF65-F5344CB8AC3E}">
        <p14:creationId xmlns:p14="http://schemas.microsoft.com/office/powerpoint/2010/main" val="390967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For decades </a:t>
            </a:r>
            <a:r>
              <a:rPr lang="en-GB" sz="1200" b="0" i="0" u="none" strike="noStrike" kern="1200" baseline="0" dirty="0" err="1" smtClean="0">
                <a:solidFill>
                  <a:schemeClr val="tx1"/>
                </a:solidFill>
                <a:latin typeface="+mn-lt"/>
                <a:ea typeface="+mn-ea"/>
                <a:cs typeface="+mn-cs"/>
              </a:rPr>
              <a:t>malariologists</a:t>
            </a:r>
            <a:r>
              <a:rPr lang="en-GB" sz="1200" b="0" i="0" u="none" strike="noStrike" kern="1200" baseline="0" dirty="0" smtClean="0">
                <a:solidFill>
                  <a:schemeClr val="tx1"/>
                </a:solidFill>
                <a:latin typeface="+mn-lt"/>
                <a:ea typeface="+mn-ea"/>
                <a:cs typeface="+mn-cs"/>
              </a:rPr>
              <a:t> have recognized the varied epidemiology of malaria in Somalia as requiring tailored approaches to its control. As such the notion of one size fits all has never really been recommended. 10 years before serious attempts to re-map the malaria epidemiology in Somalia, Dr Anatole </a:t>
            </a:r>
            <a:r>
              <a:rPr lang="en-GB" sz="1200" b="0" i="0" u="none" strike="noStrike" kern="1200" baseline="0" dirty="0" err="1" smtClean="0">
                <a:solidFill>
                  <a:schemeClr val="tx1"/>
                </a:solidFill>
                <a:latin typeface="+mn-lt"/>
                <a:ea typeface="+mn-ea"/>
                <a:cs typeface="+mn-cs"/>
              </a:rPr>
              <a:t>Kassatsky</a:t>
            </a:r>
            <a:r>
              <a:rPr lang="en-GB" sz="1200" b="0" i="0" u="none" strike="noStrike" kern="1200" baseline="0" dirty="0" smtClean="0">
                <a:solidFill>
                  <a:schemeClr val="tx1"/>
                </a:solidFill>
                <a:latin typeface="+mn-lt"/>
                <a:ea typeface="+mn-ea"/>
                <a:cs typeface="+mn-cs"/>
              </a:rPr>
              <a:t>, a WHO Consultant, was assigned to Somalia from July to November 1997 to develop a plan of action for Northern and Southern Somalia, </a:t>
            </a:r>
            <a:r>
              <a:rPr lang="en-GB" sz="1200" b="0" i="0" u="sng" strike="noStrike" kern="1200" baseline="0" dirty="0" smtClean="0">
                <a:solidFill>
                  <a:schemeClr val="tx1"/>
                </a:solidFill>
                <a:latin typeface="+mn-lt"/>
                <a:ea typeface="+mn-ea"/>
                <a:cs typeface="+mn-cs"/>
              </a:rPr>
              <a:t>separately</a:t>
            </a:r>
            <a:r>
              <a:rPr lang="en-GB" sz="1200" b="0" i="0" u="none" strike="noStrike" kern="1200" baseline="0" dirty="0" smtClean="0">
                <a:solidFill>
                  <a:schemeClr val="tx1"/>
                </a:solidFill>
                <a:latin typeface="+mn-lt"/>
                <a:ea typeface="+mn-ea"/>
                <a:cs typeface="+mn-cs"/>
              </a:rPr>
              <a:t>, given the varied ecology from north to south. While in both areas enhanced community awareness, diagnosis and prompt access to treatment was recommended, in Northern Somalia greater emphasis was placed on epidemiological surveillance and larval control and in Southern Somalia’s recommendations included adoption of </a:t>
            </a:r>
            <a:r>
              <a:rPr lang="en-GB" sz="1200" b="0" i="0" u="none" strike="noStrike" kern="1200" baseline="0" dirty="0" err="1" smtClean="0">
                <a:solidFill>
                  <a:schemeClr val="tx1"/>
                </a:solidFill>
                <a:latin typeface="+mn-lt"/>
                <a:ea typeface="+mn-ea"/>
                <a:cs typeface="+mn-cs"/>
              </a:rPr>
              <a:t>IPTp</a:t>
            </a:r>
            <a:r>
              <a:rPr lang="en-GB" sz="1200" b="0" i="0" u="none" strike="noStrike" kern="1200" baseline="0" dirty="0" smtClean="0">
                <a:solidFill>
                  <a:schemeClr val="tx1"/>
                </a:solidFill>
                <a:latin typeface="+mn-lt"/>
                <a:ea typeface="+mn-ea"/>
                <a:cs typeface="+mn-cs"/>
              </a:rPr>
              <a:t>. The strategic inclusion of ITN was not made at this time. </a:t>
            </a:r>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22</a:t>
            </a:fld>
            <a:endParaRPr lang="en-GB"/>
          </a:p>
        </p:txBody>
      </p:sp>
    </p:spTree>
    <p:extLst>
      <p:ext uri="{BB962C8B-B14F-4D97-AF65-F5344CB8AC3E}">
        <p14:creationId xmlns:p14="http://schemas.microsoft.com/office/powerpoint/2010/main" val="1047024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notion of a stratified response was again repeated by Dr Eliab Some, a WHO Consultant, assigned to Somalia in 2000 to develop a Roll Back Malaria Proposal for the three zones of Somalia. The proposals emphasised the regional differences in the malaria ecology, most notably for insecticide-treated nets, which were the first time they were promoted in a policy recommendation in Somalia.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At the onset of Global Fund support to Somalia, the nuanced recommendations for a stratified response were again emphasised through initial risk mapping by the KEMRI-</a:t>
            </a:r>
            <a:r>
              <a:rPr lang="en-GB" sz="1200" b="0" i="0" u="none" strike="noStrike" kern="1200" baseline="0" dirty="0" err="1" smtClean="0">
                <a:solidFill>
                  <a:schemeClr val="tx1"/>
                </a:solidFill>
                <a:latin typeface="+mn-lt"/>
                <a:ea typeface="+mn-ea"/>
                <a:cs typeface="+mn-cs"/>
              </a:rPr>
              <a:t>Wellcome</a:t>
            </a:r>
            <a:r>
              <a:rPr lang="en-GB" sz="1200" b="0" i="0" u="none" strike="noStrike" kern="1200" baseline="0" dirty="0" smtClean="0">
                <a:solidFill>
                  <a:schemeClr val="tx1"/>
                </a:solidFill>
                <a:latin typeface="+mn-lt"/>
                <a:ea typeface="+mn-ea"/>
                <a:cs typeface="+mn-cs"/>
              </a:rPr>
              <a:t> Trust programme, emphasizing the limited value of universal coverage of ITN in the northern parts of the country compared to promoting universal coverage in the south between the Juba and </a:t>
            </a:r>
            <a:r>
              <a:rPr lang="en-GB" sz="1200" b="0" i="0" u="none" strike="noStrike" kern="1200" baseline="0" dirty="0" err="1" smtClean="0">
                <a:solidFill>
                  <a:schemeClr val="tx1"/>
                </a:solidFill>
                <a:latin typeface="+mn-lt"/>
                <a:ea typeface="+mn-ea"/>
                <a:cs typeface="+mn-cs"/>
              </a:rPr>
              <a:t>Shabelle</a:t>
            </a:r>
            <a:r>
              <a:rPr lang="en-GB" sz="1200" b="0" i="0" u="none" strike="noStrike" kern="1200" baseline="0" dirty="0" smtClean="0">
                <a:solidFill>
                  <a:schemeClr val="tx1"/>
                </a:solidFill>
                <a:latin typeface="+mn-lt"/>
                <a:ea typeface="+mn-ea"/>
                <a:cs typeface="+mn-cs"/>
              </a:rPr>
              <a:t> rivers. </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References</a:t>
            </a:r>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Some ES (2000). Assignment report on Roll Back Malaria in Somalia 29</a:t>
            </a:r>
            <a:r>
              <a:rPr lang="en-GB" sz="1200" b="0" i="0" u="none" strike="noStrike" kern="1200" baseline="30000" dirty="0" smtClean="0">
                <a:solidFill>
                  <a:schemeClr val="tx1"/>
                </a:solidFill>
                <a:latin typeface="+mn-lt"/>
                <a:ea typeface="+mn-ea"/>
                <a:cs typeface="+mn-cs"/>
              </a:rPr>
              <a:t>th</a:t>
            </a:r>
            <a:r>
              <a:rPr lang="en-GB" sz="1200" b="0" i="0" u="none" strike="noStrike" kern="1200" baseline="0" dirty="0" smtClean="0">
                <a:solidFill>
                  <a:schemeClr val="tx1"/>
                </a:solidFill>
                <a:latin typeface="+mn-lt"/>
                <a:ea typeface="+mn-ea"/>
                <a:cs typeface="+mn-cs"/>
              </a:rPr>
              <a:t> June to 28</a:t>
            </a:r>
            <a:r>
              <a:rPr lang="en-GB" sz="1200" b="0" i="0" u="none" strike="noStrike" kern="1200" baseline="30000" dirty="0" smtClean="0">
                <a:solidFill>
                  <a:schemeClr val="tx1"/>
                </a:solidFill>
                <a:latin typeface="+mn-lt"/>
                <a:ea typeface="+mn-ea"/>
                <a:cs typeface="+mn-cs"/>
              </a:rPr>
              <a:t>th</a:t>
            </a:r>
            <a:r>
              <a:rPr lang="en-GB" sz="1200" b="0" i="0" u="none" strike="noStrike" kern="1200" baseline="0" dirty="0" smtClean="0">
                <a:solidFill>
                  <a:schemeClr val="tx1"/>
                </a:solidFill>
                <a:latin typeface="+mn-lt"/>
                <a:ea typeface="+mn-ea"/>
                <a:cs typeface="+mn-cs"/>
              </a:rPr>
              <a:t> July 2000. EMRO, World Health Organisation, unpublished report, EM/MAL/276/E/R/12.01/20, September 2000</a:t>
            </a:r>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23</a:t>
            </a:fld>
            <a:endParaRPr lang="en-GB"/>
          </a:p>
        </p:txBody>
      </p:sp>
    </p:spTree>
    <p:extLst>
      <p:ext uri="{BB962C8B-B14F-4D97-AF65-F5344CB8AC3E}">
        <p14:creationId xmlns:p14="http://schemas.microsoft.com/office/powerpoint/2010/main" val="3469702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smtClean="0">
                <a:solidFill>
                  <a:schemeClr val="tx1"/>
                </a:solidFill>
                <a:effectLst/>
                <a:latin typeface="+mn-lt"/>
                <a:ea typeface="+mn-ea"/>
                <a:cs typeface="+mn-cs"/>
              </a:rPr>
              <a:t>M</a:t>
            </a:r>
            <a:r>
              <a:rPr lang="en-AU" sz="1200" b="1" kern="1200" baseline="0" dirty="0" smtClean="0">
                <a:solidFill>
                  <a:schemeClr val="tx1"/>
                </a:solidFill>
                <a:effectLst/>
                <a:latin typeface="+mn-lt"/>
                <a:ea typeface="+mn-ea"/>
                <a:cs typeface="+mn-cs"/>
              </a:rPr>
              <a:t>alaria risk mapping 2005-2010</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2005-2010 National Malaria Strategic (NMS) Plan did not provide any epidemiological risk maps</a:t>
            </a:r>
            <a:r>
              <a:rPr lang="en-AU" sz="1200" kern="1200" baseline="0" dirty="0" smtClean="0">
                <a:solidFill>
                  <a:schemeClr val="tx1"/>
                </a:solidFill>
                <a:effectLst/>
                <a:latin typeface="+mn-lt"/>
                <a:ea typeface="+mn-ea"/>
                <a:cs typeface="+mn-cs"/>
              </a:rPr>
              <a:t> but did recognise the diversity of malaria risk, leading to different levels of epidemic/stability risk and affecting different age groups across the country: the strategy divided the country up into three Zones: Zone 1 </a:t>
            </a:r>
            <a:r>
              <a:rPr lang="en-AU" sz="1200" kern="1200" baseline="0" dirty="0" err="1" smtClean="0">
                <a:solidFill>
                  <a:schemeClr val="tx1"/>
                </a:solidFill>
                <a:effectLst/>
                <a:latin typeface="+mn-lt"/>
                <a:ea typeface="+mn-ea"/>
                <a:cs typeface="+mn-cs"/>
              </a:rPr>
              <a:t>hypoendemic</a:t>
            </a:r>
            <a:r>
              <a:rPr lang="en-AU" sz="1200" kern="1200" baseline="0" dirty="0" smtClean="0">
                <a:solidFill>
                  <a:schemeClr val="tx1"/>
                </a:solidFill>
                <a:effectLst/>
                <a:latin typeface="+mn-lt"/>
                <a:ea typeface="+mn-ea"/>
                <a:cs typeface="+mn-cs"/>
              </a:rPr>
              <a:t> unstable (</a:t>
            </a:r>
            <a:r>
              <a:rPr lang="en-US" sz="1200" kern="1200" dirty="0" err="1" smtClean="0">
                <a:solidFill>
                  <a:schemeClr val="tx1"/>
                </a:solidFill>
                <a:effectLst/>
                <a:latin typeface="+mn-lt"/>
                <a:ea typeface="+mn-ea"/>
                <a:cs typeface="+mn-cs"/>
              </a:rPr>
              <a:t>Awdal</a:t>
            </a:r>
            <a:r>
              <a:rPr lang="en-US" sz="1200" kern="1200" dirty="0" smtClean="0">
                <a:solidFill>
                  <a:schemeClr val="tx1"/>
                </a:solidFill>
                <a:effectLst/>
                <a:latin typeface="+mn-lt"/>
                <a:ea typeface="+mn-ea"/>
                <a:cs typeface="+mn-cs"/>
              </a:rPr>
              <a:t>, W. </a:t>
            </a:r>
            <a:r>
              <a:rPr lang="en-US" sz="1200" kern="1200" dirty="0" err="1" smtClean="0">
                <a:solidFill>
                  <a:schemeClr val="tx1"/>
                </a:solidFill>
                <a:effectLst/>
                <a:latin typeface="+mn-lt"/>
                <a:ea typeface="+mn-ea"/>
                <a:cs typeface="+mn-cs"/>
              </a:rPr>
              <a:t>Galbeed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Togdheer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Sanaag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Sool</a:t>
            </a:r>
            <a:r>
              <a:rPr lang="en-US" sz="1200" kern="1200" dirty="0" smtClean="0">
                <a:solidFill>
                  <a:schemeClr val="tx1"/>
                </a:solidFill>
                <a:effectLst/>
                <a:latin typeface="+mn-lt"/>
                <a:ea typeface="+mn-ea"/>
                <a:cs typeface="+mn-cs"/>
              </a:rPr>
              <a:t>, Bari, </a:t>
            </a:r>
            <a:r>
              <a:rPr lang="en-US" sz="1200" kern="1200" dirty="0" err="1" smtClean="0">
                <a:solidFill>
                  <a:schemeClr val="tx1"/>
                </a:solidFill>
                <a:effectLst/>
                <a:latin typeface="+mn-lt"/>
                <a:ea typeface="+mn-ea"/>
                <a:cs typeface="+mn-cs"/>
              </a:rPr>
              <a:t>Nugaal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Mudug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Galgaduug</a:t>
            </a:r>
            <a:r>
              <a:rPr lang="en-US" sz="1200" kern="1200" dirty="0" smtClean="0">
                <a:solidFill>
                  <a:schemeClr val="tx1"/>
                </a:solidFill>
                <a:effectLst/>
                <a:latin typeface="+mn-lt"/>
                <a:ea typeface="+mn-ea"/>
                <a:cs typeface="+mn-cs"/>
              </a:rPr>
              <a:t>), Zone 2 hypo-</a:t>
            </a:r>
            <a:r>
              <a:rPr lang="en-US" sz="1200" kern="1200" dirty="0" err="1" smtClean="0">
                <a:solidFill>
                  <a:schemeClr val="tx1"/>
                </a:solidFill>
                <a:effectLst/>
                <a:latin typeface="+mn-lt"/>
                <a:ea typeface="+mn-ea"/>
                <a:cs typeface="+mn-cs"/>
              </a:rPr>
              <a:t>mesoendemic</a:t>
            </a:r>
            <a:r>
              <a:rPr lang="en-US" sz="1200" kern="1200" dirty="0" smtClean="0">
                <a:solidFill>
                  <a:schemeClr val="tx1"/>
                </a:solidFill>
                <a:effectLst/>
                <a:latin typeface="+mn-lt"/>
                <a:ea typeface="+mn-ea"/>
                <a:cs typeface="+mn-cs"/>
              </a:rPr>
              <a:t> unstable (</a:t>
            </a:r>
            <a:r>
              <a:rPr lang="en-US" sz="1200" kern="1200" dirty="0" err="1" smtClean="0">
                <a:solidFill>
                  <a:schemeClr val="tx1"/>
                </a:solidFill>
                <a:effectLst/>
                <a:latin typeface="+mn-lt"/>
                <a:ea typeface="+mn-ea"/>
                <a:cs typeface="+mn-cs"/>
              </a:rPr>
              <a:t>Gedo</a:t>
            </a:r>
            <a:r>
              <a:rPr lang="en-US" sz="1200" kern="1200" dirty="0" smtClean="0">
                <a:solidFill>
                  <a:schemeClr val="tx1"/>
                </a:solidFill>
                <a:effectLst/>
                <a:latin typeface="+mn-lt"/>
                <a:ea typeface="+mn-ea"/>
                <a:cs typeface="+mn-cs"/>
              </a:rPr>
              <a:t>, Bay, </a:t>
            </a:r>
            <a:r>
              <a:rPr lang="en-US" sz="1200" kern="1200" dirty="0" err="1" smtClean="0">
                <a:solidFill>
                  <a:schemeClr val="tx1"/>
                </a:solidFill>
                <a:effectLst/>
                <a:latin typeface="+mn-lt"/>
                <a:ea typeface="+mn-ea"/>
                <a:cs typeface="+mn-cs"/>
              </a:rPr>
              <a:t>Bakool</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Hiraan</a:t>
            </a:r>
            <a:r>
              <a:rPr lang="en-US" sz="1200" kern="1200" dirty="0" smtClean="0">
                <a:solidFill>
                  <a:schemeClr val="tx1"/>
                </a:solidFill>
                <a:effectLst/>
                <a:latin typeface="+mn-lt"/>
                <a:ea typeface="+mn-ea"/>
                <a:cs typeface="+mn-cs"/>
              </a:rPr>
              <a:t>), and Zone 3 </a:t>
            </a:r>
            <a:r>
              <a:rPr lang="en-US" sz="1200" kern="1200" dirty="0" err="1" smtClean="0">
                <a:solidFill>
                  <a:schemeClr val="tx1"/>
                </a:solidFill>
                <a:effectLst/>
                <a:latin typeface="+mn-lt"/>
                <a:ea typeface="+mn-ea"/>
                <a:cs typeface="+mn-cs"/>
              </a:rPr>
              <a:t>hyperendemic</a:t>
            </a:r>
            <a:r>
              <a:rPr lang="en-US" sz="1200" kern="1200" baseline="0" dirty="0" smtClean="0">
                <a:solidFill>
                  <a:schemeClr val="tx1"/>
                </a:solidFill>
                <a:effectLst/>
                <a:latin typeface="+mn-lt"/>
                <a:ea typeface="+mn-ea"/>
                <a:cs typeface="+mn-cs"/>
              </a:rPr>
              <a:t> stable</a:t>
            </a:r>
            <a:r>
              <a:rPr lang="en-US" sz="1200" kern="1200" dirty="0" smtClean="0">
                <a:solidFill>
                  <a:schemeClr val="tx1"/>
                </a:solidFill>
                <a:effectLst/>
                <a:latin typeface="+mn-lt"/>
                <a:ea typeface="+mn-ea"/>
                <a:cs typeface="+mn-cs"/>
              </a:rPr>
              <a:t> (Middle &amp; Lower </a:t>
            </a:r>
            <a:r>
              <a:rPr lang="en-US" sz="1200" kern="1200" dirty="0" err="1" smtClean="0">
                <a:solidFill>
                  <a:schemeClr val="tx1"/>
                </a:solidFill>
                <a:effectLst/>
                <a:latin typeface="+mn-lt"/>
                <a:ea typeface="+mn-ea"/>
                <a:cs typeface="+mn-cs"/>
              </a:rPr>
              <a:t>Shabelle</a:t>
            </a:r>
            <a:r>
              <a:rPr lang="en-US" sz="1200" kern="1200" dirty="0" smtClean="0">
                <a:solidFill>
                  <a:schemeClr val="tx1"/>
                </a:solidFill>
                <a:effectLst/>
                <a:latin typeface="+mn-lt"/>
                <a:ea typeface="+mn-ea"/>
                <a:cs typeface="+mn-cs"/>
              </a:rPr>
              <a:t>, Middle Juba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Lower Juba) [NMCP</a:t>
            </a:r>
            <a:r>
              <a:rPr lang="en-US" sz="1200" kern="1200" baseline="0" dirty="0" smtClean="0">
                <a:solidFill>
                  <a:schemeClr val="tx1"/>
                </a:solidFill>
                <a:effectLst/>
                <a:latin typeface="+mn-lt"/>
                <a:ea typeface="+mn-ea"/>
                <a:cs typeface="+mn-cs"/>
              </a:rPr>
              <a:t> &amp; SACB, 2005]</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KEMRI-</a:t>
            </a:r>
            <a:r>
              <a:rPr lang="en-AU" sz="1200" kern="1200" dirty="0" err="1" smtClean="0">
                <a:solidFill>
                  <a:schemeClr val="tx1"/>
                </a:solidFill>
                <a:effectLst/>
                <a:latin typeface="+mn-lt"/>
                <a:ea typeface="+mn-ea"/>
                <a:cs typeface="+mn-cs"/>
              </a:rPr>
              <a:t>Wellcome</a:t>
            </a:r>
            <a:r>
              <a:rPr lang="en-AU" sz="1200" kern="1200" dirty="0" smtClean="0">
                <a:solidFill>
                  <a:schemeClr val="tx1"/>
                </a:solidFill>
                <a:effectLst/>
                <a:latin typeface="+mn-lt"/>
                <a:ea typeface="+mn-ea"/>
                <a:cs typeface="+mn-cs"/>
              </a:rPr>
              <a:t> Trust</a:t>
            </a:r>
            <a:r>
              <a:rPr lang="en-AU" sz="1200" kern="1200" baseline="0" dirty="0" smtClean="0">
                <a:solidFill>
                  <a:schemeClr val="tx1"/>
                </a:solidFill>
                <a:effectLst/>
                <a:latin typeface="+mn-lt"/>
                <a:ea typeface="+mn-ea"/>
                <a:cs typeface="+mn-cs"/>
              </a:rPr>
              <a:t> programme has worked with partners and the NMCP in Somalia since 2006 to provide assemblies of data and modelled predictions of risk to plan malaria control and guide strategic development. Several of these early products were used in National planning around the plan for 2010-2015, where a 2007 map based on parasite prevalence was developed using model based geo-statistical methods to interpolate 500 empirical surveys of parasite prevalence (2005-2007) showing regions of &lt;5% </a:t>
            </a:r>
            <a:r>
              <a:rPr lang="en-AU" sz="1200" i="1" kern="1200" baseline="0" dirty="0" smtClean="0">
                <a:solidFill>
                  <a:schemeClr val="tx1"/>
                </a:solidFill>
                <a:effectLst/>
                <a:latin typeface="+mn-lt"/>
                <a:ea typeface="+mn-ea"/>
                <a:cs typeface="+mn-cs"/>
              </a:rPr>
              <a:t>Pf</a:t>
            </a:r>
            <a:r>
              <a:rPr lang="en-AU" sz="1200" kern="1200" baseline="0" dirty="0" smtClean="0">
                <a:solidFill>
                  <a:schemeClr val="tx1"/>
                </a:solidFill>
                <a:effectLst/>
                <a:latin typeface="+mn-lt"/>
                <a:ea typeface="+mn-ea"/>
                <a:cs typeface="+mn-cs"/>
              </a:rPr>
              <a:t>PR</a:t>
            </a:r>
            <a:r>
              <a:rPr lang="en-AU" sz="1200" kern="1200" baseline="-25000" dirty="0" smtClean="0">
                <a:solidFill>
                  <a:schemeClr val="tx1"/>
                </a:solidFill>
                <a:effectLst/>
                <a:latin typeface="+mn-lt"/>
                <a:ea typeface="+mn-ea"/>
                <a:cs typeface="+mn-cs"/>
              </a:rPr>
              <a:t>2-10</a:t>
            </a:r>
            <a:r>
              <a:rPr lang="en-AU" sz="1200" kern="1200" baseline="0" dirty="0" smtClean="0">
                <a:solidFill>
                  <a:schemeClr val="tx1"/>
                </a:solidFill>
                <a:effectLst/>
                <a:latin typeface="+mn-lt"/>
                <a:ea typeface="+mn-ea"/>
                <a:cs typeface="+mn-cs"/>
              </a:rPr>
              <a:t>, 5-9% and &gt;= 10% (Left hand map above) [Noor et al., 2008; NMCP, 2009]. Tabulated regional summaries of all the raw data from those supported by Global Fund to FSANU were also shown. The strategy still worked around a mix of epidemiological strata and administrative strata resulting in four target zones (driven by political divisions within the country more than the finer resolution epidemiology) – Somaliland, Puntland, Central South and South. The NMS specifically stated a reduction of malaria prevalence in many districts to &lt;1% and the NMS showed a map of what this might look like by 2015. Despite an aspiration use of maps, and a tangible means of monitoring progress through parasite prevalence surveys, the NMS 2010-2015 was vague on how 2007 risk estimates would guide the selection of intervention combinations by region. </a:t>
            </a:r>
          </a:p>
          <a:p>
            <a:endParaRPr lang="en-AU" sz="1200" kern="1200" baseline="0" dirty="0" smtClean="0">
              <a:solidFill>
                <a:schemeClr val="tx1"/>
              </a:solidFill>
              <a:effectLst/>
              <a:latin typeface="+mn-lt"/>
              <a:ea typeface="+mn-ea"/>
              <a:cs typeface="+mn-cs"/>
            </a:endParaRPr>
          </a:p>
          <a:p>
            <a:r>
              <a:rPr lang="en-AU" sz="1200" kern="1200" baseline="0" dirty="0" smtClean="0">
                <a:solidFill>
                  <a:schemeClr val="tx1"/>
                </a:solidFill>
                <a:effectLst/>
                <a:latin typeface="+mn-lt"/>
                <a:ea typeface="+mn-ea"/>
                <a:cs typeface="+mn-cs"/>
              </a:rPr>
              <a:t>Note the 2007 regional </a:t>
            </a:r>
            <a:r>
              <a:rPr lang="en-AU" sz="1200" i="1" kern="1200" baseline="0" dirty="0" smtClean="0">
                <a:solidFill>
                  <a:schemeClr val="tx1"/>
                </a:solidFill>
                <a:effectLst/>
                <a:latin typeface="+mn-lt"/>
                <a:ea typeface="+mn-ea"/>
                <a:cs typeface="+mn-cs"/>
              </a:rPr>
              <a:t>Pf</a:t>
            </a:r>
            <a:r>
              <a:rPr lang="en-AU" sz="1200" kern="1200" baseline="0" dirty="0" smtClean="0">
                <a:solidFill>
                  <a:schemeClr val="tx1"/>
                </a:solidFill>
                <a:effectLst/>
                <a:latin typeface="+mn-lt"/>
                <a:ea typeface="+mn-ea"/>
                <a:cs typeface="+mn-cs"/>
              </a:rPr>
              <a:t>PR2-10 map was also used in the national malaria prevention and control monitoring and evaluation plan 2011-2015.</a:t>
            </a:r>
          </a:p>
          <a:p>
            <a:endParaRPr lang="en-AU" sz="1200" kern="1200" baseline="0" dirty="0" smtClean="0">
              <a:solidFill>
                <a:schemeClr val="tx1"/>
              </a:solidFill>
              <a:effectLst/>
              <a:latin typeface="+mn-lt"/>
              <a:ea typeface="+mn-ea"/>
              <a:cs typeface="+mn-cs"/>
            </a:endParaRPr>
          </a:p>
          <a:p>
            <a:r>
              <a:rPr lang="en-AU" sz="1200" kern="1200" baseline="0" dirty="0" smtClean="0">
                <a:solidFill>
                  <a:schemeClr val="tx1"/>
                </a:solidFill>
                <a:effectLst/>
                <a:latin typeface="+mn-lt"/>
                <a:ea typeface="+mn-ea"/>
                <a:cs typeface="+mn-cs"/>
              </a:rPr>
              <a:t>During the Malaria Programme Review (MPR) undertaken between 2013 and 2014, other maps were used that had been developed by the KEMRI-</a:t>
            </a:r>
            <a:r>
              <a:rPr lang="en-AU" sz="1200" kern="1200" baseline="0" dirty="0" err="1" smtClean="0">
                <a:solidFill>
                  <a:schemeClr val="tx1"/>
                </a:solidFill>
                <a:effectLst/>
                <a:latin typeface="+mn-lt"/>
                <a:ea typeface="+mn-ea"/>
                <a:cs typeface="+mn-cs"/>
              </a:rPr>
              <a:t>Wellcome</a:t>
            </a:r>
            <a:r>
              <a:rPr lang="en-AU" sz="1200" kern="1200" baseline="0" dirty="0" smtClean="0">
                <a:solidFill>
                  <a:schemeClr val="tx1"/>
                </a:solidFill>
                <a:effectLst/>
                <a:latin typeface="+mn-lt"/>
                <a:ea typeface="+mn-ea"/>
                <a:cs typeface="+mn-cs"/>
              </a:rPr>
              <a:t> Trust programme, based in Nairobi. These were developed using Model Based Geo-Statistical (MBG) methods and based upon 1558 age-corrected surveys of </a:t>
            </a:r>
            <a:r>
              <a:rPr lang="en-AU" sz="1200" b="0" i="1" kern="1200" baseline="0" dirty="0" smtClean="0">
                <a:solidFill>
                  <a:schemeClr val="tx1"/>
                </a:solidFill>
                <a:effectLst/>
                <a:latin typeface="+mn-lt"/>
                <a:ea typeface="+mn-ea"/>
                <a:cs typeface="+mn-cs"/>
              </a:rPr>
              <a:t>P. falciparum </a:t>
            </a:r>
            <a:r>
              <a:rPr lang="en-AU" sz="1200" kern="1200" baseline="0" dirty="0" smtClean="0">
                <a:solidFill>
                  <a:schemeClr val="tx1"/>
                </a:solidFill>
                <a:effectLst/>
                <a:latin typeface="+mn-lt"/>
                <a:ea typeface="+mn-ea"/>
                <a:cs typeface="+mn-cs"/>
              </a:rPr>
              <a:t>prevalence collected between 2007 and 2011. The final products of the time-series MBG models were published in 2012 with the NMCP and WHO [Noor eta l., 2012].  The district level, population weighted maps of malaria risk for the years 2005 (Figure a above) and the maximal prediction between 2007 and 2010 (Figure b above) were shown in the MPR [NMCP, 2014]. </a:t>
            </a:r>
          </a:p>
          <a:p>
            <a:endParaRPr lang="en-AU"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National Malaria Control Programmes (NMCP) (2009). </a:t>
            </a:r>
            <a:r>
              <a:rPr lang="en-GB" sz="1200" i="1" kern="1200" dirty="0" smtClean="0">
                <a:solidFill>
                  <a:schemeClr val="tx1"/>
                </a:solidFill>
                <a:effectLst/>
                <a:latin typeface="+mn-lt"/>
                <a:ea typeface="+mn-ea"/>
                <a:cs typeface="+mn-cs"/>
              </a:rPr>
              <a:t>Somalia National Strategic Plan for Malaria 2011-2015</a:t>
            </a:r>
            <a:r>
              <a:rPr lang="en-GB" sz="1200" kern="1200" dirty="0" smtClean="0">
                <a:solidFill>
                  <a:schemeClr val="tx1"/>
                </a:solidFill>
                <a:effectLst/>
                <a:latin typeface="+mn-lt"/>
                <a:ea typeface="+mn-ea"/>
                <a:cs typeface="+mn-cs"/>
              </a:rPr>
              <a:t>. Nairobi,</a:t>
            </a:r>
            <a:r>
              <a:rPr lang="en-GB" sz="1200" kern="1200" baseline="0" dirty="0" smtClean="0">
                <a:solidFill>
                  <a:schemeClr val="tx1"/>
                </a:solidFill>
                <a:effectLst/>
                <a:latin typeface="+mn-lt"/>
                <a:ea typeface="+mn-ea"/>
                <a:cs typeface="+mn-cs"/>
              </a:rPr>
              <a:t> Kenya; </a:t>
            </a:r>
            <a:r>
              <a:rPr lang="en-GB" sz="1200" kern="1200" dirty="0" smtClean="0">
                <a:solidFill>
                  <a:schemeClr val="tx1"/>
                </a:solidFill>
                <a:effectLst/>
                <a:latin typeface="+mn-lt"/>
                <a:ea typeface="+mn-ea"/>
                <a:cs typeface="+mn-cs"/>
              </a:rPr>
              <a:t>October 2009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National Malaria Control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(2014).</a:t>
            </a:r>
            <a:r>
              <a:rPr lang="en-US" sz="1200" i="1" kern="1200" dirty="0" smtClean="0">
                <a:solidFill>
                  <a:schemeClr val="tx1"/>
                </a:solidFill>
                <a:latin typeface="+mn-lt"/>
                <a:ea typeface="+mn-ea"/>
                <a:cs typeface="+mn-cs"/>
              </a:rPr>
              <a:t> Somalia Malaria</a:t>
            </a:r>
            <a:r>
              <a:rPr lang="en-US" sz="1200" i="1" kern="1200" baseline="0" dirty="0" smtClean="0">
                <a:solidFill>
                  <a:schemeClr val="tx1"/>
                </a:solidFill>
                <a:latin typeface="+mn-lt"/>
                <a:ea typeface="+mn-ea"/>
                <a:cs typeface="+mn-cs"/>
              </a:rPr>
              <a:t> Performance Review</a:t>
            </a:r>
            <a:r>
              <a:rPr lang="en-US" sz="1200" kern="1200" baseline="0" dirty="0" smtClean="0">
                <a:solidFill>
                  <a:schemeClr val="tx1"/>
                </a:solidFill>
                <a:latin typeface="+mn-lt"/>
                <a:ea typeface="+mn-ea"/>
                <a:cs typeface="+mn-cs"/>
              </a:rPr>
              <a:t>. </a:t>
            </a:r>
            <a:r>
              <a:rPr lang="en-US" sz="1200" b="0" kern="1200" dirty="0" smtClean="0">
                <a:solidFill>
                  <a:schemeClr val="tx1"/>
                </a:solidFill>
                <a:effectLst/>
                <a:latin typeface="+mn-lt"/>
                <a:ea typeface="+mn-ea"/>
                <a:cs typeface="+mn-cs"/>
              </a:rPr>
              <a:t>Ministries of Health of the Federal Government of Somalia, Puntland and Somaliland, March</a:t>
            </a:r>
            <a:r>
              <a:rPr lang="en-US" sz="1200" b="0" kern="1200" baseline="0" dirty="0" smtClean="0">
                <a:solidFill>
                  <a:schemeClr val="tx1"/>
                </a:solidFill>
                <a:effectLst/>
                <a:latin typeface="+mn-lt"/>
                <a:ea typeface="+mn-ea"/>
                <a:cs typeface="+mn-cs"/>
              </a:rPr>
              <a:t> 2014</a:t>
            </a: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Noor AM, Clements ACA, </a:t>
            </a:r>
            <a:r>
              <a:rPr lang="en-US" sz="1200" kern="1200" dirty="0" err="1" smtClean="0">
                <a:solidFill>
                  <a:schemeClr val="tx1"/>
                </a:solidFill>
                <a:effectLst/>
                <a:latin typeface="+mn-lt"/>
                <a:ea typeface="+mn-ea"/>
                <a:cs typeface="+mn-cs"/>
              </a:rPr>
              <a:t>Gething</a:t>
            </a:r>
            <a:r>
              <a:rPr lang="en-US" sz="1200" kern="1200" dirty="0" smtClean="0">
                <a:solidFill>
                  <a:schemeClr val="tx1"/>
                </a:solidFill>
                <a:effectLst/>
                <a:latin typeface="+mn-lt"/>
                <a:ea typeface="+mn-ea"/>
                <a:cs typeface="+mn-cs"/>
              </a:rPr>
              <a:t> PW, Moloney G, </a:t>
            </a:r>
            <a:r>
              <a:rPr lang="en-US" sz="1200" kern="1200" dirty="0" err="1" smtClean="0">
                <a:solidFill>
                  <a:schemeClr val="tx1"/>
                </a:solidFill>
                <a:effectLst/>
                <a:latin typeface="+mn-lt"/>
                <a:ea typeface="+mn-ea"/>
                <a:cs typeface="+mn-cs"/>
              </a:rPr>
              <a:t>Borle</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Shewshuk</a:t>
            </a:r>
            <a:r>
              <a:rPr lang="en-US" sz="1200" kern="1200" dirty="0" smtClean="0">
                <a:solidFill>
                  <a:schemeClr val="tx1"/>
                </a:solidFill>
                <a:effectLst/>
                <a:latin typeface="+mn-lt"/>
                <a:ea typeface="+mn-ea"/>
                <a:cs typeface="+mn-cs"/>
              </a:rPr>
              <a:t> T, Hay SI, Snow RW (2008). Spatial prediction of </a:t>
            </a:r>
            <a:r>
              <a:rPr lang="en-US" sz="1200" i="1" kern="1200" dirty="0" smtClean="0">
                <a:solidFill>
                  <a:schemeClr val="tx1"/>
                </a:solidFill>
                <a:effectLst/>
                <a:latin typeface="+mn-lt"/>
                <a:ea typeface="+mn-ea"/>
                <a:cs typeface="+mn-cs"/>
              </a:rPr>
              <a:t>Plasmodium falciparum</a:t>
            </a:r>
            <a:r>
              <a:rPr lang="en-US" sz="1200" kern="1200" dirty="0" smtClean="0">
                <a:solidFill>
                  <a:schemeClr val="tx1"/>
                </a:solidFill>
                <a:effectLst/>
                <a:latin typeface="+mn-lt"/>
                <a:ea typeface="+mn-ea"/>
                <a:cs typeface="+mn-cs"/>
              </a:rPr>
              <a:t> prevalence in Somalia. </a:t>
            </a:r>
            <a:r>
              <a:rPr lang="en-US" sz="1200" i="1" kern="1200" dirty="0" smtClean="0">
                <a:solidFill>
                  <a:schemeClr val="tx1"/>
                </a:solidFill>
                <a:effectLst/>
                <a:latin typeface="+mn-lt"/>
                <a:ea typeface="+mn-ea"/>
                <a:cs typeface="+mn-cs"/>
              </a:rPr>
              <a:t>Malaria Journal</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159</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Noor AM, </a:t>
            </a:r>
            <a:r>
              <a:rPr lang="en-US" sz="1200" kern="1200" dirty="0" err="1" smtClean="0">
                <a:solidFill>
                  <a:schemeClr val="tx1"/>
                </a:solidFill>
                <a:effectLst/>
                <a:latin typeface="+mn-lt"/>
                <a:ea typeface="+mn-ea"/>
                <a:cs typeface="+mn-cs"/>
              </a:rPr>
              <a:t>Alegana</a:t>
            </a:r>
            <a:r>
              <a:rPr lang="en-US" sz="1200" kern="1200" dirty="0" smtClean="0">
                <a:solidFill>
                  <a:schemeClr val="tx1"/>
                </a:solidFill>
                <a:effectLst/>
                <a:latin typeface="+mn-lt"/>
                <a:ea typeface="+mn-ea"/>
                <a:cs typeface="+mn-cs"/>
              </a:rPr>
              <a:t> VA, </a:t>
            </a:r>
            <a:r>
              <a:rPr lang="en-US" sz="1200" kern="1200" dirty="0" err="1" smtClean="0">
                <a:solidFill>
                  <a:schemeClr val="tx1"/>
                </a:solidFill>
                <a:effectLst/>
                <a:latin typeface="+mn-lt"/>
                <a:ea typeface="+mn-ea"/>
                <a:cs typeface="+mn-cs"/>
              </a:rPr>
              <a:t>Patil</a:t>
            </a:r>
            <a:r>
              <a:rPr lang="en-US" sz="1200" kern="1200" dirty="0" smtClean="0">
                <a:solidFill>
                  <a:schemeClr val="tx1"/>
                </a:solidFill>
                <a:effectLst/>
                <a:latin typeface="+mn-lt"/>
                <a:ea typeface="+mn-ea"/>
                <a:cs typeface="+mn-cs"/>
              </a:rPr>
              <a:t> AP, Moloney G, </a:t>
            </a:r>
            <a:r>
              <a:rPr lang="en-US" sz="1200" kern="1200" dirty="0" err="1" smtClean="0">
                <a:solidFill>
                  <a:schemeClr val="tx1"/>
                </a:solidFill>
                <a:effectLst/>
                <a:latin typeface="+mn-lt"/>
                <a:ea typeface="+mn-ea"/>
                <a:cs typeface="+mn-cs"/>
              </a:rPr>
              <a:t>Borle</a:t>
            </a:r>
            <a:r>
              <a:rPr lang="en-US" sz="1200" kern="1200" dirty="0" smtClean="0">
                <a:solidFill>
                  <a:schemeClr val="tx1"/>
                </a:solidFill>
                <a:effectLst/>
                <a:latin typeface="+mn-lt"/>
                <a:ea typeface="+mn-ea"/>
                <a:cs typeface="+mn-cs"/>
              </a:rPr>
              <a:t> M, Ahmed F, Yousef F, Amran J, Snow RW (2012). Mapping the receptivity of malaria risk to plan the future of control in Somalia. </a:t>
            </a:r>
            <a:r>
              <a:rPr lang="en-US" sz="1200" i="1" kern="1200" dirty="0" smtClean="0">
                <a:solidFill>
                  <a:schemeClr val="tx1"/>
                </a:solidFill>
                <a:effectLst/>
                <a:latin typeface="+mn-lt"/>
                <a:ea typeface="+mn-ea"/>
                <a:cs typeface="+mn-cs"/>
              </a:rPr>
              <a:t>British Medical Journal Open Access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e001160</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3F9CA1-1FE7-4565-978F-82A1E9B5BDBD}" type="slidenum">
              <a:rPr lang="en-GB" smtClean="0"/>
              <a:t>24</a:t>
            </a:fld>
            <a:endParaRPr lang="en-GB"/>
          </a:p>
        </p:txBody>
      </p:sp>
    </p:spTree>
    <p:extLst>
      <p:ext uri="{BB962C8B-B14F-4D97-AF65-F5344CB8AC3E}">
        <p14:creationId xmlns:p14="http://schemas.microsoft.com/office/powerpoint/2010/main" val="2656495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baseline="0" dirty="0" smtClean="0">
                <a:solidFill>
                  <a:schemeClr val="tx1"/>
                </a:solidFill>
                <a:effectLst/>
                <a:latin typeface="+mn-lt"/>
                <a:ea typeface="+mn-ea"/>
                <a:cs typeface="+mn-cs"/>
              </a:rPr>
              <a:t>Current, Global Fund driven, malaria risk mapping in Somalia</a:t>
            </a:r>
          </a:p>
          <a:p>
            <a:endParaRPr lang="en-AU"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kern="1200" dirty="0" smtClean="0">
                <a:solidFill>
                  <a:schemeClr val="tx1"/>
                </a:solidFill>
                <a:effectLst/>
                <a:latin typeface="+mn-lt"/>
                <a:ea typeface="+mn-ea"/>
                <a:cs typeface="+mn-cs"/>
              </a:rPr>
              <a:t>By 2013, the Global Fund had become more demanding of countries for the provision of sub-national tailored intervention</a:t>
            </a:r>
            <a:r>
              <a:rPr lang="en-AU" sz="1200" b="0" kern="1200" baseline="0" dirty="0" smtClean="0">
                <a:solidFill>
                  <a:schemeClr val="tx1"/>
                </a:solidFill>
                <a:effectLst/>
                <a:latin typeface="+mn-lt"/>
                <a:ea typeface="+mn-ea"/>
                <a:cs typeface="+mn-cs"/>
              </a:rPr>
              <a:t> packages based upon an understanding of the epidemiological variation within national borders. As part of the 2014 submission to the Global Fund, </a:t>
            </a:r>
            <a:r>
              <a:rPr lang="en-AU" sz="1200" kern="1200" dirty="0" smtClean="0">
                <a:solidFill>
                  <a:schemeClr val="tx1"/>
                </a:solidFill>
                <a:effectLst/>
                <a:latin typeface="+mn-lt"/>
                <a:ea typeface="+mn-ea"/>
                <a:cs typeface="+mn-cs"/>
              </a:rPr>
              <a:t>the</a:t>
            </a:r>
            <a:r>
              <a:rPr lang="en-AU" sz="1200" kern="1200" baseline="0" dirty="0" smtClean="0">
                <a:solidFill>
                  <a:schemeClr val="tx1"/>
                </a:solidFill>
                <a:effectLst/>
                <a:latin typeface="+mn-lt"/>
                <a:ea typeface="+mn-ea"/>
                <a:cs typeface="+mn-cs"/>
              </a:rPr>
              <a:t> NMCPs in each of the three zones requested the INFORM project to construct a national risk profile based on much more malaria data than had previously been used and also to meet the needs of the programmes to define epidemic risks and a stratified epidemiological data-driven map to support their application, notably including the 2014 national malaria indicator survey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smtClean="0">
                <a:solidFill>
                  <a:schemeClr val="tx1"/>
                </a:solidFill>
                <a:effectLst/>
                <a:latin typeface="+mn-lt"/>
                <a:ea typeface="+mn-ea"/>
                <a:cs typeface="+mn-cs"/>
              </a:rPr>
              <a:t>For the Global Fund application, and in subsequent epidemic response guidelines and LLIN strategy documents, data from the national malaria indicator survey data for 2014 were simply summarised and shown as a regional map (right hand map above). </a:t>
            </a:r>
          </a:p>
          <a:p>
            <a:endParaRPr lang="en-AU" sz="1200" kern="1200" baseline="0" dirty="0" smtClean="0">
              <a:solidFill>
                <a:schemeClr val="tx1"/>
              </a:solidFill>
              <a:effectLst/>
              <a:latin typeface="+mn-lt"/>
              <a:ea typeface="+mn-ea"/>
              <a:cs typeface="+mn-cs"/>
            </a:endParaRPr>
          </a:p>
          <a:p>
            <a:r>
              <a:rPr lang="en-AU" sz="1200" kern="1200" baseline="0" dirty="0" smtClean="0">
                <a:solidFill>
                  <a:schemeClr val="tx1"/>
                </a:solidFill>
                <a:effectLst/>
                <a:latin typeface="+mn-lt"/>
                <a:ea typeface="+mn-ea"/>
                <a:cs typeface="+mn-cs"/>
              </a:rPr>
              <a:t>Given that the NMCPs required an immediate product of other risk maps to prepare for the Global Fund application, a rapid modelling method was used involving small area estimation (SAE) methods (see slides on LLIN coverage later) with the inclusion of </a:t>
            </a:r>
            <a:r>
              <a:rPr lang="en-GB" sz="1200" kern="1200" dirty="0" smtClean="0">
                <a:solidFill>
                  <a:schemeClr val="tx1"/>
                </a:solidFill>
                <a:effectLst/>
                <a:latin typeface="+mn-lt"/>
                <a:ea typeface="+mn-ea"/>
                <a:cs typeface="+mn-cs"/>
              </a:rPr>
              <a:t>TSI, EVI and precipitation to help with predictions</a:t>
            </a:r>
            <a:r>
              <a:rPr lang="en-AU" sz="1200" kern="1200" baseline="0" dirty="0" smtClean="0">
                <a:solidFill>
                  <a:schemeClr val="tx1"/>
                </a:solidFill>
                <a:effectLst/>
                <a:latin typeface="+mn-lt"/>
                <a:ea typeface="+mn-ea"/>
                <a:cs typeface="+mn-cs"/>
              </a:rPr>
              <a:t>. These are imperfect model based geo-statistical techniques, but can be run within a few days to complete. So SAE methods were employed in 2014 to provide risk estimates for 2005, 2010 and 2014 and selections made for each of the 109 districts where the highest </a:t>
            </a:r>
            <a:r>
              <a:rPr lang="en-AU" sz="1200" kern="1200" dirty="0" smtClean="0">
                <a:solidFill>
                  <a:schemeClr val="tx1"/>
                </a:solidFill>
                <a:effectLst/>
                <a:latin typeface="+mn-lt"/>
                <a:ea typeface="+mn-ea"/>
                <a:cs typeface="+mn-cs"/>
              </a:rPr>
              <a:t>intrinsic </a:t>
            </a:r>
            <a:r>
              <a:rPr lang="en-AU" sz="1200" i="1" kern="1200" dirty="0" smtClean="0">
                <a:solidFill>
                  <a:schemeClr val="tx1"/>
                </a:solidFill>
                <a:effectLst/>
                <a:latin typeface="+mn-lt"/>
                <a:ea typeface="+mn-ea"/>
                <a:cs typeface="+mn-cs"/>
              </a:rPr>
              <a:t>P. falciparum</a:t>
            </a:r>
            <a:r>
              <a:rPr lang="en-AU" sz="1200" kern="1200" dirty="0" smtClean="0">
                <a:solidFill>
                  <a:schemeClr val="tx1"/>
                </a:solidFill>
                <a:effectLst/>
                <a:latin typeface="+mn-lt"/>
                <a:ea typeface="+mn-ea"/>
                <a:cs typeface="+mn-cs"/>
              </a:rPr>
              <a:t> prevalence by district [INFORM</a:t>
            </a:r>
            <a:r>
              <a:rPr lang="en-AU" sz="1200" kern="1200" baseline="0" dirty="0" smtClean="0">
                <a:solidFill>
                  <a:schemeClr val="tx1"/>
                </a:solidFill>
                <a:effectLst/>
                <a:latin typeface="+mn-lt"/>
                <a:ea typeface="+mn-ea"/>
                <a:cs typeface="+mn-cs"/>
              </a:rPr>
              <a:t> et al., 2014]</a:t>
            </a:r>
            <a:r>
              <a:rPr lang="en-AU" sz="1200" kern="1200" dirty="0" smtClean="0">
                <a:solidFill>
                  <a:schemeClr val="tx1"/>
                </a:solidFill>
                <a:effectLst/>
                <a:latin typeface="+mn-lt"/>
                <a:ea typeface="+mn-ea"/>
                <a:cs typeface="+mn-cs"/>
              </a:rPr>
              <a:t>. It was decided to provide a maximal receptive</a:t>
            </a:r>
            <a:r>
              <a:rPr lang="en-AU" sz="1200" kern="1200" baseline="0" dirty="0" smtClean="0">
                <a:solidFill>
                  <a:schemeClr val="tx1"/>
                </a:solidFill>
                <a:effectLst/>
                <a:latin typeface="+mn-lt"/>
                <a:ea typeface="+mn-ea"/>
                <a:cs typeface="+mn-cs"/>
              </a:rPr>
              <a:t> risk estimate given the large inter-annual variation in risks based on rainfall and the fact that should intervention coverage cease it would be better to define a level of risk in the theoretical absence of intervention (left hand map above).</a:t>
            </a:r>
            <a:endParaRPr lang="en-AU"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INFORM, NMCP</a:t>
            </a:r>
            <a:r>
              <a:rPr lang="en-US" sz="1200" b="0" kern="1200" baseline="0" dirty="0" smtClean="0">
                <a:solidFill>
                  <a:schemeClr val="tx1"/>
                </a:solidFill>
                <a:effectLst/>
                <a:latin typeface="+mn-lt"/>
                <a:ea typeface="+mn-ea"/>
                <a:cs typeface="+mn-cs"/>
              </a:rPr>
              <a:t> &amp; WHO-EMRO &amp; UNICEF (2014). </a:t>
            </a:r>
            <a:r>
              <a:rPr lang="en-US" sz="1200" b="0" kern="1200" dirty="0" smtClean="0">
                <a:solidFill>
                  <a:schemeClr val="tx1"/>
                </a:solidFill>
                <a:effectLst/>
                <a:latin typeface="+mn-lt"/>
                <a:ea typeface="+mn-ea"/>
                <a:cs typeface="+mn-cs"/>
              </a:rPr>
              <a:t>Defining the risk of and vulnerability to malaria epidemics in Somalia. October, 2014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3F9CA1-1FE7-4565-978F-82A1E9B5BDBD}" type="slidenum">
              <a:rPr lang="en-GB" smtClean="0"/>
              <a:t>25</a:t>
            </a:fld>
            <a:endParaRPr lang="en-GB"/>
          </a:p>
        </p:txBody>
      </p:sp>
    </p:spTree>
    <p:extLst>
      <p:ext uri="{BB962C8B-B14F-4D97-AF65-F5344CB8AC3E}">
        <p14:creationId xmlns:p14="http://schemas.microsoft.com/office/powerpoint/2010/main" val="172683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kern="1200" baseline="0" dirty="0" smtClean="0">
                <a:solidFill>
                  <a:schemeClr val="tx1"/>
                </a:solidFill>
                <a:effectLst/>
                <a:latin typeface="+mn-lt"/>
                <a:ea typeface="+mn-ea"/>
                <a:cs typeface="+mn-cs"/>
              </a:rPr>
              <a:t>The map shown on right hand side of previous slide was then used to propose a mix of control interventions: Case management and surveillance were recommended everywhere, however targeted IRS was proposed in areas with an intrinsic potential for </a:t>
            </a:r>
            <a:r>
              <a:rPr lang="en-AU" sz="1200" b="0" i="1" kern="1200" baseline="0" dirty="0" err="1" smtClean="0">
                <a:solidFill>
                  <a:schemeClr val="tx1"/>
                </a:solidFill>
                <a:effectLst/>
                <a:latin typeface="+mn-lt"/>
                <a:ea typeface="+mn-ea"/>
                <a:cs typeface="+mn-cs"/>
              </a:rPr>
              <a:t>Pf</a:t>
            </a:r>
            <a:r>
              <a:rPr lang="en-AU" sz="1200" b="0" kern="1200" baseline="0" dirty="0" err="1" smtClean="0">
                <a:solidFill>
                  <a:schemeClr val="tx1"/>
                </a:solidFill>
                <a:effectLst/>
                <a:latin typeface="+mn-lt"/>
                <a:ea typeface="+mn-ea"/>
                <a:cs typeface="+mn-cs"/>
              </a:rPr>
              <a:t>PR</a:t>
            </a:r>
            <a:r>
              <a:rPr lang="en-AU" sz="1200" b="0" kern="1200" baseline="0" dirty="0" smtClean="0">
                <a:solidFill>
                  <a:schemeClr val="tx1"/>
                </a:solidFill>
                <a:effectLst/>
                <a:latin typeface="+mn-lt"/>
                <a:ea typeface="+mn-ea"/>
                <a:cs typeface="+mn-cs"/>
              </a:rPr>
              <a:t> &lt;1% and epidemic prone (green), but not those areas where </a:t>
            </a:r>
            <a:r>
              <a:rPr lang="en-AU" sz="1200" b="0" i="1" kern="1200" baseline="0" dirty="0" err="1" smtClean="0">
                <a:solidFill>
                  <a:schemeClr val="tx1"/>
                </a:solidFill>
                <a:effectLst/>
                <a:latin typeface="+mn-lt"/>
                <a:ea typeface="+mn-ea"/>
                <a:cs typeface="+mn-cs"/>
              </a:rPr>
              <a:t>Pf</a:t>
            </a:r>
            <a:r>
              <a:rPr lang="en-AU" sz="1200" b="0" kern="1200" baseline="0" dirty="0" err="1" smtClean="0">
                <a:solidFill>
                  <a:schemeClr val="tx1"/>
                </a:solidFill>
                <a:effectLst/>
                <a:latin typeface="+mn-lt"/>
                <a:ea typeface="+mn-ea"/>
                <a:cs typeface="+mn-cs"/>
              </a:rPr>
              <a:t>PR</a:t>
            </a:r>
            <a:r>
              <a:rPr lang="en-AU" sz="1200" b="0" kern="1200" baseline="0" dirty="0" smtClean="0">
                <a:solidFill>
                  <a:schemeClr val="tx1"/>
                </a:solidFill>
                <a:effectLst/>
                <a:latin typeface="+mn-lt"/>
                <a:ea typeface="+mn-ea"/>
                <a:cs typeface="+mn-cs"/>
              </a:rPr>
              <a:t> was less than 1% but not epidemic prone (Blue). LLIN were recommended only were intrinsic </a:t>
            </a:r>
            <a:r>
              <a:rPr lang="en-AU" sz="1200" b="0" i="1" kern="1200" baseline="0" dirty="0" err="1" smtClean="0">
                <a:solidFill>
                  <a:schemeClr val="tx1"/>
                </a:solidFill>
                <a:effectLst/>
                <a:latin typeface="+mn-lt"/>
                <a:ea typeface="+mn-ea"/>
                <a:cs typeface="+mn-cs"/>
              </a:rPr>
              <a:t>Pf</a:t>
            </a:r>
            <a:r>
              <a:rPr lang="en-AU" sz="1200" b="0" kern="1200" baseline="0" dirty="0" err="1" smtClean="0">
                <a:solidFill>
                  <a:schemeClr val="tx1"/>
                </a:solidFill>
                <a:effectLst/>
                <a:latin typeface="+mn-lt"/>
                <a:ea typeface="+mn-ea"/>
                <a:cs typeface="+mn-cs"/>
              </a:rPr>
              <a:t>PR</a:t>
            </a:r>
            <a:r>
              <a:rPr lang="en-AU" sz="1200" b="0" kern="1200" baseline="0" dirty="0" smtClean="0">
                <a:solidFill>
                  <a:schemeClr val="tx1"/>
                </a:solidFill>
                <a:effectLst/>
                <a:latin typeface="+mn-lt"/>
                <a:ea typeface="+mn-ea"/>
                <a:cs typeface="+mn-cs"/>
              </a:rPr>
              <a:t> was in excess of 1%, prioritising the CSZ (orange).</a:t>
            </a:r>
          </a:p>
          <a:p>
            <a:endParaRPr lang="en-AU" sz="1200" b="0" kern="1200" baseline="0" dirty="0" smtClean="0">
              <a:solidFill>
                <a:schemeClr val="tx1"/>
              </a:solidFill>
              <a:effectLst/>
              <a:latin typeface="+mn-lt"/>
              <a:ea typeface="+mn-ea"/>
              <a:cs typeface="+mn-cs"/>
            </a:endParaRPr>
          </a:p>
          <a:p>
            <a:r>
              <a:rPr lang="en-AU" sz="1200" b="0" kern="1200" baseline="0" dirty="0" smtClean="0">
                <a:solidFill>
                  <a:schemeClr val="tx1"/>
                </a:solidFill>
                <a:effectLst/>
                <a:latin typeface="+mn-lt"/>
                <a:ea typeface="+mn-ea"/>
                <a:cs typeface="+mn-cs"/>
              </a:rPr>
              <a:t>This map was then used in both the revised Global Fund concept note submitted in 2014, the epidemic preparedness and response strategy (next slide) [NMCP, 2015a], the national LLIN distribution strategy designed in 2015 [NMCP, 2015b].</a:t>
            </a:r>
          </a:p>
          <a:p>
            <a:endParaRPr lang="en-AU" sz="1200" b="0" kern="1200" baseline="0" dirty="0" smtClean="0">
              <a:solidFill>
                <a:schemeClr val="tx1"/>
              </a:solidFill>
              <a:effectLst/>
              <a:latin typeface="+mn-lt"/>
              <a:ea typeface="+mn-ea"/>
              <a:cs typeface="+mn-cs"/>
            </a:endParaRPr>
          </a:p>
          <a:p>
            <a:r>
              <a:rPr lang="en-AU" sz="1200" b="1" kern="1200" baseline="0" dirty="0" smtClean="0">
                <a:solidFill>
                  <a:schemeClr val="tx1"/>
                </a:solidFill>
                <a:effectLst/>
                <a:latin typeface="+mn-lt"/>
                <a:ea typeface="+mn-ea"/>
                <a:cs typeface="+mn-cs"/>
              </a:rPr>
              <a:t>References </a:t>
            </a:r>
          </a:p>
          <a:p>
            <a:endParaRPr lang="en-AU" sz="1200" b="0" kern="1200" baseline="0" dirty="0" smtClean="0">
              <a:solidFill>
                <a:schemeClr val="tx1"/>
              </a:solidFill>
              <a:effectLst/>
              <a:latin typeface="+mn-lt"/>
              <a:ea typeface="+mn-ea"/>
              <a:cs typeface="+mn-cs"/>
            </a:endParaRPr>
          </a:p>
          <a:p>
            <a:r>
              <a:rPr lang="en-GB" sz="1200" b="0" i="0" u="none" strike="noStrike" kern="1200" baseline="0" dirty="0" smtClean="0">
                <a:solidFill>
                  <a:schemeClr val="tx1"/>
                </a:solidFill>
                <a:latin typeface="+mn-lt"/>
                <a:ea typeface="+mn-ea"/>
                <a:cs typeface="+mn-cs"/>
              </a:rPr>
              <a:t>National Malaria Control Programme (NMCP) (2015a). Somalia National Malaria Epidemic Detection, Preparedness and Response Strategy 2015-2020. June, 2015 </a:t>
            </a:r>
            <a:endParaRPr lang="en-AU" sz="1200" b="0" kern="1200" baseline="0" dirty="0" smtClean="0">
              <a:solidFill>
                <a:schemeClr val="tx1"/>
              </a:solidFill>
              <a:effectLst/>
              <a:latin typeface="+mn-lt"/>
              <a:ea typeface="+mn-ea"/>
              <a:cs typeface="+mn-cs"/>
            </a:endParaRPr>
          </a:p>
          <a:p>
            <a:endParaRPr lang="en-AU"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National Malaria Control</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Programme</a:t>
            </a:r>
            <a:r>
              <a:rPr lang="en-US" sz="1200" b="0" kern="1200" baseline="0" dirty="0" smtClean="0">
                <a:solidFill>
                  <a:schemeClr val="tx1"/>
                </a:solidFill>
                <a:effectLst/>
                <a:latin typeface="+mn-lt"/>
                <a:ea typeface="+mn-ea"/>
                <a:cs typeface="+mn-cs"/>
              </a:rPr>
              <a:t> (NMCP) (2015b). </a:t>
            </a:r>
            <a:r>
              <a:rPr lang="en-US" sz="1200" b="0" kern="1200" dirty="0" smtClean="0">
                <a:solidFill>
                  <a:schemeClr val="tx1"/>
                </a:solidFill>
                <a:effectLst/>
                <a:latin typeface="+mn-lt"/>
                <a:ea typeface="+mn-ea"/>
                <a:cs typeface="+mn-cs"/>
              </a:rPr>
              <a:t>Long Lasting Insecticidal Net Distribution Strategy Somalia. </a:t>
            </a:r>
            <a:endParaRPr lang="en-GB" sz="1200" b="0" kern="1200" dirty="0" smtClean="0">
              <a:solidFill>
                <a:schemeClr val="tx1"/>
              </a:solidFill>
              <a:effectLst/>
              <a:latin typeface="+mn-lt"/>
              <a:ea typeface="+mn-ea"/>
              <a:cs typeface="+mn-cs"/>
            </a:endParaRPr>
          </a:p>
          <a:p>
            <a:endParaRPr lang="en-AU" sz="1200" b="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3F9CA1-1FE7-4565-978F-82A1E9B5BDBD}" type="slidenum">
              <a:rPr lang="en-GB" smtClean="0"/>
              <a:t>26</a:t>
            </a:fld>
            <a:endParaRPr lang="en-GB"/>
          </a:p>
        </p:txBody>
      </p:sp>
    </p:spTree>
    <p:extLst>
      <p:ext uri="{BB962C8B-B14F-4D97-AF65-F5344CB8AC3E}">
        <p14:creationId xmlns:p14="http://schemas.microsoft.com/office/powerpoint/2010/main" val="485497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Context</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Epidemics have been a characteristic feature of epidemiology of malaria in Somalia since the earliest ministry of health documentation in the 1920s (see timelines).</a:t>
            </a:r>
            <a:r>
              <a:rPr lang="en-US" sz="1200" kern="1200" dirty="0" smtClean="0">
                <a:solidFill>
                  <a:schemeClr val="tx1"/>
                </a:solidFill>
                <a:effectLst/>
                <a:latin typeface="+mn-lt"/>
                <a:ea typeface="+mn-ea"/>
                <a:cs typeface="+mn-cs"/>
              </a:rPr>
              <a:t> Historically, these epidemics occurred after the rains that followed periods of prolonged drought. </a:t>
            </a:r>
            <a:r>
              <a:rPr lang="en-GB" sz="1200" kern="1200" dirty="0" smtClean="0">
                <a:solidFill>
                  <a:schemeClr val="tx1"/>
                </a:solidFill>
                <a:effectLst/>
                <a:latin typeface="+mn-lt"/>
                <a:ea typeface="+mn-ea"/>
                <a:cs typeface="+mn-cs"/>
              </a:rPr>
              <a:t>A national malaria epidemic preparedness strategy document for Somalia was prepared in 2006 [</a:t>
            </a:r>
            <a:r>
              <a:rPr lang="en-GB" sz="1200" b="0" i="0" u="none" strike="noStrike" kern="1200" baseline="0" dirty="0" err="1" smtClean="0">
                <a:solidFill>
                  <a:schemeClr val="tx1"/>
                </a:solidFill>
                <a:latin typeface="+mn-lt"/>
                <a:ea typeface="+mn-ea"/>
                <a:cs typeface="+mn-cs"/>
              </a:rPr>
              <a:t>Guintran</a:t>
            </a:r>
            <a:r>
              <a:rPr lang="en-GB" sz="1200" b="0" i="0" u="none" strike="noStrike" kern="1200" baseline="0" dirty="0" smtClean="0">
                <a:solidFill>
                  <a:schemeClr val="tx1"/>
                </a:solidFill>
                <a:latin typeface="+mn-lt"/>
                <a:ea typeface="+mn-ea"/>
                <a:cs typeface="+mn-cs"/>
              </a:rPr>
              <a:t>, 2006</a:t>
            </a:r>
            <a:r>
              <a:rPr lang="en-GB" sz="1200" kern="1200" dirty="0" smtClean="0">
                <a:solidFill>
                  <a:schemeClr val="tx1"/>
                </a:solidFill>
                <a:effectLst/>
                <a:latin typeface="+mn-lt"/>
                <a:ea typeface="+mn-ea"/>
                <a:cs typeface="+mn-cs"/>
              </a:rPr>
              <a:t>], but no EPR implementation guidelines were undertaken.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2010, an epidemic preparedness and response (EPR) strategy was developed as part of the updated national malaria strategic plan (NMSP). However, due to the prolonged insecurity in the country and slow</a:t>
            </a:r>
            <a:r>
              <a:rPr lang="en-US" sz="1200" kern="1200" baseline="0" dirty="0" smtClean="0">
                <a:solidFill>
                  <a:schemeClr val="tx1"/>
                </a:solidFill>
                <a:effectLst/>
                <a:latin typeface="+mn-lt"/>
                <a:ea typeface="+mn-ea"/>
                <a:cs typeface="+mn-cs"/>
              </a:rPr>
              <a:t> to implement revised universal HMIS information</a:t>
            </a:r>
            <a:r>
              <a:rPr lang="en-US" sz="1200" kern="1200" dirty="0" smtClean="0">
                <a:solidFill>
                  <a:schemeClr val="tx1"/>
                </a:solidFill>
                <a:effectLst/>
                <a:latin typeface="+mn-lt"/>
                <a:ea typeface="+mn-ea"/>
                <a:cs typeface="+mn-cs"/>
              </a:rPr>
              <a:t> for epidemic planning remains weak. </a:t>
            </a:r>
            <a:r>
              <a:rPr lang="en-GB" sz="1200" kern="1200" dirty="0" smtClean="0">
                <a:solidFill>
                  <a:schemeClr val="tx1"/>
                </a:solidFill>
                <a:effectLst/>
                <a:latin typeface="+mn-lt"/>
                <a:ea typeface="+mn-ea"/>
                <a:cs typeface="+mn-cs"/>
              </a:rPr>
              <a:t>The Malaria Programme Review in 2014, noted that of the three zones, only Somaliland has developed draft malaria EPR plans. </a:t>
            </a:r>
            <a:r>
              <a:rPr lang="en-US" sz="1200" kern="1200" dirty="0" smtClean="0">
                <a:solidFill>
                  <a:schemeClr val="tx1"/>
                </a:solidFill>
                <a:effectLst/>
                <a:latin typeface="+mn-lt"/>
                <a:ea typeface="+mn-ea"/>
                <a:cs typeface="+mn-cs"/>
              </a:rPr>
              <a:t>Sentinel surveillance sites (N=222; slide x) have been used to provide malaria outbreak alerts; however, they remain few, their selection has not been based on empirical data on risk of epidemics and their reporting frequency remains sub-optimal. </a:t>
            </a:r>
            <a:endParaRPr lang="en-GB" sz="1200" kern="1200" dirty="0" smtClean="0">
              <a:solidFill>
                <a:schemeClr val="tx1"/>
              </a:solidFill>
              <a:effectLst/>
              <a:latin typeface="+mn-lt"/>
              <a:ea typeface="+mn-ea"/>
              <a:cs typeface="+mn-cs"/>
            </a:endParaRPr>
          </a:p>
          <a:p>
            <a:endParaRPr lang="en-GB" baseline="0" dirty="0" smtClean="0"/>
          </a:p>
          <a:p>
            <a:r>
              <a:rPr lang="en-GB" sz="1200" kern="1200" dirty="0" smtClean="0">
                <a:solidFill>
                  <a:schemeClr val="tx1"/>
                </a:solidFill>
                <a:effectLst/>
                <a:latin typeface="+mn-lt"/>
                <a:ea typeface="+mn-ea"/>
                <a:cs typeface="+mn-cs"/>
              </a:rPr>
              <a:t>In the National</a:t>
            </a:r>
            <a:r>
              <a:rPr lang="en-GB" sz="1200" kern="1200" baseline="0" dirty="0" smtClean="0">
                <a:solidFill>
                  <a:schemeClr val="tx1"/>
                </a:solidFill>
                <a:effectLst/>
                <a:latin typeface="+mn-lt"/>
                <a:ea typeface="+mn-ea"/>
                <a:cs typeface="+mn-cs"/>
              </a:rPr>
              <a:t> Malaria Strategy </a:t>
            </a:r>
            <a:r>
              <a:rPr lang="en-GB" sz="1200" kern="1200" dirty="0" smtClean="0">
                <a:solidFill>
                  <a:schemeClr val="tx1"/>
                </a:solidFill>
                <a:effectLst/>
                <a:latin typeface="+mn-lt"/>
                <a:ea typeface="+mn-ea"/>
                <a:cs typeface="+mn-cs"/>
              </a:rPr>
              <a:t>2011-2015 the following objectives and targets were defined for Epidemic Preparedness</a:t>
            </a:r>
            <a:r>
              <a:rPr lang="en-GB" sz="1200" kern="1200" baseline="0" dirty="0" smtClean="0">
                <a:solidFill>
                  <a:schemeClr val="tx1"/>
                </a:solidFill>
                <a:effectLst/>
                <a:latin typeface="+mn-lt"/>
                <a:ea typeface="+mn-ea"/>
                <a:cs typeface="+mn-cs"/>
              </a:rPr>
              <a:t> and Response (</a:t>
            </a:r>
            <a:r>
              <a:rPr lang="en-GB" sz="1200" kern="1200" dirty="0" smtClean="0">
                <a:solidFill>
                  <a:schemeClr val="tx1"/>
                </a:solidFill>
                <a:effectLst/>
                <a:latin typeface="+mn-lt"/>
                <a:ea typeface="+mn-ea"/>
                <a:cs typeface="+mn-cs"/>
              </a:rPr>
              <a:t>EPR) [NMCP, 2009]:</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90% of epidemic prone districts have epidemic preparedness plans and detection/rapid response systems for local malaria epidemics</a:t>
            </a:r>
          </a:p>
          <a:p>
            <a:pPr lvl="0"/>
            <a:r>
              <a:rPr lang="en-GB" sz="1200" kern="1200" dirty="0" smtClean="0">
                <a:solidFill>
                  <a:schemeClr val="tx1"/>
                </a:solidFill>
                <a:effectLst/>
                <a:latin typeface="+mn-lt"/>
                <a:ea typeface="+mn-ea"/>
                <a:cs typeface="+mn-cs"/>
              </a:rPr>
              <a:t>80% of malaria epidemics are detected within two weeks of onset</a:t>
            </a:r>
          </a:p>
          <a:p>
            <a:pPr lvl="0"/>
            <a:r>
              <a:rPr lang="en-GB" sz="1200" kern="1200" dirty="0" smtClean="0">
                <a:solidFill>
                  <a:schemeClr val="tx1"/>
                </a:solidFill>
                <a:effectLst/>
                <a:latin typeface="+mn-lt"/>
                <a:ea typeface="+mn-ea"/>
                <a:cs typeface="+mn-cs"/>
              </a:rPr>
              <a:t>70% of confirmed epidemics are effectively contained through selective interventions including effective case management, ITNs and/or IRS, community mobilization</a:t>
            </a:r>
          </a:p>
          <a:p>
            <a:pPr lvl="0"/>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EPR activities were scheduled for implementation from 2014 with funding from the Global Fund. The key activities for implementation included training of health workers on EPR and strengthening surveillance for early detection of epidemics. Plans for implementation of EPR activities are developed in collaboration with the NMCP, WHO and UNICEF and implementing NGOs. </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Malaria Performance</a:t>
            </a:r>
            <a:r>
              <a:rPr lang="en-GB" sz="1200" kern="1200" baseline="0" dirty="0" smtClean="0">
                <a:solidFill>
                  <a:schemeClr val="tx1"/>
                </a:solidFill>
                <a:effectLst/>
                <a:latin typeface="+mn-lt"/>
                <a:ea typeface="+mn-ea"/>
                <a:cs typeface="+mn-cs"/>
              </a:rPr>
              <a:t> Review in 2014, recommended, among other systems and resource issues, the following: “</a:t>
            </a:r>
            <a:r>
              <a:rPr lang="sw-KE" sz="1200" i="1" kern="1200" dirty="0" smtClean="0">
                <a:solidFill>
                  <a:schemeClr val="tx1"/>
                </a:solidFill>
                <a:effectLst/>
                <a:latin typeface="+mn-lt"/>
                <a:ea typeface="+mn-ea"/>
                <a:cs typeface="+mn-cs"/>
              </a:rPr>
              <a:t>Develop and finalise a Somali national EPR policy, implementation guidelines and standard operating procedures linked to the </a:t>
            </a:r>
            <a:r>
              <a:rPr lang="en-US" sz="1200" i="1" kern="1200" dirty="0" smtClean="0">
                <a:solidFill>
                  <a:schemeClr val="tx1"/>
                </a:solidFill>
                <a:effectLst/>
                <a:latin typeface="+mn-lt"/>
                <a:ea typeface="+mn-ea"/>
                <a:cs typeface="+mn-cs"/>
              </a:rPr>
              <a:t>surveillance system</a:t>
            </a:r>
            <a:r>
              <a:rPr lang="en-US" sz="1200" kern="1200" dirty="0" smtClean="0">
                <a:solidFill>
                  <a:schemeClr val="tx1"/>
                </a:solidFill>
                <a:effectLst/>
                <a:latin typeface="+mn-lt"/>
                <a:ea typeface="+mn-ea"/>
                <a:cs typeface="+mn-cs"/>
              </a:rPr>
              <a:t>” and “</a:t>
            </a:r>
            <a:r>
              <a:rPr lang="sw-KE" sz="1200" i="1" kern="1200" dirty="0" smtClean="0">
                <a:solidFill>
                  <a:schemeClr val="tx1"/>
                </a:solidFill>
                <a:effectLst/>
                <a:latin typeface="+mn-lt"/>
                <a:ea typeface="+mn-ea"/>
                <a:cs typeface="+mn-cs"/>
              </a:rPr>
              <a:t>Implement nationwide surveillance and map </a:t>
            </a:r>
            <a:r>
              <a:rPr lang="en-GB" sz="1200" i="1" kern="1200" dirty="0" smtClean="0">
                <a:solidFill>
                  <a:schemeClr val="tx1"/>
                </a:solidFill>
                <a:effectLst/>
                <a:latin typeface="+mn-lt"/>
                <a:ea typeface="+mn-ea"/>
                <a:cs typeface="+mn-cs"/>
              </a:rPr>
              <a:t>epidemic hotspots using geographical information systems to guide proper planning and estimation of required commodities</a:t>
            </a:r>
            <a:r>
              <a:rPr lang="en-GB" sz="1200" kern="1200" dirty="0" smtClean="0">
                <a:solidFill>
                  <a:schemeClr val="tx1"/>
                </a:solidFill>
                <a:effectLst/>
                <a:latin typeface="+mn-lt"/>
                <a:ea typeface="+mn-ea"/>
                <a:cs typeface="+mn-cs"/>
              </a:rPr>
              <a:t>” [NMCP, 2014]. To provide</a:t>
            </a:r>
            <a:r>
              <a:rPr lang="en-GB" sz="1200" kern="1200" baseline="0" dirty="0" smtClean="0">
                <a:solidFill>
                  <a:schemeClr val="tx1"/>
                </a:solidFill>
                <a:effectLst/>
                <a:latin typeface="+mn-lt"/>
                <a:ea typeface="+mn-ea"/>
                <a:cs typeface="+mn-cs"/>
              </a:rPr>
              <a:t> the epidemiological framework for an EPR policy the KEMRI-</a:t>
            </a:r>
            <a:r>
              <a:rPr lang="en-GB" sz="1200" kern="1200" baseline="0" dirty="0" err="1" smtClean="0">
                <a:solidFill>
                  <a:schemeClr val="tx1"/>
                </a:solidFill>
                <a:effectLst/>
                <a:latin typeface="+mn-lt"/>
                <a:ea typeface="+mn-ea"/>
                <a:cs typeface="+mn-cs"/>
              </a:rPr>
              <a:t>Wellcome</a:t>
            </a:r>
            <a:r>
              <a:rPr lang="en-GB" sz="1200" kern="1200" baseline="0" dirty="0" smtClean="0">
                <a:solidFill>
                  <a:schemeClr val="tx1"/>
                </a:solidFill>
                <a:effectLst/>
                <a:latin typeface="+mn-lt"/>
                <a:ea typeface="+mn-ea"/>
                <a:cs typeface="+mn-cs"/>
              </a:rPr>
              <a:t> Trust programme we asked to assemble climate vulnerability and malaria risk data to stratify each of the 109 districts [INFORM et al., 2014]. This finally resulted in the EPR strategic plan [NMCP, 2015].</a:t>
            </a:r>
            <a:endParaRPr lang="en-GB" sz="1200" kern="1200" dirty="0" smtClean="0">
              <a:solidFill>
                <a:schemeClr val="tx1"/>
              </a:solidFill>
              <a:effectLst/>
              <a:latin typeface="+mn-lt"/>
              <a:ea typeface="+mn-ea"/>
              <a:cs typeface="+mn-cs"/>
            </a:endParaRPr>
          </a:p>
          <a:p>
            <a:endParaRPr lang="en-GB" baseline="0" dirty="0" smtClean="0"/>
          </a:p>
          <a:p>
            <a:r>
              <a:rPr lang="en-AU" sz="1200" b="1" kern="1200" dirty="0" smtClean="0">
                <a:solidFill>
                  <a:schemeClr val="tx1"/>
                </a:solidFill>
                <a:effectLst/>
                <a:latin typeface="+mn-lt"/>
                <a:ea typeface="+mn-ea"/>
                <a:cs typeface="+mn-cs"/>
              </a:rPr>
              <a:t>Modelling</a:t>
            </a:r>
            <a:r>
              <a:rPr lang="en-AU" sz="1200" b="1" kern="1200" baseline="0" dirty="0" smtClean="0">
                <a:solidFill>
                  <a:schemeClr val="tx1"/>
                </a:solidFill>
                <a:effectLst/>
                <a:latin typeface="+mn-lt"/>
                <a:ea typeface="+mn-ea"/>
                <a:cs typeface="+mn-cs"/>
              </a:rPr>
              <a:t> epidemic risk</a:t>
            </a:r>
          </a:p>
          <a:p>
            <a:endParaRPr lang="en-AU"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Four steps were used</a:t>
            </a:r>
            <a:r>
              <a:rPr lang="en-US" sz="1200" kern="1200" baseline="0" dirty="0" smtClean="0">
                <a:solidFill>
                  <a:schemeClr val="tx1"/>
                </a:solidFill>
                <a:effectLst/>
                <a:latin typeface="+mn-lt"/>
                <a:ea typeface="+mn-ea"/>
                <a:cs typeface="+mn-cs"/>
              </a:rPr>
              <a:t> to define the </a:t>
            </a:r>
            <a:r>
              <a:rPr lang="en-US" sz="1200" kern="1200" dirty="0" smtClean="0">
                <a:solidFill>
                  <a:schemeClr val="tx1"/>
                </a:solidFill>
                <a:effectLst/>
                <a:latin typeface="+mn-lt"/>
                <a:ea typeface="+mn-ea"/>
                <a:cs typeface="+mn-cs"/>
              </a:rPr>
              <a:t>risk of malaria epidemics [INFORM</a:t>
            </a:r>
            <a:r>
              <a:rPr lang="en-US" sz="1200" kern="1200" baseline="0" dirty="0" smtClean="0">
                <a:solidFill>
                  <a:schemeClr val="tx1"/>
                </a:solidFill>
                <a:effectLst/>
                <a:latin typeface="+mn-lt"/>
                <a:ea typeface="+mn-ea"/>
                <a:cs typeface="+mn-cs"/>
              </a:rPr>
              <a:t> et al., 2014]</a:t>
            </a:r>
            <a:r>
              <a:rPr lang="en-US" sz="1200" kern="1200" dirty="0" smtClean="0">
                <a:solidFill>
                  <a:schemeClr val="tx1"/>
                </a:solidFill>
                <a:effectLst/>
                <a:latin typeface="+mn-lt"/>
                <a:ea typeface="+mn-ea"/>
                <a:cs typeface="+mn-cs"/>
              </a:rPr>
              <a:t>. </a:t>
            </a:r>
            <a:r>
              <a:rPr lang="en-US" sz="1200" dirty="0" smtClean="0"/>
              <a:t>In brief, the limits of epidemic risk was defined using a combination of climatic </a:t>
            </a:r>
            <a:r>
              <a:rPr lang="en-US" sz="1200" dirty="0" err="1" smtClean="0"/>
              <a:t>ecozones</a:t>
            </a:r>
            <a:r>
              <a:rPr lang="en-US" sz="1200" dirty="0" smtClean="0"/>
              <a:t>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Muchiri</a:t>
            </a:r>
            <a:r>
              <a:rPr lang="en-US" sz="1200" kern="1200" dirty="0" smtClean="0">
                <a:solidFill>
                  <a:schemeClr val="tx1"/>
                </a:solidFill>
                <a:effectLst/>
                <a:latin typeface="+mn-lt"/>
                <a:ea typeface="+mn-ea"/>
                <a:cs typeface="+mn-cs"/>
              </a:rPr>
              <a:t>, 2007] </a:t>
            </a:r>
            <a:r>
              <a:rPr lang="en-US" sz="1200" dirty="0" smtClean="0"/>
              <a:t>and malaria transmission [Slide 25]. Those areas which were under </a:t>
            </a:r>
            <a:r>
              <a:rPr lang="en-US" sz="1200" dirty="0" err="1" smtClean="0"/>
              <a:t>hypoendemic</a:t>
            </a:r>
            <a:r>
              <a:rPr lang="en-US" sz="1200" dirty="0" smtClean="0"/>
              <a:t> transmission of 1% to 10% parasite prevalence and in semi-arid, arid or desert ecologies were defined the limits of </a:t>
            </a:r>
            <a:r>
              <a:rPr lang="en-US" sz="1200" dirty="0" err="1" smtClean="0"/>
              <a:t>epidemicity</a:t>
            </a:r>
            <a:r>
              <a:rPr lang="en-US" sz="1200" dirty="0" smtClean="0"/>
              <a:t>. </a:t>
            </a:r>
          </a:p>
          <a:p>
            <a:endParaRPr lang="en-US" sz="1200" dirty="0" smtClean="0"/>
          </a:p>
          <a:p>
            <a:r>
              <a:rPr lang="en-US" sz="1200" dirty="0" smtClean="0"/>
              <a:t>Within these limits the relationship between rainfall anomaly and malaria cases by month and year from 2005 were defined for a few hospitals with carefully assembled data. A three month period of anomalous rain preceded most epidemics and the median level of anomaly for these three months was about 40% of average rainfall. </a:t>
            </a:r>
          </a:p>
          <a:p>
            <a:endParaRPr lang="en-US" sz="1200" dirty="0" smtClean="0"/>
          </a:p>
          <a:p>
            <a:r>
              <a:rPr lang="en-US" sz="1200" dirty="0" smtClean="0"/>
              <a:t>Villages were defined on the basis of number of 3 blocks of months with 40% or more rainfall compared to average expected rainfall. Most villages had a set of such blocks of three months and these were ranked into quintiles of epidemic risk as shown on the map. </a:t>
            </a:r>
          </a:p>
          <a:p>
            <a:endParaRPr lang="en-US" sz="1200" dirty="0" smtClean="0"/>
          </a:p>
          <a:p>
            <a:r>
              <a:rPr lang="en-US" sz="1200" dirty="0" smtClean="0"/>
              <a:t>This map shows that most districts in northern Somalia and a few in the south have moderate to high risk of epidemics. The focus of vector control interventions, in a situation of limited resources, should be on those in the high to highest risk of epidemics.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INFORM, NMCP</a:t>
            </a:r>
            <a:r>
              <a:rPr lang="en-US" sz="1200" b="0" kern="1200" baseline="0" dirty="0" smtClean="0">
                <a:solidFill>
                  <a:schemeClr val="tx1"/>
                </a:solidFill>
                <a:effectLst/>
                <a:latin typeface="+mn-lt"/>
                <a:ea typeface="+mn-ea"/>
                <a:cs typeface="+mn-cs"/>
              </a:rPr>
              <a:t> &amp; WHO-EMRO &amp; UNICEF (2014). </a:t>
            </a:r>
            <a:r>
              <a:rPr lang="en-US" sz="1200" b="0" i="1" kern="1200" dirty="0" smtClean="0">
                <a:solidFill>
                  <a:schemeClr val="tx1"/>
                </a:solidFill>
                <a:effectLst/>
                <a:latin typeface="+mn-lt"/>
                <a:ea typeface="+mn-ea"/>
                <a:cs typeface="+mn-cs"/>
              </a:rPr>
              <a:t>Defining the risk of and vulnerability to malaria epidemics in Somalia</a:t>
            </a:r>
            <a:r>
              <a:rPr lang="en-US" sz="1200" b="0" kern="1200" dirty="0" smtClean="0">
                <a:solidFill>
                  <a:schemeClr val="tx1"/>
                </a:solidFill>
                <a:effectLst/>
                <a:latin typeface="+mn-lt"/>
                <a:ea typeface="+mn-ea"/>
                <a:cs typeface="+mn-cs"/>
              </a:rPr>
              <a:t>. October, 2014 </a:t>
            </a: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err="1" smtClean="0">
                <a:solidFill>
                  <a:schemeClr val="tx1"/>
                </a:solidFill>
                <a:latin typeface="+mn-lt"/>
                <a:ea typeface="+mn-ea"/>
                <a:cs typeface="+mn-cs"/>
              </a:rPr>
              <a:t>Guintran</a:t>
            </a:r>
            <a:r>
              <a:rPr lang="en-GB" sz="1200" b="0" i="0" u="none" strike="noStrike" kern="1200" baseline="0" dirty="0" smtClean="0">
                <a:solidFill>
                  <a:schemeClr val="tx1"/>
                </a:solidFill>
                <a:latin typeface="+mn-lt"/>
                <a:ea typeface="+mn-ea"/>
                <a:cs typeface="+mn-cs"/>
              </a:rPr>
              <a:t> J-O (2006). </a:t>
            </a:r>
            <a:r>
              <a:rPr lang="en-GB" sz="1200" b="0" i="1" u="none" strike="noStrike" kern="1200" baseline="0" dirty="0" smtClean="0">
                <a:solidFill>
                  <a:schemeClr val="tx1"/>
                </a:solidFill>
                <a:latin typeface="+mn-lt"/>
                <a:ea typeface="+mn-ea"/>
                <a:cs typeface="+mn-cs"/>
              </a:rPr>
              <a:t>Control of malaria epidemics in Somalia: 2006-2007 strategic framework</a:t>
            </a:r>
            <a:r>
              <a:rPr lang="en-GB" sz="1200" b="0" i="0" u="none" strike="noStrike" kern="1200" baseline="0" dirty="0" smtClean="0">
                <a:solidFill>
                  <a:schemeClr val="tx1"/>
                </a:solidFill>
                <a:latin typeface="+mn-lt"/>
                <a:ea typeface="+mn-ea"/>
                <a:cs typeface="+mn-cs"/>
              </a:rPr>
              <a:t>. Report of Short Term Consultancy for WHO/EMRO, March 2006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Muchiri</a:t>
            </a:r>
            <a:r>
              <a:rPr lang="en-US" sz="1200" kern="1200" dirty="0" smtClean="0">
                <a:solidFill>
                  <a:schemeClr val="tx1"/>
                </a:solidFill>
                <a:effectLst/>
                <a:latin typeface="+mn-lt"/>
                <a:ea typeface="+mn-ea"/>
                <a:cs typeface="+mn-cs"/>
              </a:rPr>
              <a:t> PW (2007), </a:t>
            </a:r>
            <a:r>
              <a:rPr lang="en-US" sz="1200" i="1" kern="1200" dirty="0" smtClean="0">
                <a:solidFill>
                  <a:schemeClr val="tx1"/>
                </a:solidFill>
                <a:effectLst/>
                <a:latin typeface="+mn-lt"/>
                <a:ea typeface="+mn-ea"/>
                <a:cs typeface="+mn-cs"/>
              </a:rPr>
              <a:t>Climate of Somalia</a:t>
            </a:r>
            <a:r>
              <a:rPr lang="en-US" sz="1200" kern="1200" dirty="0" smtClean="0">
                <a:solidFill>
                  <a:schemeClr val="tx1"/>
                </a:solidFill>
                <a:effectLst/>
                <a:latin typeface="+mn-lt"/>
                <a:ea typeface="+mn-ea"/>
                <a:cs typeface="+mn-cs"/>
              </a:rPr>
              <a:t>. Technical Report No W-01, FAO-SWALIM, Nairobi, Kenya</a:t>
            </a:r>
            <a:r>
              <a:rPr lang="en-US" sz="1200" b="0" kern="1200" dirty="0" smtClean="0">
                <a:solidFill>
                  <a:schemeClr val="tx1"/>
                </a:solidFill>
                <a:effectLst/>
                <a:latin typeface="+mn-lt"/>
                <a:ea typeface="+mn-ea"/>
                <a:cs typeface="+mn-cs"/>
              </a:rPr>
              <a:t> </a:t>
            </a:r>
            <a:r>
              <a:rPr lang="en-US" sz="1200" b="0" u="sng" kern="1200" dirty="0" smtClean="0">
                <a:solidFill>
                  <a:schemeClr val="tx1"/>
                </a:solidFill>
                <a:effectLst/>
                <a:latin typeface="+mn-lt"/>
                <a:ea typeface="+mn-ea"/>
                <a:cs typeface="+mn-cs"/>
                <a:hlinkClick r:id="rId3"/>
              </a:rPr>
              <a:t>http://data.fao.org/map?entryId=bcaf00e0-88fd-11da-a88f-000d939bc5d8&amp;tab=metadata</a:t>
            </a:r>
            <a:r>
              <a:rPr lang="en-US" sz="1200" b="0" kern="1200" dirty="0" smtClean="0">
                <a:solidFill>
                  <a:schemeClr val="tx1"/>
                </a:solidFill>
                <a:effectLst/>
                <a:latin typeface="+mn-lt"/>
                <a:ea typeface="+mn-ea"/>
                <a:cs typeface="+mn-cs"/>
              </a:rPr>
              <a:t>]</a:t>
            </a: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National Malaria Control Programmes (NMCP) (2009). </a:t>
            </a:r>
            <a:r>
              <a:rPr lang="en-GB" sz="1200" i="1" kern="1200" dirty="0" smtClean="0">
                <a:solidFill>
                  <a:schemeClr val="tx1"/>
                </a:solidFill>
                <a:effectLst/>
                <a:latin typeface="+mn-lt"/>
                <a:ea typeface="+mn-ea"/>
                <a:cs typeface="+mn-cs"/>
              </a:rPr>
              <a:t>Somalia National Strategic Plan for Malaria 2011-2015</a:t>
            </a:r>
            <a:r>
              <a:rPr lang="en-GB" sz="1200" kern="1200" dirty="0" smtClean="0">
                <a:solidFill>
                  <a:schemeClr val="tx1"/>
                </a:solidFill>
                <a:effectLst/>
                <a:latin typeface="+mn-lt"/>
                <a:ea typeface="+mn-ea"/>
                <a:cs typeface="+mn-cs"/>
              </a:rPr>
              <a:t>. Nairobi,</a:t>
            </a:r>
            <a:r>
              <a:rPr lang="en-GB" sz="1200" kern="1200" baseline="0" dirty="0" smtClean="0">
                <a:solidFill>
                  <a:schemeClr val="tx1"/>
                </a:solidFill>
                <a:effectLst/>
                <a:latin typeface="+mn-lt"/>
                <a:ea typeface="+mn-ea"/>
                <a:cs typeface="+mn-cs"/>
              </a:rPr>
              <a:t> Kenya; </a:t>
            </a:r>
            <a:r>
              <a:rPr lang="en-GB" sz="1200" kern="1200" dirty="0" smtClean="0">
                <a:solidFill>
                  <a:schemeClr val="tx1"/>
                </a:solidFill>
                <a:effectLst/>
                <a:latin typeface="+mn-lt"/>
                <a:ea typeface="+mn-ea"/>
                <a:cs typeface="+mn-cs"/>
              </a:rPr>
              <a:t>October 2009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National Malaria Control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(2014).</a:t>
            </a:r>
            <a:r>
              <a:rPr lang="en-US" sz="1200" i="1" kern="1200" dirty="0" smtClean="0">
                <a:solidFill>
                  <a:schemeClr val="tx1"/>
                </a:solidFill>
                <a:latin typeface="+mn-lt"/>
                <a:ea typeface="+mn-ea"/>
                <a:cs typeface="+mn-cs"/>
              </a:rPr>
              <a:t> Somalia Malaria</a:t>
            </a:r>
            <a:r>
              <a:rPr lang="en-US" sz="1200" i="1" kern="1200" baseline="0" dirty="0" smtClean="0">
                <a:solidFill>
                  <a:schemeClr val="tx1"/>
                </a:solidFill>
                <a:latin typeface="+mn-lt"/>
                <a:ea typeface="+mn-ea"/>
                <a:cs typeface="+mn-cs"/>
              </a:rPr>
              <a:t> Performance Review</a:t>
            </a:r>
            <a:r>
              <a:rPr lang="en-US" sz="1200" kern="1200" baseline="0" dirty="0" smtClean="0">
                <a:solidFill>
                  <a:schemeClr val="tx1"/>
                </a:solidFill>
                <a:latin typeface="+mn-lt"/>
                <a:ea typeface="+mn-ea"/>
                <a:cs typeface="+mn-cs"/>
              </a:rPr>
              <a:t>. </a:t>
            </a:r>
            <a:r>
              <a:rPr lang="en-US" sz="1200" b="0" kern="1200" dirty="0" smtClean="0">
                <a:solidFill>
                  <a:schemeClr val="tx1"/>
                </a:solidFill>
                <a:effectLst/>
                <a:latin typeface="+mn-lt"/>
                <a:ea typeface="+mn-ea"/>
                <a:cs typeface="+mn-cs"/>
              </a:rPr>
              <a:t>Ministries of Health of the Federal Government of Somalia, Puntland and Somaliland, March</a:t>
            </a:r>
            <a:r>
              <a:rPr lang="en-US" sz="1200" b="0" kern="1200" baseline="0" dirty="0" smtClean="0">
                <a:solidFill>
                  <a:schemeClr val="tx1"/>
                </a:solidFill>
                <a:effectLst/>
                <a:latin typeface="+mn-lt"/>
                <a:ea typeface="+mn-ea"/>
                <a:cs typeface="+mn-cs"/>
              </a:rPr>
              <a:t> 2014</a:t>
            </a:r>
            <a:endParaRPr lang="en-GB" sz="1200" b="0" kern="1200" dirty="0" smtClean="0">
              <a:solidFill>
                <a:schemeClr val="tx1"/>
              </a:solidFill>
              <a:effectLst/>
              <a:latin typeface="+mn-lt"/>
              <a:ea typeface="+mn-ea"/>
              <a:cs typeface="+mn-cs"/>
            </a:endParaRPr>
          </a:p>
          <a:p>
            <a:endParaRPr lang="en-AU" sz="1200" b="0" kern="1200" baseline="0" dirty="0" smtClean="0">
              <a:solidFill>
                <a:schemeClr val="tx1"/>
              </a:solidFill>
              <a:effectLst/>
              <a:latin typeface="+mn-lt"/>
              <a:ea typeface="+mn-ea"/>
              <a:cs typeface="+mn-cs"/>
            </a:endParaRPr>
          </a:p>
          <a:p>
            <a:r>
              <a:rPr lang="en-GB" sz="1200" b="0" i="0" u="none" strike="noStrike" kern="1200" baseline="0" dirty="0" smtClean="0">
                <a:solidFill>
                  <a:schemeClr val="tx1"/>
                </a:solidFill>
                <a:latin typeface="+mn-lt"/>
                <a:ea typeface="+mn-ea"/>
                <a:cs typeface="+mn-cs"/>
              </a:rPr>
              <a:t>National Malaria Control Programme (NMCP) (2015). </a:t>
            </a:r>
            <a:r>
              <a:rPr lang="en-GB" sz="1200" b="0" i="1" u="none" strike="noStrike" kern="1200" baseline="0" dirty="0" smtClean="0">
                <a:solidFill>
                  <a:schemeClr val="tx1"/>
                </a:solidFill>
                <a:latin typeface="+mn-lt"/>
                <a:ea typeface="+mn-ea"/>
                <a:cs typeface="+mn-cs"/>
              </a:rPr>
              <a:t>Somalia National Malaria Epidemic Detection, Preparedness and Response Strategy 2015-2020</a:t>
            </a:r>
            <a:r>
              <a:rPr lang="en-GB" sz="1200" b="0" i="0" u="none" strike="noStrike" kern="1200" baseline="0" dirty="0" smtClean="0">
                <a:solidFill>
                  <a:schemeClr val="tx1"/>
                </a:solidFill>
                <a:latin typeface="+mn-lt"/>
                <a:ea typeface="+mn-ea"/>
                <a:cs typeface="+mn-cs"/>
              </a:rPr>
              <a:t>. June, 2015 </a:t>
            </a:r>
            <a:endParaRPr lang="en-AU" sz="1200" b="0"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27</a:t>
            </a:fld>
            <a:endParaRPr lang="en-GB"/>
          </a:p>
        </p:txBody>
      </p:sp>
    </p:spTree>
    <p:extLst>
      <p:ext uri="{BB962C8B-B14F-4D97-AF65-F5344CB8AC3E}">
        <p14:creationId xmlns:p14="http://schemas.microsoft.com/office/powerpoint/2010/main" val="3045249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The first steps in most vector borne risk mapping is to exclude the likelihood of transmission based on the biology of pathogen and vector. Two important biological determinants of whether malaria can be transmitted in a given area are temperature, when too cold for too long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sporozoites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cannot develop within the mosquito within a time frame necessary for human to human transmission; and aridity, where there is too little surface water for larval development or survival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Shililu</a:t>
            </a:r>
            <a:r>
              <a:rPr lang="en-GB" sz="1200" kern="1200" dirty="0" smtClean="0">
                <a:solidFill>
                  <a:schemeClr val="tx1"/>
                </a:solidFill>
                <a:effectLst/>
                <a:latin typeface="+mn-lt"/>
                <a:ea typeface="+mn-ea"/>
                <a:cs typeface="+mn-cs"/>
              </a:rPr>
              <a:t> et al., 2004]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or adults become desiccated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Gray</a:t>
            </a:r>
            <a:r>
              <a:rPr lang="en-GB" sz="1200" kern="1200" dirty="0" smtClean="0">
                <a:solidFill>
                  <a:schemeClr val="tx1"/>
                </a:solidFill>
                <a:effectLst/>
                <a:latin typeface="+mn-lt"/>
                <a:ea typeface="+mn-ea"/>
                <a:cs typeface="+mn-cs"/>
              </a:rPr>
              <a:t> &amp; Bradley, 2005].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Temperature Suitability Index (TSI)</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As a metric for the effect of temperature on malaria transmission, a temperature suitability index (TSI) has been developed at a spatial resolution of 1×1 km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Gething</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et al., 2011], see Slide 15. On a scale of increasing transmission suitability, TSI ranges from 0 (unsuitable) to 1 (most suitable). In Somalia, TSI values of zero, i.e. unsuitable for transmission, are located along the high altitude areas of C</a:t>
            </a:r>
            <a:r>
              <a:rPr lang="en-US" sz="1200" kern="1200" dirty="0" err="1" smtClean="0">
                <a:solidFill>
                  <a:schemeClr val="tx1"/>
                </a:solidFill>
                <a:effectLst/>
                <a:latin typeface="+mn-lt"/>
                <a:ea typeface="+mn-ea"/>
                <a:cs typeface="+mn-cs"/>
              </a:rPr>
              <a:t>eerigaabo</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Yufle</a:t>
            </a:r>
            <a:r>
              <a:rPr lang="en-US" sz="1200" kern="1200" dirty="0" smtClean="0">
                <a:solidFill>
                  <a:schemeClr val="tx1"/>
                </a:solidFill>
                <a:effectLst/>
                <a:latin typeface="+mn-lt"/>
                <a:ea typeface="+mn-ea"/>
                <a:cs typeface="+mn-cs"/>
              </a:rPr>
              <a:t> within the </a:t>
            </a:r>
            <a:r>
              <a:rPr lang="en-US" sz="1200" kern="1200" dirty="0" err="1" smtClean="0">
                <a:solidFill>
                  <a:schemeClr val="tx1"/>
                </a:solidFill>
                <a:effectLst/>
                <a:latin typeface="+mn-lt"/>
                <a:ea typeface="+mn-ea"/>
                <a:cs typeface="+mn-cs"/>
              </a:rPr>
              <a:t>Shimbiris</a:t>
            </a:r>
            <a:r>
              <a:rPr lang="en-US" sz="1200" kern="1200" dirty="0" smtClean="0">
                <a:solidFill>
                  <a:schemeClr val="tx1"/>
                </a:solidFill>
                <a:effectLst/>
                <a:latin typeface="+mn-lt"/>
                <a:ea typeface="+mn-ea"/>
                <a:cs typeface="+mn-cs"/>
              </a:rPr>
              <a:t> Mountain range.</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Ardity</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The Global mean Aridity Index has been developed as a composite of data from 1950-2000 at 30’ spatial resolution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Trabucco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et al,. 2009]. Aridity Index (AI) = Mean Annual Precipitation  / Mean Annual Potential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Evapo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-Transpiration. The Aridity index values increase for more humid conditions, and decrease with more arid conditions. Mean annual precipitation (MAP) values were obtained from 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WorldClim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Global Climate Data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Hijmans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et al. 2005], for years 1950-2000. The Global Potential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Evapo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-Transpiration (PET) layers estimated on a monthly average basis were used to generate/aggregate mean annual values (MAE). PET is a measure of the ability of the atmosphere to remove water through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Evapo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-Transpiration process. PET is calculated as PET = 0.0023 • RA •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Tmean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+ 17.8) • TD0.5 (mm / day)  where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Tmean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is mean monthly temperature, TD  is  mean monthly temperature range and RA is the mean monthly extra-terrestrial radiation. The Hargreaves method has been used, monthly average temperature has been sourced from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WorldClim</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database, and monthly extra-terrestrial radiation, calculated using a methodology presented by Allen et al. (1998). Temperature range (TD) is a proxy to describe the effect of cloud cover on the quantity of extra-terrestrial radiation reaching the land surface.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Hyper-aridity is represented by an index of &lt;0.03 [UNEP] and here it is assumed represents areas unable to sustain malaria transmission; all areas with an aridity index &gt; 0.03 are shown as orange. These hyper-arid areas,</a:t>
            </a:r>
            <a:r>
              <a:rPr lang="en-US" sz="1200" kern="1200" baseline="0" dirty="0" smtClean="0">
                <a:solidFill>
                  <a:schemeClr val="tx1"/>
                </a:solidFill>
                <a:effectLst/>
                <a:latin typeface="+mn-lt"/>
                <a:ea typeface="+mn-ea"/>
                <a:cs typeface="+mn-cs"/>
              </a:rPr>
              <a:t> </a:t>
            </a:r>
            <a:r>
              <a:rPr lang="en-GB" sz="1200" b="0" i="0" u="none" strike="noStrike" kern="1200" baseline="0" dirty="0" smtClean="0">
                <a:solidFill>
                  <a:schemeClr val="tx1"/>
                </a:solidFill>
                <a:latin typeface="+mn-lt"/>
                <a:ea typeface="+mn-ea"/>
                <a:cs typeface="+mn-cs"/>
              </a:rPr>
              <a:t>along the northern coastlines of Somalia. Previous authors commenting on the absence of malaria in Somaliland, Puntland and South central have all alluded to the fact that malaria is virtually absent from these coastal areas (slides 17 &amp; 18). What is harder to reconcile is the notion that there is no malaria risk along the long Indian Ocean coastline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Allen RG, Pereira LS,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Raes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D, Smith M (1998). Crop evapotranspiration: Guidelines for computing crop requirements. Irrigation and Drainage Paper No. 56, FAO, Rome, Italy.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Hijmans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RJ, Cameron SE, Parra JL, Jones PG, Jarvis A (2005). Very high resolution interpolated climate surfaces for global land areas. </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International journal of climatology,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25</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:1965-78.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Gething</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PW, Van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Boeckel</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Smith DL, Guerra CA,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Patil</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AP, Snow RW, Hay SI (2011). Modelling the global constraints of temperature on transmission of </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Plasmodium falciparum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and </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P. </a:t>
            </a:r>
            <a:r>
              <a:rPr kumimoji="0" lang="en-GB" sz="1200" b="0" i="1" u="none" strike="noStrike" kern="1200" cap="none" spc="0" normalizeH="0" baseline="0" noProof="0" dirty="0" err="1" smtClean="0">
                <a:ln>
                  <a:noFill/>
                </a:ln>
                <a:solidFill>
                  <a:prstClr val="black"/>
                </a:solidFill>
                <a:effectLst/>
                <a:uLnTx/>
                <a:uFillTx/>
                <a:latin typeface="+mn-lt"/>
                <a:ea typeface="+mn-ea"/>
                <a:cs typeface="+mn-cs"/>
              </a:rPr>
              <a:t>vivax</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 Parasites &amp; Vectors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GB" sz="1200" b="1" i="0" u="none" strike="noStrike" kern="1200" cap="none" spc="0" normalizeH="0" baseline="0" noProof="0" dirty="0" smtClean="0">
                <a:ln>
                  <a:noFill/>
                </a:ln>
                <a:solidFill>
                  <a:prstClr val="black"/>
                </a:solidFill>
                <a:effectLst/>
                <a:uLnTx/>
                <a:uFillTx/>
                <a:latin typeface="+mn-lt"/>
                <a:ea typeface="+mn-ea"/>
                <a:cs typeface="+mn-cs"/>
              </a:rPr>
              <a:t>4</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92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Gray</a:t>
            </a:r>
            <a:r>
              <a:rPr lang="en-GB" sz="1200" kern="1200" dirty="0" smtClean="0">
                <a:solidFill>
                  <a:schemeClr val="tx1"/>
                </a:solidFill>
                <a:effectLst/>
                <a:latin typeface="+mn-lt"/>
                <a:ea typeface="+mn-ea"/>
                <a:cs typeface="+mn-cs"/>
              </a:rPr>
              <a:t> EM &amp; Bradley TJ (2005). Physiology of desiccation resistance in </a:t>
            </a:r>
            <a:r>
              <a:rPr lang="en-GB" sz="1200" i="1" kern="1200" dirty="0" smtClean="0">
                <a:solidFill>
                  <a:schemeClr val="tx1"/>
                </a:solidFill>
                <a:effectLst/>
                <a:latin typeface="+mn-lt"/>
                <a:ea typeface="+mn-ea"/>
                <a:cs typeface="+mn-cs"/>
              </a:rPr>
              <a:t>Anopheles </a:t>
            </a:r>
            <a:r>
              <a:rPr lang="en-GB" sz="1200" i="1" kern="1200" dirty="0" err="1" smtClean="0">
                <a:solidFill>
                  <a:schemeClr val="tx1"/>
                </a:solidFill>
                <a:effectLst/>
                <a:latin typeface="+mn-lt"/>
                <a:ea typeface="+mn-ea"/>
                <a:cs typeface="+mn-cs"/>
              </a:rPr>
              <a:t>gambiae</a:t>
            </a:r>
            <a:r>
              <a:rPr lang="en-GB" sz="1200" kern="1200" dirty="0" smtClean="0">
                <a:solidFill>
                  <a:schemeClr val="tx1"/>
                </a:solidFill>
                <a:effectLst/>
                <a:latin typeface="+mn-lt"/>
                <a:ea typeface="+mn-ea"/>
                <a:cs typeface="+mn-cs"/>
              </a:rPr>
              <a:t> and </a:t>
            </a:r>
            <a:r>
              <a:rPr lang="en-GB" sz="1200" i="1" kern="1200" dirty="0" smtClean="0">
                <a:solidFill>
                  <a:schemeClr val="tx1"/>
                </a:solidFill>
                <a:effectLst/>
                <a:latin typeface="+mn-lt"/>
                <a:ea typeface="+mn-ea"/>
                <a:cs typeface="+mn-cs"/>
              </a:rPr>
              <a:t>Anopheles </a:t>
            </a:r>
            <a:r>
              <a:rPr lang="en-GB" sz="1200" i="1" kern="1200" dirty="0" err="1" smtClean="0">
                <a:solidFill>
                  <a:schemeClr val="tx1"/>
                </a:solidFill>
                <a:effectLst/>
                <a:latin typeface="+mn-lt"/>
                <a:ea typeface="+mn-ea"/>
                <a:cs typeface="+mn-cs"/>
              </a:rPr>
              <a:t>arabiensis</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American</a:t>
            </a:r>
            <a:r>
              <a:rPr lang="en-GB" sz="1200" i="1" kern="1200" baseline="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Journal of Tropical Medicine &amp; Hygiene</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73</a:t>
            </a:r>
            <a:r>
              <a:rPr lang="en-GB" sz="1200" kern="1200" dirty="0" smtClean="0">
                <a:solidFill>
                  <a:schemeClr val="tx1"/>
                </a:solidFill>
                <a:effectLst/>
                <a:latin typeface="+mn-lt"/>
                <a:ea typeface="+mn-ea"/>
                <a:cs typeface="+mn-cs"/>
              </a:rPr>
              <a:t>: 553-559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Shililu</a:t>
            </a:r>
            <a:r>
              <a:rPr lang="en-GB" sz="1200" kern="1200" dirty="0" smtClean="0">
                <a:solidFill>
                  <a:schemeClr val="tx1"/>
                </a:solidFill>
                <a:effectLst/>
                <a:latin typeface="+mn-lt"/>
                <a:ea typeface="+mn-ea"/>
                <a:cs typeface="+mn-cs"/>
              </a:rPr>
              <a:t> JI, </a:t>
            </a:r>
            <a:r>
              <a:rPr lang="en-GB" sz="1200" kern="1200" dirty="0" err="1" smtClean="0">
                <a:solidFill>
                  <a:schemeClr val="tx1"/>
                </a:solidFill>
                <a:effectLst/>
                <a:latin typeface="+mn-lt"/>
                <a:ea typeface="+mn-ea"/>
                <a:cs typeface="+mn-cs"/>
              </a:rPr>
              <a:t>Grueber</a:t>
            </a:r>
            <a:r>
              <a:rPr lang="en-GB" sz="1200" kern="1200" dirty="0" smtClean="0">
                <a:solidFill>
                  <a:schemeClr val="tx1"/>
                </a:solidFill>
                <a:effectLst/>
                <a:latin typeface="+mn-lt"/>
                <a:ea typeface="+mn-ea"/>
                <a:cs typeface="+mn-cs"/>
              </a:rPr>
              <a:t> WB, Mbogo CM, </a:t>
            </a:r>
            <a:r>
              <a:rPr lang="en-GB" sz="1200" kern="1200" dirty="0" err="1" smtClean="0">
                <a:solidFill>
                  <a:schemeClr val="tx1"/>
                </a:solidFill>
                <a:effectLst/>
                <a:latin typeface="+mn-lt"/>
                <a:ea typeface="+mn-ea"/>
                <a:cs typeface="+mn-cs"/>
              </a:rPr>
              <a:t>Githure</a:t>
            </a:r>
            <a:r>
              <a:rPr lang="en-GB" sz="1200" kern="1200" dirty="0" smtClean="0">
                <a:solidFill>
                  <a:schemeClr val="tx1"/>
                </a:solidFill>
                <a:effectLst/>
                <a:latin typeface="+mn-lt"/>
                <a:ea typeface="+mn-ea"/>
                <a:cs typeface="+mn-cs"/>
              </a:rPr>
              <a:t> JI, </a:t>
            </a:r>
            <a:r>
              <a:rPr lang="en-GB" sz="1200" kern="1200" dirty="0" err="1" smtClean="0">
                <a:solidFill>
                  <a:schemeClr val="tx1"/>
                </a:solidFill>
                <a:effectLst/>
                <a:latin typeface="+mn-lt"/>
                <a:ea typeface="+mn-ea"/>
                <a:cs typeface="+mn-cs"/>
              </a:rPr>
              <a:t>Riddiford</a:t>
            </a:r>
            <a:r>
              <a:rPr lang="en-GB" sz="1200" kern="1200" dirty="0" smtClean="0">
                <a:solidFill>
                  <a:schemeClr val="tx1"/>
                </a:solidFill>
                <a:effectLst/>
                <a:latin typeface="+mn-lt"/>
                <a:ea typeface="+mn-ea"/>
                <a:cs typeface="+mn-cs"/>
              </a:rPr>
              <a:t> LM, </a:t>
            </a:r>
            <a:r>
              <a:rPr lang="en-GB" sz="1200" kern="1200" dirty="0" err="1" smtClean="0">
                <a:solidFill>
                  <a:schemeClr val="tx1"/>
                </a:solidFill>
                <a:effectLst/>
                <a:latin typeface="+mn-lt"/>
                <a:ea typeface="+mn-ea"/>
                <a:cs typeface="+mn-cs"/>
              </a:rPr>
              <a:t>Beier</a:t>
            </a:r>
            <a:r>
              <a:rPr lang="en-GB" sz="1200" kern="1200" dirty="0" smtClean="0">
                <a:solidFill>
                  <a:schemeClr val="tx1"/>
                </a:solidFill>
                <a:effectLst/>
                <a:latin typeface="+mn-lt"/>
                <a:ea typeface="+mn-ea"/>
                <a:cs typeface="+mn-cs"/>
              </a:rPr>
              <a:t> JC (2004). Development and survival of </a:t>
            </a:r>
            <a:r>
              <a:rPr lang="en-GB" sz="1200" i="1" kern="1200" dirty="0" smtClean="0">
                <a:solidFill>
                  <a:schemeClr val="tx1"/>
                </a:solidFill>
                <a:effectLst/>
                <a:latin typeface="+mn-lt"/>
                <a:ea typeface="+mn-ea"/>
                <a:cs typeface="+mn-cs"/>
              </a:rPr>
              <a:t>Anopheles </a:t>
            </a:r>
            <a:r>
              <a:rPr lang="en-GB" sz="1200" i="1" kern="1200" dirty="0" err="1" smtClean="0">
                <a:solidFill>
                  <a:schemeClr val="tx1"/>
                </a:solidFill>
                <a:effectLst/>
                <a:latin typeface="+mn-lt"/>
                <a:ea typeface="+mn-ea"/>
                <a:cs typeface="+mn-cs"/>
              </a:rPr>
              <a:t>gambiae</a:t>
            </a:r>
            <a:r>
              <a:rPr lang="en-GB" sz="1200" kern="1200" dirty="0" smtClean="0">
                <a:solidFill>
                  <a:schemeClr val="tx1"/>
                </a:solidFill>
                <a:effectLst/>
                <a:latin typeface="+mn-lt"/>
                <a:ea typeface="+mn-ea"/>
                <a:cs typeface="+mn-cs"/>
              </a:rPr>
              <a:t> eggs in drying soil: influence of the rate of drying, egg age, and soil type. </a:t>
            </a:r>
            <a:r>
              <a:rPr lang="en-GB" sz="1200" i="1" kern="1200" dirty="0" smtClean="0">
                <a:solidFill>
                  <a:schemeClr val="tx1"/>
                </a:solidFill>
                <a:effectLst/>
                <a:latin typeface="+mn-lt"/>
                <a:ea typeface="+mn-ea"/>
                <a:cs typeface="+mn-cs"/>
              </a:rPr>
              <a:t>Journal of the American Mosquito Control Association</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20</a:t>
            </a:r>
            <a:r>
              <a:rPr lang="en-GB" sz="1200" kern="1200" dirty="0" smtClean="0">
                <a:solidFill>
                  <a:schemeClr val="tx1"/>
                </a:solidFill>
                <a:effectLst/>
                <a:latin typeface="+mn-lt"/>
                <a:ea typeface="+mn-ea"/>
                <a:cs typeface="+mn-cs"/>
              </a:rPr>
              <a:t>: 243-247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Trabucco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 &amp;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Zomer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RJ (2009). Global potential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evapo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-transpiration (Global-PET) and global aridity index (Global-Aridity) geo-database. CGIAR Consortium for Spatial Information. Available online from the CGIAR-CSI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GeoPortal</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http://www.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csi</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cgiar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UNEP (United Nations Environment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1997. World atlas of desertification 2ED. UNEP, London</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29</a:t>
            </a:fld>
            <a:endParaRPr lang="en-GB"/>
          </a:p>
        </p:txBody>
      </p:sp>
    </p:spTree>
    <p:extLst>
      <p:ext uri="{BB962C8B-B14F-4D97-AF65-F5344CB8AC3E}">
        <p14:creationId xmlns:p14="http://schemas.microsoft.com/office/powerpoint/2010/main" val="1682287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Given the lack of reliable HMIS data on malaria case incidence across much of the country</a:t>
            </a:r>
            <a:r>
              <a:rPr lang="en-GB" sz="1200" kern="1200" baseline="0" dirty="0" smtClean="0">
                <a:solidFill>
                  <a:schemeClr val="tx1"/>
                </a:solidFill>
                <a:effectLst/>
                <a:latin typeface="+mn-lt"/>
                <a:ea typeface="+mn-ea"/>
                <a:cs typeface="+mn-cs"/>
              </a:rPr>
              <a:t> the use of parasite prevalence data is the default measure of risk (however we return to this later under next steps). Parasite prevalence, and categories of prevalence, have been used for decades to define the appropriateness of interventions, pre-elimination states and a means by which to track impact of control [Snow &amp; Noor, 2015]. Surveys are often undertaken among complete or random samples of communities of all ages, school children, or among selected age groups within villages.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Community-based surveys of malaria parasite prevalence have been assembled from a variety of sources including peer-reviewed journals, international and national ministry of health and academic archives, personal correspondence and more recent national household sample surveys. Methods used to identify, extract and geo-code survey reports are presented elsewhere [Snow et al., 2015; Noor et al., 2008; Noor et</a:t>
            </a:r>
            <a:r>
              <a:rPr lang="en-GB" sz="1200" kern="1200" baseline="0" dirty="0" smtClean="0">
                <a:solidFill>
                  <a:schemeClr val="tx1"/>
                </a:solidFill>
                <a:effectLst/>
                <a:latin typeface="+mn-lt"/>
                <a:ea typeface="+mn-ea"/>
                <a:cs typeface="+mn-cs"/>
              </a:rPr>
              <a:t> al., 2012</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Of the assembled data,</a:t>
            </a:r>
            <a:r>
              <a:rPr lang="en-GB" sz="1200" kern="1200" baseline="0" dirty="0" smtClean="0">
                <a:solidFill>
                  <a:schemeClr val="tx1"/>
                </a:solidFill>
                <a:effectLst/>
                <a:latin typeface="+mn-lt"/>
                <a:ea typeface="+mn-ea"/>
                <a:cs typeface="+mn-cs"/>
              </a:rPr>
              <a:t> we restricted inclusion of all surveys undertaken from 1980, 88 </a:t>
            </a:r>
            <a:r>
              <a:rPr lang="en-GB" dirty="0" smtClean="0"/>
              <a:t>survey sites could not be geo-located and 2 had sample sizes less than 10 individuals. The earliest two surveys</a:t>
            </a:r>
            <a:r>
              <a:rPr lang="en-GB" baseline="0" dirty="0" smtClean="0"/>
              <a:t> were undertaken in two villages in </a:t>
            </a:r>
            <a:r>
              <a:rPr lang="en-GB" baseline="0" dirty="0" err="1" smtClean="0"/>
              <a:t>Togadeer</a:t>
            </a:r>
            <a:r>
              <a:rPr lang="en-GB" baseline="0" dirty="0" smtClean="0"/>
              <a:t> in July 1980. The dataset included national household sample surveys from 2005 malaria surveys undertaken in each of three zones by WHO and partners covering 275 clusters and the 2014 Malaria Indicator Survey [NMCP, 2014] that effectively sampled 216 with a minimal sample size of 10 people. </a:t>
            </a:r>
          </a:p>
          <a:p>
            <a:endParaRPr lang="en-GB" baseline="0" dirty="0" smtClean="0"/>
          </a:p>
          <a:p>
            <a:r>
              <a:rPr lang="en-GB" baseline="0" dirty="0" smtClean="0"/>
              <a:t>Importantly, with funding via UNICEF as the Principal Recipients of the Global Fund support, the </a:t>
            </a:r>
            <a:r>
              <a:rPr lang="en-GB" sz="1200" kern="1200" dirty="0" smtClean="0">
                <a:solidFill>
                  <a:schemeClr val="tx1"/>
                </a:solidFill>
                <a:effectLst/>
                <a:latin typeface="+mn-lt"/>
                <a:ea typeface="+mn-ea"/>
                <a:cs typeface="+mn-cs"/>
              </a:rPr>
              <a:t>Food and Agriculture Organization Food Security and Nutrition Analysis Unit (FAO-FSNAU) </a:t>
            </a:r>
            <a:r>
              <a:rPr lang="en-GB" baseline="0" dirty="0" smtClean="0"/>
              <a:t>added in RDT testing to their monthly random community nutritional surveys resulting in 1522 independent estimates of malaria prevalence between 2007 and 2011. These </a:t>
            </a:r>
            <a:r>
              <a:rPr lang="en-GB" sz="1200" kern="1200" baseline="0" dirty="0" smtClean="0">
                <a:solidFill>
                  <a:schemeClr val="tx1"/>
                </a:solidFill>
                <a:effectLst/>
                <a:latin typeface="+mn-lt"/>
                <a:ea typeface="+mn-ea"/>
                <a:cs typeface="+mn-cs"/>
              </a:rPr>
              <a:t>stopped from 2012 despite being included in the national malaria M&amp;E plan and strongly supported by the Malaria Programme Review in 2012.  </a:t>
            </a:r>
            <a:endParaRPr lang="en-GB" sz="1200" kern="1200" dirty="0" smtClean="0">
              <a:solidFill>
                <a:schemeClr val="tx1"/>
              </a:solidFill>
              <a:effectLst/>
              <a:latin typeface="+mn-lt"/>
              <a:ea typeface="+mn-ea"/>
              <a:cs typeface="+mn-cs"/>
            </a:endParaRP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final database</a:t>
            </a:r>
            <a:r>
              <a:rPr lang="en-GB" baseline="0" dirty="0" smtClean="0"/>
              <a:t> </a:t>
            </a:r>
            <a:r>
              <a:rPr lang="en-GB" dirty="0" smtClean="0"/>
              <a:t>included 2169</a:t>
            </a:r>
            <a:r>
              <a:rPr lang="en-GB" baseline="0" dirty="0" smtClean="0"/>
              <a:t> </a:t>
            </a:r>
            <a:r>
              <a:rPr lang="en-GB" dirty="0" smtClean="0"/>
              <a:t>unique survey data points from 1607 locations</a:t>
            </a:r>
            <a:r>
              <a:rPr lang="en-GB" baseline="0" dirty="0" smtClean="0"/>
              <a:t>. The vast majority 2125 were sampled using RDTs (</a:t>
            </a:r>
            <a:r>
              <a:rPr lang="en-GB" baseline="0" dirty="0" err="1" smtClean="0"/>
              <a:t>Paracheck</a:t>
            </a:r>
            <a:r>
              <a:rPr lang="en-GB" baseline="0" dirty="0" smtClean="0"/>
              <a:t>, </a:t>
            </a:r>
            <a:r>
              <a:rPr lang="en-GB" baseline="0" dirty="0" err="1" smtClean="0"/>
              <a:t>ParaHit</a:t>
            </a:r>
            <a:r>
              <a:rPr lang="en-GB" baseline="0" dirty="0" smtClean="0"/>
              <a:t> and SD </a:t>
            </a:r>
            <a:r>
              <a:rPr lang="en-GB" baseline="0" dirty="0" err="1" smtClean="0"/>
              <a:t>Bioline</a:t>
            </a:r>
            <a:r>
              <a:rPr lang="en-GB" baseline="0" dirty="0" smtClean="0"/>
              <a:t>). </a:t>
            </a:r>
            <a:r>
              <a:rPr lang="en-US" sz="1200" kern="1200" dirty="0" smtClean="0">
                <a:solidFill>
                  <a:schemeClr val="tx1"/>
                </a:solidFill>
                <a:effectLst/>
                <a:latin typeface="+mn-lt"/>
                <a:ea typeface="+mn-ea"/>
                <a:cs typeface="+mn-cs"/>
              </a:rPr>
              <a:t>Since 2005 there have been 2128 survey data points assembled at 1595 unique locations (see next slide).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All data assembled is provided to the NMCP accompanying this report, for future use and updating</a:t>
            </a:r>
          </a:p>
          <a:p>
            <a:endParaRPr lang="en-GB" sz="1200"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Action Points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FSNAU should be encouraged to resurrect inclusion of RDTs into nutritional surveys in the CSZ. These are done monthly in different locations and provide a unique opportunity to track changing malaria prevalence as specified as one of the main targets in the NMS 2011-2015.</a:t>
            </a:r>
          </a:p>
          <a:p>
            <a:endParaRPr lang="en-GB" sz="1200" kern="1200" baseline="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References</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National Malaria Control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(2014). The first malaria indicator survey in Somalia, 2014. Ministries of Health of the Federal Government of Somalia, Puntland and Somaliland, August 2014</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Noor AM, Clements ACA, </a:t>
            </a:r>
            <a:r>
              <a:rPr lang="en-US" sz="1200" kern="1200" dirty="0" err="1" smtClean="0">
                <a:solidFill>
                  <a:schemeClr val="tx1"/>
                </a:solidFill>
                <a:effectLst/>
                <a:latin typeface="+mn-lt"/>
                <a:ea typeface="+mn-ea"/>
                <a:cs typeface="+mn-cs"/>
              </a:rPr>
              <a:t>Gething</a:t>
            </a:r>
            <a:r>
              <a:rPr lang="en-US" sz="1200" kern="1200" dirty="0" smtClean="0">
                <a:solidFill>
                  <a:schemeClr val="tx1"/>
                </a:solidFill>
                <a:effectLst/>
                <a:latin typeface="+mn-lt"/>
                <a:ea typeface="+mn-ea"/>
                <a:cs typeface="+mn-cs"/>
              </a:rPr>
              <a:t> PW, Moloney G, </a:t>
            </a:r>
            <a:r>
              <a:rPr lang="en-US" sz="1200" kern="1200" dirty="0" err="1" smtClean="0">
                <a:solidFill>
                  <a:schemeClr val="tx1"/>
                </a:solidFill>
                <a:effectLst/>
                <a:latin typeface="+mn-lt"/>
                <a:ea typeface="+mn-ea"/>
                <a:cs typeface="+mn-cs"/>
              </a:rPr>
              <a:t>Borle</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Shewshuk</a:t>
            </a:r>
            <a:r>
              <a:rPr lang="en-US" sz="1200" kern="1200" dirty="0" smtClean="0">
                <a:solidFill>
                  <a:schemeClr val="tx1"/>
                </a:solidFill>
                <a:effectLst/>
                <a:latin typeface="+mn-lt"/>
                <a:ea typeface="+mn-ea"/>
                <a:cs typeface="+mn-cs"/>
              </a:rPr>
              <a:t> T, Hay SI, Snow RW (2008). Spatial prediction of </a:t>
            </a:r>
            <a:r>
              <a:rPr lang="en-US" sz="1200" i="1" kern="1200" dirty="0" smtClean="0">
                <a:solidFill>
                  <a:schemeClr val="tx1"/>
                </a:solidFill>
                <a:effectLst/>
                <a:latin typeface="+mn-lt"/>
                <a:ea typeface="+mn-ea"/>
                <a:cs typeface="+mn-cs"/>
              </a:rPr>
              <a:t>Plasmodium falciparum</a:t>
            </a:r>
            <a:r>
              <a:rPr lang="en-US" sz="1200" kern="1200" dirty="0" smtClean="0">
                <a:solidFill>
                  <a:schemeClr val="tx1"/>
                </a:solidFill>
                <a:effectLst/>
                <a:latin typeface="+mn-lt"/>
                <a:ea typeface="+mn-ea"/>
                <a:cs typeface="+mn-cs"/>
              </a:rPr>
              <a:t> prevalence in Somalia. </a:t>
            </a:r>
            <a:r>
              <a:rPr lang="en-US" sz="1200" i="1" kern="1200" dirty="0" smtClean="0">
                <a:solidFill>
                  <a:schemeClr val="tx1"/>
                </a:solidFill>
                <a:effectLst/>
                <a:latin typeface="+mn-lt"/>
                <a:ea typeface="+mn-ea"/>
                <a:cs typeface="+mn-cs"/>
              </a:rPr>
              <a:t>Malaria Journal</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159</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Noor AM, </a:t>
            </a:r>
            <a:r>
              <a:rPr lang="en-US" sz="1200" kern="1200" dirty="0" err="1" smtClean="0">
                <a:solidFill>
                  <a:schemeClr val="tx1"/>
                </a:solidFill>
                <a:effectLst/>
                <a:latin typeface="+mn-lt"/>
                <a:ea typeface="+mn-ea"/>
                <a:cs typeface="+mn-cs"/>
              </a:rPr>
              <a:t>Alegana</a:t>
            </a:r>
            <a:r>
              <a:rPr lang="en-US" sz="1200" kern="1200" dirty="0" smtClean="0">
                <a:solidFill>
                  <a:schemeClr val="tx1"/>
                </a:solidFill>
                <a:effectLst/>
                <a:latin typeface="+mn-lt"/>
                <a:ea typeface="+mn-ea"/>
                <a:cs typeface="+mn-cs"/>
              </a:rPr>
              <a:t> VA, </a:t>
            </a:r>
            <a:r>
              <a:rPr lang="en-US" sz="1200" kern="1200" dirty="0" err="1" smtClean="0">
                <a:solidFill>
                  <a:schemeClr val="tx1"/>
                </a:solidFill>
                <a:effectLst/>
                <a:latin typeface="+mn-lt"/>
                <a:ea typeface="+mn-ea"/>
                <a:cs typeface="+mn-cs"/>
              </a:rPr>
              <a:t>Patil</a:t>
            </a:r>
            <a:r>
              <a:rPr lang="en-US" sz="1200" kern="1200" dirty="0" smtClean="0">
                <a:solidFill>
                  <a:schemeClr val="tx1"/>
                </a:solidFill>
                <a:effectLst/>
                <a:latin typeface="+mn-lt"/>
                <a:ea typeface="+mn-ea"/>
                <a:cs typeface="+mn-cs"/>
              </a:rPr>
              <a:t> AP, Moloney G, </a:t>
            </a:r>
            <a:r>
              <a:rPr lang="en-US" sz="1200" kern="1200" dirty="0" err="1" smtClean="0">
                <a:solidFill>
                  <a:schemeClr val="tx1"/>
                </a:solidFill>
                <a:effectLst/>
                <a:latin typeface="+mn-lt"/>
                <a:ea typeface="+mn-ea"/>
                <a:cs typeface="+mn-cs"/>
              </a:rPr>
              <a:t>Borle</a:t>
            </a:r>
            <a:r>
              <a:rPr lang="en-US" sz="1200" kern="1200" dirty="0" smtClean="0">
                <a:solidFill>
                  <a:schemeClr val="tx1"/>
                </a:solidFill>
                <a:effectLst/>
                <a:latin typeface="+mn-lt"/>
                <a:ea typeface="+mn-ea"/>
                <a:cs typeface="+mn-cs"/>
              </a:rPr>
              <a:t> M, Ahmed F, Yousef F, Amran J, Snow RW (2012). Mapping the receptivity of malaria risk to plan the future of control in Somalia. </a:t>
            </a:r>
            <a:r>
              <a:rPr lang="en-US" sz="1200" i="1" kern="1200" dirty="0" smtClean="0">
                <a:solidFill>
                  <a:schemeClr val="tx1"/>
                </a:solidFill>
                <a:effectLst/>
                <a:latin typeface="+mn-lt"/>
                <a:ea typeface="+mn-ea"/>
                <a:cs typeface="+mn-cs"/>
              </a:rPr>
              <a:t>British Medical Journal Open Access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e001160</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Snow RW &amp; Noor AM (2015). </a:t>
            </a:r>
            <a:r>
              <a:rPr lang="en-US" sz="1200" i="1" kern="1200" dirty="0" smtClean="0">
                <a:solidFill>
                  <a:schemeClr val="tx1"/>
                </a:solidFill>
                <a:latin typeface="+mn-lt"/>
                <a:ea typeface="+mn-ea"/>
                <a:cs typeface="+mn-cs"/>
              </a:rPr>
              <a:t>Malaria risk mapping in Africa: The historical context to the Information for Malaria (INFORM) project</a:t>
            </a:r>
            <a:r>
              <a:rPr lang="en-US" sz="1200" kern="1200" dirty="0" smtClean="0">
                <a:solidFill>
                  <a:schemeClr val="tx1"/>
                </a:solidFill>
                <a:latin typeface="+mn-lt"/>
                <a:ea typeface="+mn-ea"/>
                <a:cs typeface="+mn-cs"/>
              </a:rPr>
              <a:t>. Working Paper in support of the INFORM Project funded by the Department for International Development and the </a:t>
            </a:r>
            <a:r>
              <a:rPr lang="en-US" sz="1200" kern="1200" dirty="0" err="1" smtClean="0">
                <a:solidFill>
                  <a:schemeClr val="tx1"/>
                </a:solidFill>
                <a:latin typeface="+mn-lt"/>
                <a:ea typeface="+mn-ea"/>
                <a:cs typeface="+mn-cs"/>
              </a:rPr>
              <a:t>Wellcome</a:t>
            </a:r>
            <a:r>
              <a:rPr lang="en-US" sz="1200" kern="1200" dirty="0" smtClean="0">
                <a:solidFill>
                  <a:schemeClr val="tx1"/>
                </a:solidFill>
                <a:latin typeface="+mn-lt"/>
                <a:ea typeface="+mn-ea"/>
                <a:cs typeface="+mn-cs"/>
              </a:rPr>
              <a:t> Trust, Nairobi, Kenya June 2015; </a:t>
            </a:r>
            <a:r>
              <a:rPr lang="en-US" sz="1200" u="sng" kern="1200" dirty="0" smtClean="0">
                <a:solidFill>
                  <a:schemeClr val="tx1"/>
                </a:solidFill>
                <a:latin typeface="+mn-lt"/>
                <a:ea typeface="+mn-ea"/>
                <a:cs typeface="+mn-cs"/>
                <a:hlinkClick r:id="rId3"/>
              </a:rPr>
              <a:t>http://www.inform-malaria.org/wp-content/uploads/2015/07/History-of-Malaria-Risk-Mapping-Version-1.pdf</a:t>
            </a:r>
            <a:endParaRPr lang="en-US" sz="1200" kern="1200" dirty="0" smtClean="0">
              <a:solidFill>
                <a:schemeClr val="tx1"/>
              </a:solidFill>
              <a:latin typeface="+mn-lt"/>
              <a:ea typeface="+mn-ea"/>
              <a:cs typeface="+mn-cs"/>
            </a:endParaRPr>
          </a:p>
          <a:p>
            <a:endParaRPr lang="en-GB" dirty="0" smtClean="0"/>
          </a:p>
          <a:p>
            <a:r>
              <a:rPr lang="en-US" sz="1000" b="0" kern="1200" dirty="0" smtClean="0">
                <a:solidFill>
                  <a:schemeClr val="tx1"/>
                </a:solidFill>
                <a:effectLst/>
                <a:latin typeface="+mn-lt"/>
                <a:ea typeface="+mn-ea"/>
                <a:cs typeface="+mn-cs"/>
              </a:rPr>
              <a:t>Snow RW, </a:t>
            </a:r>
            <a:r>
              <a:rPr lang="en-US" sz="1000" kern="1200" dirty="0" err="1" smtClean="0">
                <a:solidFill>
                  <a:schemeClr val="tx1"/>
                </a:solidFill>
                <a:effectLst/>
                <a:latin typeface="+mn-lt"/>
                <a:ea typeface="+mn-ea"/>
                <a:cs typeface="+mn-cs"/>
              </a:rPr>
              <a:t>Amratia</a:t>
            </a:r>
            <a:r>
              <a:rPr lang="en-US" sz="1000" kern="1200" dirty="0" smtClean="0">
                <a:solidFill>
                  <a:schemeClr val="tx1"/>
                </a:solidFill>
                <a:effectLst/>
                <a:latin typeface="+mn-lt"/>
                <a:ea typeface="+mn-ea"/>
                <a:cs typeface="+mn-cs"/>
              </a:rPr>
              <a:t> P, Mundia CW, </a:t>
            </a:r>
            <a:r>
              <a:rPr lang="en-US" sz="1000" kern="1200" dirty="0" err="1" smtClean="0">
                <a:solidFill>
                  <a:schemeClr val="tx1"/>
                </a:solidFill>
                <a:effectLst/>
                <a:latin typeface="+mn-lt"/>
                <a:ea typeface="+mn-ea"/>
                <a:cs typeface="+mn-cs"/>
              </a:rPr>
              <a:t>Alegana</a:t>
            </a:r>
            <a:r>
              <a:rPr lang="en-US" sz="1000" kern="1200" dirty="0" smtClean="0">
                <a:solidFill>
                  <a:schemeClr val="tx1"/>
                </a:solidFill>
                <a:effectLst/>
                <a:latin typeface="+mn-lt"/>
                <a:ea typeface="+mn-ea"/>
                <a:cs typeface="+mn-cs"/>
              </a:rPr>
              <a:t> VA, </a:t>
            </a:r>
            <a:r>
              <a:rPr lang="en-US" sz="1000" kern="1200" dirty="0" err="1" smtClean="0">
                <a:solidFill>
                  <a:schemeClr val="tx1"/>
                </a:solidFill>
                <a:effectLst/>
                <a:latin typeface="+mn-lt"/>
                <a:ea typeface="+mn-ea"/>
                <a:cs typeface="+mn-cs"/>
              </a:rPr>
              <a:t>Kirui</a:t>
            </a:r>
            <a:r>
              <a:rPr lang="en-US" sz="1000" kern="1200" dirty="0" smtClean="0">
                <a:solidFill>
                  <a:schemeClr val="tx1"/>
                </a:solidFill>
                <a:effectLst/>
                <a:latin typeface="+mn-lt"/>
                <a:ea typeface="+mn-ea"/>
                <a:cs typeface="+mn-cs"/>
              </a:rPr>
              <a:t> VC, Kabaria CW, Noor AM (2015). </a:t>
            </a:r>
            <a:r>
              <a:rPr lang="en-US" sz="1000" i="1" kern="1200" dirty="0" smtClean="0">
                <a:solidFill>
                  <a:schemeClr val="tx1"/>
                </a:solidFill>
                <a:effectLst/>
                <a:latin typeface="+mn-lt"/>
                <a:ea typeface="+mn-ea"/>
                <a:cs typeface="+mn-cs"/>
              </a:rPr>
              <a:t>Assembling a geo-coded repository of malaria infection prevalence survey data in Africa 1900-2014</a:t>
            </a:r>
            <a:r>
              <a:rPr lang="en-US" sz="1000" kern="1200" dirty="0" smtClean="0">
                <a:solidFill>
                  <a:schemeClr val="tx1"/>
                </a:solidFill>
                <a:effectLst/>
                <a:latin typeface="+mn-lt"/>
                <a:ea typeface="+mn-ea"/>
                <a:cs typeface="+mn-cs"/>
              </a:rPr>
              <a:t>. INFORM Working Paper, developed with support from the Department of International Development and </a:t>
            </a:r>
            <a:r>
              <a:rPr lang="en-US" sz="1000" kern="1200" dirty="0" err="1" smtClean="0">
                <a:solidFill>
                  <a:schemeClr val="tx1"/>
                </a:solidFill>
                <a:effectLst/>
                <a:latin typeface="+mn-lt"/>
                <a:ea typeface="+mn-ea"/>
                <a:cs typeface="+mn-cs"/>
              </a:rPr>
              <a:t>Wellcome</a:t>
            </a:r>
            <a:r>
              <a:rPr lang="en-US" sz="1000" kern="1200" dirty="0" smtClean="0">
                <a:solidFill>
                  <a:schemeClr val="tx1"/>
                </a:solidFill>
                <a:effectLst/>
                <a:latin typeface="+mn-lt"/>
                <a:ea typeface="+mn-ea"/>
                <a:cs typeface="+mn-cs"/>
              </a:rPr>
              <a:t> Trust, UK, June 2015; </a:t>
            </a:r>
            <a:r>
              <a:rPr lang="en-US" sz="1000" u="sng" kern="1200" dirty="0" smtClean="0">
                <a:solidFill>
                  <a:schemeClr val="tx1"/>
                </a:solidFill>
                <a:effectLst/>
                <a:latin typeface="+mn-lt"/>
                <a:ea typeface="+mn-ea"/>
                <a:cs typeface="+mn-cs"/>
                <a:hlinkClick r:id="rId4"/>
              </a:rPr>
              <a:t>http://www.inform-malaria.org/wp-content/uploads/2015/07/Assembly-of-Parasite-Rate-Data-Version-1.pdf</a:t>
            </a:r>
            <a:r>
              <a:rPr lang="en-GB" sz="1000" kern="1200" dirty="0" smtClean="0">
                <a:solidFill>
                  <a:schemeClr val="tx1"/>
                </a:solidFill>
                <a:effectLst/>
                <a:latin typeface="+mn-lt"/>
                <a:ea typeface="+mn-ea"/>
                <a:cs typeface="+mn-cs"/>
              </a:rPr>
              <a:t> </a:t>
            </a:r>
          </a:p>
          <a:p>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3F9CA1-1FE7-4565-978F-82A1E9B5BDBD}" type="slidenum">
              <a:rPr lang="en-GB" smtClean="0"/>
              <a:t>30</a:t>
            </a:fld>
            <a:endParaRPr lang="en-GB"/>
          </a:p>
        </p:txBody>
      </p:sp>
    </p:spTree>
    <p:extLst>
      <p:ext uri="{BB962C8B-B14F-4D97-AF65-F5344CB8AC3E}">
        <p14:creationId xmlns:p14="http://schemas.microsoft.com/office/powerpoint/2010/main" val="2853534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To make meaningful comparisons in time and space, a single standardized age range is required. Correction to a standard age for </a:t>
            </a:r>
            <a:r>
              <a:rPr lang="en-GB" sz="1200" i="1" kern="1200" dirty="0" smtClean="0">
                <a:solidFill>
                  <a:schemeClr val="tx1"/>
                </a:solidFill>
                <a:effectLst/>
                <a:latin typeface="+mn-lt"/>
                <a:ea typeface="+mn-ea"/>
                <a:cs typeface="+mn-cs"/>
              </a:rPr>
              <a:t>P. falciparum</a:t>
            </a:r>
            <a:r>
              <a:rPr lang="en-GB" sz="1200" kern="1200" dirty="0" smtClean="0">
                <a:solidFill>
                  <a:schemeClr val="tx1"/>
                </a:solidFill>
                <a:effectLst/>
                <a:latin typeface="+mn-lt"/>
                <a:ea typeface="+mn-ea"/>
                <a:cs typeface="+mn-cs"/>
              </a:rPr>
              <a:t> was done using adapted catalytic conversion </a:t>
            </a:r>
            <a:r>
              <a:rPr lang="en-GB" sz="1200" kern="1200" dirty="0" err="1" smtClean="0">
                <a:solidFill>
                  <a:schemeClr val="tx1"/>
                </a:solidFill>
                <a:effectLst/>
                <a:latin typeface="+mn-lt"/>
                <a:ea typeface="+mn-ea"/>
                <a:cs typeface="+mn-cs"/>
              </a:rPr>
              <a:t>Muench</a:t>
            </a:r>
            <a:r>
              <a:rPr lang="en-GB" sz="1200" kern="1200" dirty="0" smtClean="0">
                <a:solidFill>
                  <a:schemeClr val="tx1"/>
                </a:solidFill>
                <a:effectLst/>
                <a:latin typeface="+mn-lt"/>
                <a:ea typeface="+mn-ea"/>
                <a:cs typeface="+mn-cs"/>
              </a:rPr>
              <a:t> models, into static equations in R-script that uses the lower and upper range of the sample and the overall prevalence to transform into a predicted estimate in children aged 2-10 years, </a:t>
            </a:r>
            <a:r>
              <a:rPr lang="en-GB" sz="1200" i="1" kern="1200" dirty="0" smtClean="0">
                <a:solidFill>
                  <a:schemeClr val="tx1"/>
                </a:solidFill>
                <a:effectLst/>
                <a:latin typeface="+mn-lt"/>
                <a:ea typeface="+mn-ea"/>
                <a:cs typeface="+mn-cs"/>
              </a:rPr>
              <a:t>Pf</a:t>
            </a:r>
            <a:r>
              <a:rPr lang="en-GB" sz="1200" kern="1200" dirty="0" smtClean="0">
                <a:solidFill>
                  <a:schemeClr val="tx1"/>
                </a:solidFill>
                <a:effectLst/>
                <a:latin typeface="+mn-lt"/>
                <a:ea typeface="+mn-ea"/>
                <a:cs typeface="+mn-cs"/>
              </a:rPr>
              <a:t>PR</a:t>
            </a:r>
            <a:r>
              <a:rPr lang="en-GB" sz="1200" kern="1200" baseline="-25000" dirty="0" smtClean="0">
                <a:solidFill>
                  <a:schemeClr val="tx1"/>
                </a:solidFill>
                <a:effectLst/>
                <a:latin typeface="+mn-lt"/>
                <a:ea typeface="+mn-ea"/>
                <a:cs typeface="+mn-cs"/>
              </a:rPr>
              <a:t>2-10</a:t>
            </a:r>
            <a:r>
              <a:rPr lang="en-GB" sz="1200" kern="1200" dirty="0" smtClean="0">
                <a:solidFill>
                  <a:schemeClr val="tx1"/>
                </a:solidFill>
                <a:effectLst/>
                <a:latin typeface="+mn-lt"/>
                <a:ea typeface="+mn-ea"/>
                <a:cs typeface="+mn-cs"/>
              </a:rPr>
              <a:t> [Smith et al.</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2007]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GB" b="1" dirty="0" smtClean="0"/>
              <a:t>References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Smith DL, Guerra CA, Snow RW, Hay SI (2007). </a:t>
            </a:r>
            <a:r>
              <a:rPr lang="en-US" sz="1200" kern="1200" dirty="0" smtClean="0">
                <a:solidFill>
                  <a:schemeClr val="tx1"/>
                </a:solidFill>
                <a:effectLst/>
                <a:latin typeface="+mn-lt"/>
                <a:ea typeface="+mn-ea"/>
                <a:cs typeface="+mn-cs"/>
              </a:rPr>
              <a:t>Standardizing estimates of malaria prevalence. </a:t>
            </a:r>
            <a:r>
              <a:rPr lang="en-US" sz="1200" i="1" kern="1200" dirty="0" smtClean="0">
                <a:solidFill>
                  <a:schemeClr val="tx1"/>
                </a:solidFill>
                <a:effectLst/>
                <a:latin typeface="+mn-lt"/>
                <a:ea typeface="+mn-ea"/>
                <a:cs typeface="+mn-cs"/>
              </a:rPr>
              <a:t>Malaria Journal, </a:t>
            </a:r>
            <a:r>
              <a:rPr lang="en-US" sz="1200" b="1" kern="1200" dirty="0" smtClean="0">
                <a:solidFill>
                  <a:schemeClr val="tx1"/>
                </a:solidFill>
                <a:effectLst/>
                <a:latin typeface="+mn-lt"/>
                <a:ea typeface="+mn-ea"/>
                <a:cs typeface="+mn-cs"/>
              </a:rPr>
              <a:t>6</a:t>
            </a:r>
            <a:r>
              <a:rPr lang="en-US" sz="1200" kern="1200" dirty="0" smtClean="0">
                <a:solidFill>
                  <a:schemeClr val="tx1"/>
                </a:solidFill>
                <a:effectLst/>
                <a:latin typeface="+mn-lt"/>
                <a:ea typeface="+mn-ea"/>
                <a:cs typeface="+mn-cs"/>
              </a:rPr>
              <a:t>: 131</a:t>
            </a:r>
            <a:endParaRPr lang="en-GB" sz="1200" kern="1200" dirty="0" smtClean="0">
              <a:solidFill>
                <a:schemeClr val="tx1"/>
              </a:solidFill>
              <a:effectLst/>
              <a:latin typeface="+mn-lt"/>
              <a:ea typeface="+mn-ea"/>
              <a:cs typeface="+mn-cs"/>
            </a:endParaRPr>
          </a:p>
          <a:p>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31</a:t>
            </a:fld>
            <a:endParaRPr lang="en-GB"/>
          </a:p>
        </p:txBody>
      </p:sp>
    </p:spTree>
    <p:extLst>
      <p:ext uri="{BB962C8B-B14F-4D97-AF65-F5344CB8AC3E}">
        <p14:creationId xmlns:p14="http://schemas.microsoft.com/office/powerpoint/2010/main" val="345610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Context</a:t>
            </a:r>
          </a:p>
          <a:p>
            <a:endParaRPr lang="en-GB"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North of Somalia, a low-lying coastline borders the Gulf of Aden, beyond which, running parallel to the Coast, a series of dry hills, the </a:t>
            </a:r>
            <a:r>
              <a:rPr lang="en-US" sz="1200" kern="1200" dirty="0" err="1" smtClean="0">
                <a:solidFill>
                  <a:schemeClr val="tx1"/>
                </a:solidFill>
                <a:effectLst/>
                <a:latin typeface="+mn-lt"/>
                <a:ea typeface="+mn-ea"/>
                <a:cs typeface="+mn-cs"/>
              </a:rPr>
              <a:t>Haud</a:t>
            </a:r>
            <a:r>
              <a:rPr lang="en-US" sz="1200" kern="1200" dirty="0" smtClean="0">
                <a:solidFill>
                  <a:schemeClr val="tx1"/>
                </a:solidFill>
                <a:effectLst/>
                <a:latin typeface="+mn-lt"/>
                <a:ea typeface="+mn-ea"/>
                <a:cs typeface="+mn-cs"/>
              </a:rPr>
              <a:t>, at 500 to 2,000 meters above sea level (</a:t>
            </a:r>
            <a:r>
              <a:rPr lang="en-US" sz="1200" kern="1200" dirty="0" err="1" smtClean="0">
                <a:solidFill>
                  <a:schemeClr val="tx1"/>
                </a:solidFill>
                <a:effectLst/>
                <a:latin typeface="+mn-lt"/>
                <a:ea typeface="+mn-ea"/>
                <a:cs typeface="+mn-cs"/>
              </a:rPr>
              <a:t>mASL</a:t>
            </a:r>
            <a:r>
              <a:rPr lang="en-US" sz="1200" kern="1200" dirty="0" smtClean="0">
                <a:solidFill>
                  <a:schemeClr val="tx1"/>
                </a:solidFill>
                <a:effectLst/>
                <a:latin typeface="+mn-lt"/>
                <a:ea typeface="+mn-ea"/>
                <a:cs typeface="+mn-cs"/>
              </a:rPr>
              <a:t>), form a skeletal framework for the country: they descend thereafter to the south-east as they join the Ethiopian </a:t>
            </a:r>
            <a:r>
              <a:rPr lang="en-US" sz="1200" kern="1200" dirty="0" err="1" smtClean="0">
                <a:solidFill>
                  <a:schemeClr val="tx1"/>
                </a:solidFill>
                <a:effectLst/>
                <a:latin typeface="+mn-lt"/>
                <a:ea typeface="+mn-ea"/>
                <a:cs typeface="+mn-cs"/>
              </a:rPr>
              <a:t>Ogaden</a:t>
            </a:r>
            <a:r>
              <a:rPr lang="en-US" sz="1200" kern="1200" dirty="0" smtClean="0">
                <a:solidFill>
                  <a:schemeClr val="tx1"/>
                </a:solidFill>
                <a:effectLst/>
                <a:latin typeface="+mn-lt"/>
                <a:ea typeface="+mn-ea"/>
                <a:cs typeface="+mn-cs"/>
              </a:rPr>
              <a:t>. In the East and the South, the plateau ends in arid steppes, from under 200 </a:t>
            </a:r>
            <a:r>
              <a:rPr lang="en-US" sz="1200" kern="1200" dirty="0" err="1" smtClean="0">
                <a:solidFill>
                  <a:schemeClr val="tx1"/>
                </a:solidFill>
                <a:effectLst/>
                <a:latin typeface="+mn-lt"/>
                <a:ea typeface="+mn-ea"/>
                <a:cs typeface="+mn-cs"/>
              </a:rPr>
              <a:t>mASL</a:t>
            </a:r>
            <a:r>
              <a:rPr lang="en-US" sz="1200" kern="1200" dirty="0" smtClean="0">
                <a:solidFill>
                  <a:schemeClr val="tx1"/>
                </a:solidFill>
                <a:effectLst/>
                <a:latin typeface="+mn-lt"/>
                <a:ea typeface="+mn-ea"/>
                <a:cs typeface="+mn-cs"/>
              </a:rPr>
              <a:t> down to the Indian Ocean. The plains drain into the Juba River in the south and </a:t>
            </a:r>
            <a:r>
              <a:rPr lang="en-US" sz="1200" kern="1200" dirty="0" err="1" smtClean="0">
                <a:solidFill>
                  <a:schemeClr val="tx1"/>
                </a:solidFill>
                <a:effectLst/>
                <a:latin typeface="+mn-lt"/>
                <a:ea typeface="+mn-ea"/>
                <a:cs typeface="+mn-cs"/>
              </a:rPr>
              <a:t>Shabelle</a:t>
            </a:r>
            <a:r>
              <a:rPr lang="en-US" sz="1200" kern="1200" dirty="0" smtClean="0">
                <a:solidFill>
                  <a:schemeClr val="tx1"/>
                </a:solidFill>
                <a:effectLst/>
                <a:latin typeface="+mn-lt"/>
                <a:ea typeface="+mn-ea"/>
                <a:cs typeface="+mn-cs"/>
              </a:rPr>
              <a:t> River in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which disappears into a swamp before reaching the coast. </a:t>
            </a:r>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Shimbris</a:t>
            </a:r>
            <a:r>
              <a:rPr lang="en-GB" sz="1200" kern="1200" dirty="0" smtClean="0">
                <a:solidFill>
                  <a:schemeClr val="tx1"/>
                </a:solidFill>
                <a:effectLst/>
                <a:latin typeface="+mn-lt"/>
                <a:ea typeface="+mn-ea"/>
                <a:cs typeface="+mn-cs"/>
              </a:rPr>
              <a:t> Mountains lie at 2,414 </a:t>
            </a:r>
            <a:r>
              <a:rPr lang="en-GB" sz="1200" kern="1200" dirty="0" err="1" smtClean="0">
                <a:solidFill>
                  <a:schemeClr val="tx1"/>
                </a:solidFill>
                <a:effectLst/>
                <a:latin typeface="+mn-lt"/>
                <a:ea typeface="+mn-ea"/>
                <a:cs typeface="+mn-cs"/>
              </a:rPr>
              <a:t>mASL</a:t>
            </a:r>
            <a:r>
              <a:rPr lang="en-GB" sz="1200" kern="1200" dirty="0" smtClean="0">
                <a:solidFill>
                  <a:schemeClr val="tx1"/>
                </a:solidFill>
                <a:effectLst/>
                <a:latin typeface="+mn-lt"/>
                <a:ea typeface="+mn-ea"/>
                <a:cs typeface="+mn-cs"/>
              </a:rPr>
              <a:t> in </a:t>
            </a:r>
            <a:r>
              <a:rPr lang="en-GB" sz="1200" kern="1200" dirty="0" err="1" smtClean="0">
                <a:solidFill>
                  <a:schemeClr val="tx1"/>
                </a:solidFill>
                <a:effectLst/>
                <a:latin typeface="+mn-lt"/>
                <a:ea typeface="+mn-ea"/>
                <a:cs typeface="+mn-cs"/>
              </a:rPr>
              <a:t>Sanaag</a:t>
            </a:r>
            <a:r>
              <a:rPr lang="en-GB" sz="1200" kern="1200" dirty="0" smtClean="0">
                <a:solidFill>
                  <a:schemeClr val="tx1"/>
                </a:solidFill>
                <a:effectLst/>
                <a:latin typeface="+mn-lt"/>
                <a:ea typeface="+mn-ea"/>
                <a:cs typeface="+mn-cs"/>
              </a:rPr>
              <a:t> region and it’s the highest peak in Somalia. </a:t>
            </a:r>
            <a:r>
              <a:rPr lang="en-GB" sz="1200" kern="1200" dirty="0" err="1" smtClean="0">
                <a:solidFill>
                  <a:schemeClr val="tx1"/>
                </a:solidFill>
                <a:effectLst/>
                <a:latin typeface="+mn-lt"/>
                <a:ea typeface="+mn-ea"/>
                <a:cs typeface="+mn-cs"/>
              </a:rPr>
              <a:t>Karkaar</a:t>
            </a:r>
            <a:r>
              <a:rPr lang="en-GB" sz="1200" kern="1200" dirty="0" smtClean="0">
                <a:solidFill>
                  <a:schemeClr val="tx1"/>
                </a:solidFill>
                <a:effectLst/>
                <a:latin typeface="+mn-lt"/>
                <a:ea typeface="+mn-ea"/>
                <a:cs typeface="+mn-cs"/>
              </a:rPr>
              <a:t> Mountains extend east to west in the far north Bari region rising as high as 2,071 </a:t>
            </a:r>
            <a:r>
              <a:rPr lang="en-GB" sz="1200" kern="1200" dirty="0" err="1" smtClean="0">
                <a:solidFill>
                  <a:schemeClr val="tx1"/>
                </a:solidFill>
                <a:effectLst/>
                <a:latin typeface="+mn-lt"/>
                <a:ea typeface="+mn-ea"/>
                <a:cs typeface="+mn-cs"/>
              </a:rPr>
              <a:t>mASL</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Gacab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Libaax</a:t>
            </a:r>
            <a:r>
              <a:rPr lang="en-GB" sz="1200" kern="1200" dirty="0" smtClean="0">
                <a:solidFill>
                  <a:schemeClr val="tx1"/>
                </a:solidFill>
                <a:effectLst/>
                <a:latin typeface="+mn-lt"/>
                <a:ea typeface="+mn-ea"/>
                <a:cs typeface="+mn-cs"/>
              </a:rPr>
              <a:t> lie at 2,008 </a:t>
            </a:r>
            <a:r>
              <a:rPr lang="en-GB" sz="1200" kern="1200" dirty="0" err="1" smtClean="0">
                <a:solidFill>
                  <a:schemeClr val="tx1"/>
                </a:solidFill>
                <a:effectLst/>
                <a:latin typeface="+mn-lt"/>
                <a:ea typeface="+mn-ea"/>
                <a:cs typeface="+mn-cs"/>
              </a:rPr>
              <a:t>mASL</a:t>
            </a:r>
            <a:r>
              <a:rPr lang="en-GB" sz="1200" kern="1200" dirty="0" smtClean="0">
                <a:solidFill>
                  <a:schemeClr val="tx1"/>
                </a:solidFill>
                <a:effectLst/>
                <a:latin typeface="+mn-lt"/>
                <a:ea typeface="+mn-ea"/>
                <a:cs typeface="+mn-cs"/>
              </a:rPr>
              <a:t> in </a:t>
            </a:r>
            <a:r>
              <a:rPr lang="en-GB" sz="1200" kern="1200" dirty="0" err="1" smtClean="0">
                <a:solidFill>
                  <a:schemeClr val="tx1"/>
                </a:solidFill>
                <a:effectLst/>
                <a:latin typeface="+mn-lt"/>
                <a:ea typeface="+mn-ea"/>
                <a:cs typeface="+mn-cs"/>
              </a:rPr>
              <a:t>Togdheer</a:t>
            </a:r>
            <a:r>
              <a:rPr lang="en-GB"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Sa'ad</a:t>
            </a:r>
            <a:r>
              <a:rPr lang="en-US" sz="1200" kern="1200" dirty="0" smtClean="0">
                <a:solidFill>
                  <a:schemeClr val="tx1"/>
                </a:solidFill>
                <a:effectLst/>
                <a:latin typeface="+mn-lt"/>
                <a:ea typeface="+mn-ea"/>
                <a:cs typeface="+mn-cs"/>
              </a:rPr>
              <a:t> ad-Din Islands and known as the </a:t>
            </a:r>
            <a:r>
              <a:rPr lang="en-US" sz="1200" kern="1200" dirty="0" err="1" smtClean="0">
                <a:solidFill>
                  <a:schemeClr val="tx1"/>
                </a:solidFill>
                <a:effectLst/>
                <a:latin typeface="+mn-lt"/>
                <a:ea typeface="+mn-ea"/>
                <a:cs typeface="+mn-cs"/>
              </a:rPr>
              <a:t>Zeila</a:t>
            </a:r>
            <a:r>
              <a:rPr lang="en-US" sz="1200" kern="1200" dirty="0" smtClean="0">
                <a:solidFill>
                  <a:schemeClr val="tx1"/>
                </a:solidFill>
                <a:effectLst/>
                <a:latin typeface="+mn-lt"/>
                <a:ea typeface="+mn-ea"/>
                <a:cs typeface="+mn-cs"/>
              </a:rPr>
              <a:t> Archipelago are group of islands off the northern coast and situated near the ancient city of </a:t>
            </a:r>
            <a:r>
              <a:rPr lang="en-US" sz="1200" kern="1200" dirty="0" err="1" smtClean="0">
                <a:solidFill>
                  <a:schemeClr val="tx1"/>
                </a:solidFill>
                <a:effectLst/>
                <a:latin typeface="+mn-lt"/>
                <a:ea typeface="+mn-ea"/>
                <a:cs typeface="+mn-cs"/>
              </a:rPr>
              <a:t>Zeila</a:t>
            </a:r>
            <a:r>
              <a:rPr lang="en-US" sz="1200" kern="1200" dirty="0" smtClean="0">
                <a:solidFill>
                  <a:schemeClr val="tx1"/>
                </a:solidFill>
                <a:effectLst/>
                <a:latin typeface="+mn-lt"/>
                <a:ea typeface="+mn-ea"/>
                <a:cs typeface="+mn-cs"/>
              </a:rPr>
              <a:t>. The inhabitants of the archipelago are Somalis from the </a:t>
            </a:r>
            <a:r>
              <a:rPr lang="en-US" sz="1200" kern="1200" dirty="0" err="1" smtClean="0">
                <a:solidFill>
                  <a:schemeClr val="tx1"/>
                </a:solidFill>
                <a:effectLst/>
                <a:latin typeface="+mn-lt"/>
                <a:ea typeface="+mn-ea"/>
                <a:cs typeface="+mn-cs"/>
              </a:rPr>
              <a:t>Gadabuursi</a:t>
            </a:r>
            <a:r>
              <a:rPr lang="en-US" sz="1200" kern="1200" dirty="0" smtClean="0">
                <a:solidFill>
                  <a:schemeClr val="tx1"/>
                </a:solidFill>
                <a:effectLst/>
                <a:latin typeface="+mn-lt"/>
                <a:ea typeface="+mn-ea"/>
                <a:cs typeface="+mn-cs"/>
              </a:rPr>
              <a:t> sub-clan, a sub-division of the larger Dir clan, who have established reef fishing communities on the islands [McClanahan, 2000].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Bajuni</a:t>
            </a:r>
            <a:r>
              <a:rPr lang="en-US" sz="1200" kern="1200" dirty="0" smtClean="0">
                <a:solidFill>
                  <a:schemeClr val="tx1"/>
                </a:solidFill>
                <a:effectLst/>
                <a:latin typeface="+mn-lt"/>
                <a:ea typeface="+mn-ea"/>
                <a:cs typeface="+mn-cs"/>
              </a:rPr>
              <a:t> Islands are an archipelago in the Indian Ocean, on the southern coast of Somalia, from </a:t>
            </a:r>
            <a:r>
              <a:rPr lang="en-US" sz="1200" kern="1200" dirty="0" err="1" smtClean="0">
                <a:solidFill>
                  <a:schemeClr val="tx1"/>
                </a:solidFill>
                <a:effectLst/>
                <a:latin typeface="+mn-lt"/>
                <a:ea typeface="+mn-ea"/>
                <a:cs typeface="+mn-cs"/>
              </a:rPr>
              <a:t>Kismayu</a:t>
            </a:r>
            <a:r>
              <a:rPr lang="en-US" sz="1200" kern="1200" dirty="0" smtClean="0">
                <a:solidFill>
                  <a:schemeClr val="tx1"/>
                </a:solidFill>
                <a:effectLst/>
                <a:latin typeface="+mn-lt"/>
                <a:ea typeface="+mn-ea"/>
                <a:cs typeface="+mn-cs"/>
              </a:rPr>
              <a:t> to </a:t>
            </a:r>
            <a:r>
              <a:rPr lang="en-US" sz="1200" kern="1200" dirty="0" err="1" smtClean="0">
                <a:solidFill>
                  <a:schemeClr val="tx1"/>
                </a:solidFill>
                <a:effectLst/>
                <a:latin typeface="+mn-lt"/>
                <a:ea typeface="+mn-ea"/>
                <a:cs typeface="+mn-cs"/>
              </a:rPr>
              <a:t>Ras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Kiyemboni</a:t>
            </a:r>
            <a:r>
              <a:rPr lang="en-US" sz="1200" kern="1200" dirty="0" smtClean="0">
                <a:solidFill>
                  <a:schemeClr val="tx1"/>
                </a:solidFill>
                <a:effectLst/>
                <a:latin typeface="+mn-lt"/>
                <a:ea typeface="+mn-ea"/>
                <a:cs typeface="+mn-cs"/>
              </a:rPr>
              <a:t> (not to be confused with </a:t>
            </a:r>
            <a:r>
              <a:rPr lang="en-US" sz="1200" kern="1200" dirty="0" err="1" smtClean="0">
                <a:solidFill>
                  <a:schemeClr val="tx1"/>
                </a:solidFill>
                <a:effectLst/>
                <a:latin typeface="+mn-lt"/>
                <a:ea typeface="+mn-ea"/>
                <a:cs typeface="+mn-cs"/>
              </a:rPr>
              <a:t>Ras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Kamboni</a:t>
            </a:r>
            <a:r>
              <a:rPr lang="en-US" sz="1200" kern="1200" dirty="0" smtClean="0">
                <a:solidFill>
                  <a:schemeClr val="tx1"/>
                </a:solidFill>
                <a:effectLst/>
                <a:latin typeface="+mn-lt"/>
                <a:ea typeface="+mn-ea"/>
                <a:cs typeface="+mn-cs"/>
              </a:rPr>
              <a:t>). They lie at the northern end of a string of reefs which also include Zanzibar and Pemba. There are 6 main islands: Chandra, </a:t>
            </a:r>
            <a:r>
              <a:rPr lang="en-US" sz="1200" kern="1200" dirty="0" err="1" smtClean="0">
                <a:solidFill>
                  <a:schemeClr val="tx1"/>
                </a:solidFill>
                <a:effectLst/>
                <a:latin typeface="+mn-lt"/>
                <a:ea typeface="+mn-ea"/>
                <a:cs typeface="+mn-cs"/>
              </a:rPr>
              <a:t>Chovaye</a:t>
            </a:r>
            <a:r>
              <a:rPr lang="en-US" sz="1200" kern="1200" dirty="0" smtClean="0">
                <a:solidFill>
                  <a:schemeClr val="tx1"/>
                </a:solidFill>
                <a:effectLst/>
                <a:latin typeface="+mn-lt"/>
                <a:ea typeface="+mn-ea"/>
                <a:cs typeface="+mn-cs"/>
              </a:rPr>
              <a:t>, Chula, Koyama, </a:t>
            </a:r>
            <a:r>
              <a:rPr lang="en-US" sz="1200" kern="1200" dirty="0" err="1" smtClean="0">
                <a:solidFill>
                  <a:schemeClr val="tx1"/>
                </a:solidFill>
                <a:effectLst/>
                <a:latin typeface="+mn-lt"/>
                <a:ea typeface="+mn-ea"/>
                <a:cs typeface="+mn-cs"/>
              </a:rPr>
              <a:t>Darakasi</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Ngumi</a:t>
            </a:r>
            <a:r>
              <a:rPr lang="en-US" sz="1200" kern="1200" dirty="0" smtClean="0">
                <a:solidFill>
                  <a:schemeClr val="tx1"/>
                </a:solidFill>
                <a:effectLst/>
                <a:latin typeface="+mn-lt"/>
                <a:ea typeface="+mn-ea"/>
                <a:cs typeface="+mn-cs"/>
              </a:rPr>
              <a:t>. Chula with the village of </a:t>
            </a:r>
            <a:r>
              <a:rPr lang="en-US" sz="1200" kern="1200" dirty="0" err="1" smtClean="0">
                <a:solidFill>
                  <a:schemeClr val="tx1"/>
                </a:solidFill>
                <a:effectLst/>
                <a:latin typeface="+mn-lt"/>
                <a:ea typeface="+mn-ea"/>
                <a:cs typeface="+mn-cs"/>
              </a:rPr>
              <a:t>Ndowa</a:t>
            </a:r>
            <a:r>
              <a:rPr lang="en-US" sz="1200" kern="1200" dirty="0" smtClean="0">
                <a:solidFill>
                  <a:schemeClr val="tx1"/>
                </a:solidFill>
                <a:effectLst/>
                <a:latin typeface="+mn-lt"/>
                <a:ea typeface="+mn-ea"/>
                <a:cs typeface="+mn-cs"/>
              </a:rPr>
              <a:t> is the only island with a significant population. Koyama Island is the largest island in the group with two villages, Koyama and </a:t>
            </a:r>
            <a:r>
              <a:rPr lang="en-US" sz="1200" kern="1200" dirty="0" err="1" smtClean="0">
                <a:solidFill>
                  <a:schemeClr val="tx1"/>
                </a:solidFill>
                <a:effectLst/>
                <a:latin typeface="+mn-lt"/>
                <a:ea typeface="+mn-ea"/>
                <a:cs typeface="+mn-cs"/>
              </a:rPr>
              <a:t>Koyamani</a:t>
            </a:r>
            <a:r>
              <a:rPr lang="en-US" sz="1200" kern="1200" dirty="0" smtClean="0">
                <a:solidFill>
                  <a:schemeClr val="tx1"/>
                </a:solidFill>
                <a:effectLst/>
                <a:latin typeface="+mn-lt"/>
                <a:ea typeface="+mn-ea"/>
                <a:cs typeface="+mn-cs"/>
              </a:rPr>
              <a:t> with very small populations. The other islands have only migratory fishermen as their "populations". The </a:t>
            </a:r>
            <a:r>
              <a:rPr lang="en-US" sz="1200" kern="1200" dirty="0" err="1" smtClean="0">
                <a:solidFill>
                  <a:schemeClr val="tx1"/>
                </a:solidFill>
                <a:effectLst/>
                <a:latin typeface="+mn-lt"/>
                <a:ea typeface="+mn-ea"/>
                <a:cs typeface="+mn-cs"/>
              </a:rPr>
              <a:t>Bajuni</a:t>
            </a:r>
            <a:r>
              <a:rPr lang="en-US" sz="1200" kern="1200" dirty="0" smtClean="0">
                <a:solidFill>
                  <a:schemeClr val="tx1"/>
                </a:solidFill>
                <a:effectLst/>
                <a:latin typeface="+mn-lt"/>
                <a:ea typeface="+mn-ea"/>
                <a:cs typeface="+mn-cs"/>
              </a:rPr>
              <a:t> are a small independent ethnic community of </a:t>
            </a:r>
            <a:r>
              <a:rPr lang="en-US" sz="1200" i="1" kern="1200" dirty="0" smtClean="0">
                <a:solidFill>
                  <a:schemeClr val="tx1"/>
                </a:solidFill>
                <a:effectLst/>
                <a:latin typeface="+mn-lt"/>
                <a:ea typeface="+mn-ea"/>
                <a:cs typeface="+mn-cs"/>
              </a:rPr>
              <a:t>circa</a:t>
            </a:r>
            <a:r>
              <a:rPr lang="en-US" sz="1200" kern="1200" dirty="0" smtClean="0">
                <a:solidFill>
                  <a:schemeClr val="tx1"/>
                </a:solidFill>
                <a:effectLst/>
                <a:latin typeface="+mn-lt"/>
                <a:ea typeface="+mn-ea"/>
                <a:cs typeface="+mn-cs"/>
              </a:rPr>
              <a:t> 3,000-4,000 [RDC, 2009].</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Other islands of minor importance are: </a:t>
            </a:r>
            <a:r>
              <a:rPr lang="en-US" sz="1200" kern="1200" dirty="0" err="1" smtClean="0">
                <a:solidFill>
                  <a:schemeClr val="tx1"/>
                </a:solidFill>
                <a:effectLst/>
                <a:latin typeface="+mn-lt"/>
                <a:ea typeface="+mn-ea"/>
                <a:cs typeface="+mn-cs"/>
              </a:rPr>
              <a:t>Kandha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Iwu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Ilisi</a:t>
            </a:r>
            <a:r>
              <a:rPr lang="en-US" sz="1200" kern="1200" dirty="0" smtClean="0">
                <a:solidFill>
                  <a:schemeClr val="tx1"/>
                </a:solidFill>
                <a:effectLst/>
                <a:latin typeface="+mn-lt"/>
                <a:ea typeface="+mn-ea"/>
                <a:cs typeface="+mn-cs"/>
              </a:rPr>
              <a:t> and the island of </a:t>
            </a:r>
            <a:r>
              <a:rPr lang="en-US" sz="1200" kern="1200" dirty="0" err="1" smtClean="0">
                <a:solidFill>
                  <a:schemeClr val="tx1"/>
                </a:solidFill>
                <a:effectLst/>
                <a:latin typeface="+mn-lt"/>
                <a:ea typeface="+mn-ea"/>
                <a:cs typeface="+mn-cs"/>
              </a:rPr>
              <a:t>Kisimayu</a:t>
            </a:r>
            <a:r>
              <a:rPr lang="en-US" sz="1200" kern="1200" dirty="0" smtClean="0">
                <a:solidFill>
                  <a:schemeClr val="tx1"/>
                </a:solidFill>
                <a:effectLst/>
                <a:latin typeface="+mn-lt"/>
                <a:ea typeface="+mn-ea"/>
                <a:cs typeface="+mn-cs"/>
              </a:rPr>
              <a:t> (actual </a:t>
            </a:r>
            <a:r>
              <a:rPr lang="en-US" sz="1200" kern="1200" dirty="0" err="1" smtClean="0">
                <a:solidFill>
                  <a:schemeClr val="tx1"/>
                </a:solidFill>
                <a:effectLst/>
                <a:latin typeface="+mn-lt"/>
                <a:ea typeface="+mn-ea"/>
                <a:cs typeface="+mn-cs"/>
              </a:rPr>
              <a:t>Kisimayu</a:t>
            </a:r>
            <a:r>
              <a:rPr lang="en-US" sz="1200" kern="1200" dirty="0" smtClean="0">
                <a:solidFill>
                  <a:schemeClr val="tx1"/>
                </a:solidFill>
                <a:effectLst/>
                <a:latin typeface="+mn-lt"/>
                <a:ea typeface="+mn-ea"/>
                <a:cs typeface="+mn-cs"/>
              </a:rPr>
              <a:t> harbor) attached to the coast in 1961 during the construction of </a:t>
            </a:r>
            <a:r>
              <a:rPr lang="en-US" sz="1200" kern="1200" dirty="0" err="1" smtClean="0">
                <a:solidFill>
                  <a:schemeClr val="tx1"/>
                </a:solidFill>
                <a:effectLst/>
                <a:latin typeface="+mn-lt"/>
                <a:ea typeface="+mn-ea"/>
                <a:cs typeface="+mn-cs"/>
              </a:rPr>
              <a:t>Kismayu</a:t>
            </a:r>
            <a:r>
              <a:rPr lang="en-US" sz="1200" kern="1200" dirty="0" smtClean="0">
                <a:solidFill>
                  <a:schemeClr val="tx1"/>
                </a:solidFill>
                <a:effectLst/>
                <a:latin typeface="+mn-lt"/>
                <a:ea typeface="+mn-ea"/>
                <a:cs typeface="+mn-cs"/>
              </a:rPr>
              <a:t> Port.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D</a:t>
            </a:r>
            <a:r>
              <a:rPr lang="en-US" sz="1200" b="1" kern="1200" dirty="0" err="1" smtClean="0">
                <a:solidFill>
                  <a:schemeClr val="tx1"/>
                </a:solidFill>
                <a:effectLst/>
                <a:latin typeface="+mn-lt"/>
                <a:ea typeface="+mn-ea"/>
                <a:cs typeface="+mn-cs"/>
              </a:rPr>
              <a:t>isputed</a:t>
            </a:r>
            <a:r>
              <a:rPr lang="en-US" sz="1200" b="1" kern="1200" dirty="0" smtClean="0">
                <a:solidFill>
                  <a:schemeClr val="tx1"/>
                </a:solidFill>
                <a:effectLst/>
                <a:latin typeface="+mn-lt"/>
                <a:ea typeface="+mn-ea"/>
                <a:cs typeface="+mn-cs"/>
              </a:rPr>
              <a:t> territories</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Among the three disputed areas which are not under Somalia’s direct control today, the </a:t>
            </a:r>
            <a:r>
              <a:rPr lang="en-US" sz="1200" kern="1200" dirty="0" err="1" smtClean="0">
                <a:solidFill>
                  <a:schemeClr val="tx1"/>
                </a:solidFill>
                <a:effectLst/>
                <a:latin typeface="+mn-lt"/>
                <a:ea typeface="+mn-ea"/>
                <a:cs typeface="+mn-cs"/>
              </a:rPr>
              <a:t>Ogaden</a:t>
            </a:r>
            <a:r>
              <a:rPr lang="en-US" sz="1200" kern="1200" dirty="0" smtClean="0">
                <a:solidFill>
                  <a:schemeClr val="tx1"/>
                </a:solidFill>
                <a:effectLst/>
                <a:latin typeface="+mn-lt"/>
                <a:ea typeface="+mn-ea"/>
                <a:cs typeface="+mn-cs"/>
              </a:rPr>
              <a:t> (comprised in the Somali Regional State, one of Ethiopia’s administrative divisions) and the </a:t>
            </a:r>
            <a:r>
              <a:rPr lang="en-US" sz="1200" kern="1200" dirty="0" err="1" smtClean="0">
                <a:solidFill>
                  <a:schemeClr val="tx1"/>
                </a:solidFill>
                <a:effectLst/>
                <a:latin typeface="+mn-lt"/>
                <a:ea typeface="+mn-ea"/>
                <a:cs typeface="+mn-cs"/>
              </a:rPr>
              <a:t>Haud</a:t>
            </a:r>
            <a:r>
              <a:rPr lang="en-US" sz="1200" kern="1200" dirty="0" smtClean="0">
                <a:solidFill>
                  <a:schemeClr val="tx1"/>
                </a:solidFill>
                <a:effectLst/>
                <a:latin typeface="+mn-lt"/>
                <a:ea typeface="+mn-ea"/>
                <a:cs typeface="+mn-cs"/>
              </a:rPr>
              <a:t> represent the most difficult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issues as a result of British diplomacy, the inability of Ethiopia to gain full control of the area and the presence of pasturelands that are of vital importance to Somali herdsmen [</a:t>
            </a:r>
            <a:r>
              <a:rPr lang="en-US" sz="1200" kern="1200" dirty="0" err="1" smtClean="0">
                <a:solidFill>
                  <a:schemeClr val="tx1"/>
                </a:solidFill>
                <a:effectLst/>
                <a:latin typeface="+mn-lt"/>
                <a:ea typeface="+mn-ea"/>
                <a:cs typeface="+mn-cs"/>
              </a:rPr>
              <a:t>Kornprobst</a:t>
            </a:r>
            <a:r>
              <a:rPr lang="en-US" sz="1200" kern="1200" dirty="0" smtClean="0">
                <a:solidFill>
                  <a:schemeClr val="tx1"/>
                </a:solidFill>
                <a:effectLst/>
                <a:latin typeface="+mn-lt"/>
                <a:ea typeface="+mn-ea"/>
                <a:cs typeface="+mn-cs"/>
              </a:rPr>
              <a:t>, 2002; </a:t>
            </a:r>
            <a:r>
              <a:rPr lang="en-US" sz="1200" kern="1200" dirty="0" err="1" smtClean="0">
                <a:solidFill>
                  <a:schemeClr val="tx1"/>
                </a:solidFill>
                <a:effectLst/>
                <a:latin typeface="+mn-lt"/>
                <a:ea typeface="+mn-ea"/>
                <a:cs typeface="+mn-cs"/>
              </a:rPr>
              <a:t>Zoppi</a:t>
            </a:r>
            <a:r>
              <a:rPr lang="en-US" sz="1200" kern="1200" dirty="0" smtClean="0">
                <a:solidFill>
                  <a:schemeClr val="tx1"/>
                </a:solidFill>
                <a:effectLst/>
                <a:latin typeface="+mn-lt"/>
                <a:ea typeface="+mn-ea"/>
                <a:cs typeface="+mn-cs"/>
              </a:rPr>
              <a:t>, 2015].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Ethiopia argues that its dispute with Somalia </a:t>
            </a:r>
            <a:r>
              <a:rPr lang="en-US" sz="1200" kern="1200" dirty="0" err="1" smtClean="0">
                <a:solidFill>
                  <a:schemeClr val="tx1"/>
                </a:solidFill>
                <a:effectLst/>
                <a:latin typeface="+mn-lt"/>
                <a:ea typeface="+mn-ea"/>
                <a:cs typeface="+mn-cs"/>
              </a:rPr>
              <a:t>centres</a:t>
            </a:r>
            <a:r>
              <a:rPr lang="en-US" sz="1200" kern="1200" dirty="0" smtClean="0">
                <a:solidFill>
                  <a:schemeClr val="tx1"/>
                </a:solidFill>
                <a:effectLst/>
                <a:latin typeface="+mn-lt"/>
                <a:ea typeface="+mn-ea"/>
                <a:cs typeface="+mn-cs"/>
              </a:rPr>
              <a:t> only on the demarcation of the borders of former Italian Somaliland and Ethiopia. The northern portion -i.e. the Ethiopia-British Somaliland border, it says, has already been demarcated </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Kendie</a:t>
            </a:r>
            <a:r>
              <a:rPr lang="en-US" sz="1200" kern="1200" baseline="0" dirty="0" smtClean="0">
                <a:solidFill>
                  <a:schemeClr val="tx1"/>
                </a:solidFill>
                <a:effectLst/>
                <a:latin typeface="+mn-lt"/>
                <a:ea typeface="+mn-ea"/>
                <a:cs typeface="+mn-cs"/>
              </a:rPr>
              <a:t>, 2007].</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Data used</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Aeronautics and Space Administration (NASA) and the Ministry of Economy, Trade, and Industry (METI) of Japan. It is available at 30m spatial resolution and can be obtained by the public through their website (https://asterweb.jpl.nasa.gov/gdem.asp)</a:t>
            </a:r>
            <a:endParaRPr lang="en-GB" sz="1200" b="1"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Rovers shown from </a:t>
            </a:r>
            <a:r>
              <a:rPr lang="en-US" sz="1200" kern="1200" dirty="0" smtClean="0">
                <a:solidFill>
                  <a:schemeClr val="tx1"/>
                </a:solidFill>
                <a:effectLst/>
                <a:latin typeface="+mn-lt"/>
                <a:ea typeface="+mn-ea"/>
                <a:cs typeface="+mn-cs"/>
              </a:rPr>
              <a:t>DIVA GIS portal: </a:t>
            </a:r>
            <a:r>
              <a:rPr lang="en-US" sz="1200" u="sng" kern="1200" dirty="0" smtClean="0">
                <a:solidFill>
                  <a:schemeClr val="tx1"/>
                </a:solidFill>
                <a:effectLst/>
                <a:latin typeface="+mn-lt"/>
                <a:ea typeface="+mn-ea"/>
                <a:cs typeface="+mn-cs"/>
                <a:hlinkClick r:id="rId3"/>
              </a:rPr>
              <a:t>http://www.diva-gis.org/datadown</a:t>
            </a:r>
            <a:r>
              <a:rPr lang="en-US" sz="1200" u="none" kern="1200" dirty="0" smtClean="0">
                <a:solidFill>
                  <a:schemeClr val="tx1"/>
                </a:solidFill>
                <a:effectLst/>
                <a:latin typeface="+mn-lt"/>
                <a:ea typeface="+mn-ea"/>
                <a:cs typeface="+mn-cs"/>
              </a:rPr>
              <a:t> where only major river systems shown (throughout profile)</a:t>
            </a:r>
            <a:endParaRPr lang="en-GB" sz="1200" u="none" kern="1200" dirty="0" smtClean="0">
              <a:solidFill>
                <a:schemeClr val="tx1"/>
              </a:solidFill>
              <a:effectLst/>
              <a:latin typeface="+mn-lt"/>
              <a:ea typeface="+mn-ea"/>
              <a:cs typeface="+mn-cs"/>
            </a:endParaRPr>
          </a:p>
          <a:p>
            <a:endParaRPr lang="en-US" sz="1200" b="1"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References </a:t>
            </a:r>
            <a:endParaRPr lang="en-GB"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Kendie</a:t>
            </a:r>
            <a:r>
              <a:rPr lang="en-US" sz="1200" kern="1200" dirty="0" smtClean="0">
                <a:solidFill>
                  <a:schemeClr val="tx1"/>
                </a:solidFill>
                <a:effectLst/>
                <a:latin typeface="+mn-lt"/>
                <a:ea typeface="+mn-ea"/>
                <a:cs typeface="+mn-cs"/>
              </a:rPr>
              <a:t> D (2007). Towards Resolving the Ethiopia-Somalia Disputes. International Conference on African Development Archives. Paper 104. </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Kornprobst</a:t>
            </a:r>
            <a:r>
              <a:rPr lang="en-US" sz="1200" kern="1200" dirty="0" smtClean="0">
                <a:solidFill>
                  <a:schemeClr val="tx1"/>
                </a:solidFill>
                <a:effectLst/>
                <a:latin typeface="+mn-lt"/>
                <a:ea typeface="+mn-ea"/>
                <a:cs typeface="+mn-cs"/>
              </a:rPr>
              <a:t> M (2002). The management of border disputes in African regional subsystems: Comparing West Africa and the Horn of Africa. </a:t>
            </a:r>
            <a:r>
              <a:rPr lang="en-US" sz="1200" i="1" kern="1200" dirty="0" smtClean="0">
                <a:solidFill>
                  <a:schemeClr val="tx1"/>
                </a:solidFill>
                <a:effectLst/>
                <a:latin typeface="+mn-lt"/>
                <a:ea typeface="+mn-ea"/>
                <a:cs typeface="+mn-cs"/>
              </a:rPr>
              <a:t>Journal of Modern African Studies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40</a:t>
            </a:r>
            <a:r>
              <a:rPr lang="en-US" sz="1200" kern="1200" dirty="0" smtClean="0">
                <a:solidFill>
                  <a:schemeClr val="tx1"/>
                </a:solidFill>
                <a:effectLst/>
                <a:latin typeface="+mn-lt"/>
                <a:ea typeface="+mn-ea"/>
                <a:cs typeface="+mn-cs"/>
              </a:rPr>
              <a:t>: 369-393</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McClanahan TR, Sheppard CRC, </a:t>
            </a:r>
            <a:r>
              <a:rPr lang="en-US" sz="1200" kern="1200" dirty="0" err="1" smtClean="0">
                <a:solidFill>
                  <a:schemeClr val="tx1"/>
                </a:solidFill>
                <a:effectLst/>
                <a:latin typeface="+mn-lt"/>
                <a:ea typeface="+mn-ea"/>
                <a:cs typeface="+mn-cs"/>
              </a:rPr>
              <a:t>Obura</a:t>
            </a:r>
            <a:r>
              <a:rPr lang="en-US" sz="1200" kern="1200" dirty="0" smtClean="0">
                <a:solidFill>
                  <a:schemeClr val="tx1"/>
                </a:solidFill>
                <a:effectLst/>
                <a:latin typeface="+mn-lt"/>
                <a:ea typeface="+mn-ea"/>
                <a:cs typeface="+mn-cs"/>
              </a:rPr>
              <a:t> DO (2000). </a:t>
            </a:r>
            <a:r>
              <a:rPr lang="en-US" sz="1200" i="1" kern="1200" dirty="0" smtClean="0">
                <a:solidFill>
                  <a:schemeClr val="tx1"/>
                </a:solidFill>
                <a:effectLst/>
                <a:latin typeface="+mn-lt"/>
                <a:ea typeface="+mn-ea"/>
                <a:cs typeface="+mn-cs"/>
              </a:rPr>
              <a:t>Coral Reefs of the Indian Ocean: Their Ecology and Conservation</a:t>
            </a:r>
            <a:r>
              <a:rPr lang="en-US" sz="1200" kern="1200" dirty="0" smtClean="0">
                <a:solidFill>
                  <a:schemeClr val="tx1"/>
                </a:solidFill>
                <a:effectLst/>
                <a:latin typeface="+mn-lt"/>
                <a:ea typeface="+mn-ea"/>
                <a:cs typeface="+mn-cs"/>
              </a:rPr>
              <a:t>. Oxford University Press, 2000. ISBN 0-195-35217-3</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Refugee Documentation Center (2009). </a:t>
            </a:r>
            <a:r>
              <a:rPr lang="en-US" sz="1200" i="1" kern="1200" dirty="0" smtClean="0">
                <a:solidFill>
                  <a:schemeClr val="tx1"/>
                </a:solidFill>
                <a:effectLst/>
                <a:latin typeface="+mn-lt"/>
                <a:ea typeface="+mn-ea"/>
                <a:cs typeface="+mn-cs"/>
              </a:rPr>
              <a:t>Information regarding the treatment of the </a:t>
            </a:r>
            <a:r>
              <a:rPr lang="en-US" sz="1200" i="1" kern="1200" dirty="0" err="1" smtClean="0">
                <a:solidFill>
                  <a:schemeClr val="tx1"/>
                </a:solidFill>
                <a:effectLst/>
                <a:latin typeface="+mn-lt"/>
                <a:ea typeface="+mn-ea"/>
                <a:cs typeface="+mn-cs"/>
              </a:rPr>
              <a:t>Bajuni</a:t>
            </a:r>
            <a:r>
              <a:rPr lang="en-US" sz="1200" i="1" kern="1200" dirty="0" smtClean="0">
                <a:solidFill>
                  <a:schemeClr val="tx1"/>
                </a:solidFill>
                <a:effectLst/>
                <a:latin typeface="+mn-lt"/>
                <a:ea typeface="+mn-ea"/>
                <a:cs typeface="+mn-cs"/>
              </a:rPr>
              <a:t> clan in Somalia</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Zoppi</a:t>
            </a:r>
            <a:r>
              <a:rPr lang="en-US" sz="1200" kern="1200" dirty="0" smtClean="0">
                <a:solidFill>
                  <a:schemeClr val="tx1"/>
                </a:solidFill>
                <a:effectLst/>
                <a:latin typeface="+mn-lt"/>
                <a:ea typeface="+mn-ea"/>
                <a:cs typeface="+mn-cs"/>
              </a:rPr>
              <a:t> M (2015). Greater Somalia, the never-ending dream? Contested Somali borders: the power of tradition vs. the tradition of power. </a:t>
            </a:r>
            <a:r>
              <a:rPr lang="en-US" sz="1200" i="1" kern="1200" dirty="0" smtClean="0">
                <a:solidFill>
                  <a:schemeClr val="tx1"/>
                </a:solidFill>
                <a:effectLst/>
                <a:latin typeface="+mn-lt"/>
                <a:ea typeface="+mn-ea"/>
                <a:cs typeface="+mn-cs"/>
              </a:rPr>
              <a:t>Journal of African History, Politics and Society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43-64</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Pictures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Dry landscape https://morealtitude.files.wordpress.com/2013/01/bahale.jpg</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Shimbris</a:t>
            </a:r>
            <a:r>
              <a:rPr lang="en-US" sz="1200" kern="1200" baseline="0" dirty="0" smtClean="0">
                <a:solidFill>
                  <a:schemeClr val="tx1"/>
                </a:solidFill>
                <a:effectLst/>
                <a:latin typeface="+mn-lt"/>
                <a:ea typeface="+mn-ea"/>
                <a:cs typeface="+mn-cs"/>
              </a:rPr>
              <a:t> Mountains https://www.google.co.ke/search?q=shimbiris+mountain&amp;biw=1366&amp;bih=644&amp;source=lnms&amp;tbm=isch&amp;sa=X&amp;ved=0ahUKEwiM-_fRmJnNAhWJK8AKHRgmA8MQ_AUIBigB#imgrc=O1kvJnFvtGHQcM%3A</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3F9CA1-1FE7-4565-978F-82A1E9B5BDBD}" type="slidenum">
              <a:rPr lang="en-GB" smtClean="0"/>
              <a:t>3</a:t>
            </a:fld>
            <a:endParaRPr lang="en-GB"/>
          </a:p>
        </p:txBody>
      </p:sp>
    </p:spTree>
    <p:extLst>
      <p:ext uri="{BB962C8B-B14F-4D97-AF65-F5344CB8AC3E}">
        <p14:creationId xmlns:p14="http://schemas.microsoft.com/office/powerpoint/2010/main" val="2880283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r>
              <a:rPr lang="en-GB" sz="1200" kern="1200" dirty="0" smtClean="0">
                <a:solidFill>
                  <a:schemeClr val="tx1"/>
                </a:solidFill>
                <a:effectLst/>
                <a:latin typeface="+mn-lt"/>
                <a:ea typeface="+mn-ea"/>
                <a:cs typeface="+mn-cs"/>
              </a:rPr>
              <a:t>Geo statistical</a:t>
            </a:r>
            <a:r>
              <a:rPr lang="en-GB" sz="1200" kern="1200" baseline="0" dirty="0" smtClean="0">
                <a:solidFill>
                  <a:schemeClr val="tx1"/>
                </a:solidFill>
                <a:effectLst/>
                <a:latin typeface="+mn-lt"/>
                <a:ea typeface="+mn-ea"/>
                <a:cs typeface="+mn-cs"/>
              </a:rPr>
              <a:t> methods </a:t>
            </a:r>
            <a:r>
              <a:rPr lang="en-GB" sz="1200" kern="1200" dirty="0" smtClean="0">
                <a:solidFill>
                  <a:schemeClr val="tx1"/>
                </a:solidFill>
                <a:effectLst/>
                <a:latin typeface="+mn-lt"/>
                <a:ea typeface="+mn-ea"/>
                <a:cs typeface="+mn-cs"/>
              </a:rPr>
              <a:t>were developed to interpolate from data at sampled locations in space and time to provide predictions of quantities at locations and times where data do not exist. These statistical methods operate under Tobler’s First Law of Geography, which states that things that are closer in space and time are more similar than those more spatially and temporally distal [Tobler, 1970]. When applied within a</a:t>
            </a:r>
            <a:r>
              <a:rPr lang="en-GB" sz="1200" kern="1200" baseline="0" dirty="0" smtClean="0">
                <a:solidFill>
                  <a:schemeClr val="tx1"/>
                </a:solidFill>
                <a:effectLst/>
                <a:latin typeface="+mn-lt"/>
                <a:ea typeface="+mn-ea"/>
                <a:cs typeface="+mn-cs"/>
              </a:rPr>
              <a:t> Bayesian inference framework, these methods are referred to as model-based </a:t>
            </a:r>
            <a:r>
              <a:rPr lang="en-GB" sz="1200" kern="1200" baseline="0" dirty="0" err="1" smtClean="0">
                <a:solidFill>
                  <a:schemeClr val="tx1"/>
                </a:solidFill>
                <a:effectLst/>
                <a:latin typeface="+mn-lt"/>
                <a:ea typeface="+mn-ea"/>
                <a:cs typeface="+mn-cs"/>
              </a:rPr>
              <a:t>geostatistical</a:t>
            </a:r>
            <a:r>
              <a:rPr lang="en-GB" sz="1200" kern="1200" baseline="0" dirty="0" smtClean="0">
                <a:solidFill>
                  <a:schemeClr val="tx1"/>
                </a:solidFill>
                <a:effectLst/>
                <a:latin typeface="+mn-lt"/>
                <a:ea typeface="+mn-ea"/>
                <a:cs typeface="+mn-cs"/>
              </a:rPr>
              <a:t> (MBG) methods. Bayesian inference allows for better use of sparse data and </a:t>
            </a:r>
            <a:r>
              <a:rPr lang="en-GB" sz="1200" kern="1200" dirty="0" smtClean="0">
                <a:solidFill>
                  <a:schemeClr val="tx1"/>
                </a:solidFill>
                <a:effectLst/>
                <a:latin typeface="+mn-lt"/>
                <a:ea typeface="+mn-ea"/>
                <a:cs typeface="+mn-cs"/>
              </a:rPr>
              <a:t>through the application of prior</a:t>
            </a:r>
            <a:r>
              <a:rPr lang="en-GB" sz="1200" kern="1200" baseline="0" dirty="0" smtClean="0">
                <a:solidFill>
                  <a:schemeClr val="tx1"/>
                </a:solidFill>
                <a:effectLst/>
                <a:latin typeface="+mn-lt"/>
                <a:ea typeface="+mn-ea"/>
                <a:cs typeface="+mn-cs"/>
              </a:rPr>
              <a:t> knowledge of an outcome in an iterative process and also allows for robust estimation of uncertainties around the estimates of the outcome</a:t>
            </a:r>
            <a:r>
              <a:rPr lang="en-GB"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Ecological and climatic heterogeneity affect the development and survival of the Plasmodium parasite and the malaria-transmitting Anopheles vectors. Environmental covariates are therefore commonly used to improve the precision of malaria risk modelling and traditionally include measures of aridity, vegetation, rainfall, temperature, proximity to water bodies and urbanization</a:t>
            </a:r>
            <a:r>
              <a:rPr lang="en-US" sz="1200" kern="1200" baseline="0" dirty="0" smtClean="0">
                <a:solidFill>
                  <a:schemeClr val="tx1"/>
                </a:solidFill>
                <a:effectLst/>
                <a:latin typeface="+mn-lt"/>
                <a:ea typeface="+mn-ea"/>
                <a:cs typeface="+mn-cs"/>
              </a:rPr>
              <a:t> (See earlier slides).</a:t>
            </a:r>
            <a:r>
              <a:rPr lang="en-US" sz="1200" kern="1200" dirty="0" smtClean="0">
                <a:solidFill>
                  <a:schemeClr val="tx1"/>
                </a:solidFill>
                <a:effectLst/>
                <a:latin typeface="+mn-lt"/>
                <a:ea typeface="+mn-ea"/>
                <a:cs typeface="+mn-cs"/>
              </a:rPr>
              <a:t> These covariates were used within a total sets analysis based on a generalized linear regression model and implemented in </a:t>
            </a:r>
            <a:r>
              <a:rPr lang="en-US" sz="1200" i="1" kern="1200" dirty="0" err="1" smtClean="0">
                <a:solidFill>
                  <a:schemeClr val="tx1"/>
                </a:solidFill>
                <a:effectLst/>
                <a:latin typeface="+mn-lt"/>
                <a:ea typeface="+mn-ea"/>
                <a:cs typeface="+mn-cs"/>
              </a:rPr>
              <a:t>bestglm</a:t>
            </a:r>
            <a:r>
              <a:rPr lang="en-US" sz="1200" kern="1200" dirty="0" smtClean="0">
                <a:solidFill>
                  <a:schemeClr val="tx1"/>
                </a:solidFill>
                <a:effectLst/>
                <a:latin typeface="+mn-lt"/>
                <a:ea typeface="+mn-ea"/>
                <a:cs typeface="+mn-cs"/>
              </a:rPr>
              <a:t> package in R [Miller, 2002; Lumley, 2010] with </a:t>
            </a:r>
            <a:r>
              <a:rPr lang="en-US" sz="1200" i="1" kern="1200" dirty="0" smtClean="0">
                <a:solidFill>
                  <a:schemeClr val="tx1"/>
                </a:solidFill>
                <a:effectLst/>
                <a:latin typeface="+mn-lt"/>
                <a:ea typeface="+mn-ea"/>
                <a:cs typeface="+mn-cs"/>
              </a:rPr>
              <a:t>Pf</a:t>
            </a:r>
            <a:r>
              <a:rPr lang="en-US" sz="1200" kern="1200" dirty="0" smtClean="0">
                <a:solidFill>
                  <a:schemeClr val="tx1"/>
                </a:solidFill>
                <a:effectLst/>
                <a:latin typeface="+mn-lt"/>
                <a:ea typeface="+mn-ea"/>
                <a:cs typeface="+mn-cs"/>
              </a:rPr>
              <a:t>PR</a:t>
            </a:r>
            <a:r>
              <a:rPr lang="en-US" sz="1200" kern="1200" baseline="-25000" dirty="0" smtClean="0">
                <a:solidFill>
                  <a:schemeClr val="tx1"/>
                </a:solidFill>
                <a:effectLst/>
                <a:latin typeface="+mn-lt"/>
                <a:ea typeface="+mn-ea"/>
                <a:cs typeface="+mn-cs"/>
              </a:rPr>
              <a:t>2-10</a:t>
            </a:r>
            <a:r>
              <a:rPr lang="en-US" sz="1200" kern="1200" dirty="0" smtClean="0">
                <a:solidFill>
                  <a:schemeClr val="tx1"/>
                </a:solidFill>
                <a:effectLst/>
                <a:latin typeface="+mn-lt"/>
                <a:ea typeface="+mn-ea"/>
                <a:cs typeface="+mn-cs"/>
              </a:rPr>
              <a:t> as the dependent variable. The best combination of covariates, those with the lowest value of the Bayesian Information Criteria (BIC) statistic, were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selected, and proved to be three:</a:t>
            </a:r>
            <a:r>
              <a:rPr 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Enhanced Vegetation Index (P= </a:t>
            </a:r>
            <a:r>
              <a:rPr lang="en-US" sz="1200" kern="1200" dirty="0" smtClean="0">
                <a:solidFill>
                  <a:schemeClr val="tx1"/>
                </a:solidFill>
                <a:effectLst/>
                <a:latin typeface="+mn-lt"/>
                <a:ea typeface="+mn-ea"/>
                <a:cs typeface="+mn-cs"/>
              </a:rPr>
              <a:t>0.00307</a:t>
            </a:r>
            <a:r>
              <a:rPr lang="en-GB" sz="1200" kern="1200" baseline="0" dirty="0" smtClean="0">
                <a:solidFill>
                  <a:schemeClr val="tx1"/>
                </a:solidFill>
                <a:effectLst/>
                <a:latin typeface="+mn-lt"/>
                <a:ea typeface="+mn-ea"/>
                <a:cs typeface="+mn-cs"/>
              </a:rPr>
              <a:t>) (slide 15), Temperature Suitability Index (P = </a:t>
            </a:r>
            <a:r>
              <a:rPr lang="en-US" sz="1200" kern="1200" dirty="0" smtClean="0">
                <a:solidFill>
                  <a:schemeClr val="tx1"/>
                </a:solidFill>
                <a:effectLst/>
                <a:latin typeface="+mn-lt"/>
                <a:ea typeface="+mn-ea"/>
                <a:cs typeface="+mn-cs"/>
              </a:rPr>
              <a:t>0.00055</a:t>
            </a:r>
            <a:r>
              <a:rPr lang="en-GB" sz="1200" kern="1200" baseline="0" dirty="0" smtClean="0">
                <a:solidFill>
                  <a:schemeClr val="tx1"/>
                </a:solidFill>
                <a:effectLst/>
                <a:latin typeface="+mn-lt"/>
                <a:ea typeface="+mn-ea"/>
                <a:cs typeface="+mn-cs"/>
              </a:rPr>
              <a:t>) (slide 15) and urbanization (P= </a:t>
            </a:r>
            <a:r>
              <a:rPr lang="en-US" sz="1200" kern="1200" dirty="0" smtClean="0">
                <a:solidFill>
                  <a:schemeClr val="tx1"/>
                </a:solidFill>
                <a:effectLst/>
                <a:latin typeface="+mn-lt"/>
                <a:ea typeface="+mn-ea"/>
                <a:cs typeface="+mn-cs"/>
              </a:rPr>
              <a:t>0.027</a:t>
            </a:r>
            <a:r>
              <a:rPr lang="en-GB" sz="1200" kern="1200" baseline="0" dirty="0" smtClean="0">
                <a:solidFill>
                  <a:schemeClr val="tx1"/>
                </a:solidFill>
                <a:effectLst/>
                <a:latin typeface="+mn-lt"/>
                <a:ea typeface="+mn-ea"/>
                <a:cs typeface="+mn-cs"/>
              </a:rPr>
              <a:t>) (see Slide 8) .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algn="just">
              <a:lnSpc>
                <a:spcPct val="115000"/>
              </a:lnSpc>
              <a:spcBef>
                <a:spcPts val="0"/>
              </a:spcBef>
              <a:spcAft>
                <a:spcPts val="0"/>
              </a:spcAft>
            </a:pPr>
            <a:r>
              <a:rPr lang="en-GB" sz="1200" kern="1200" dirty="0" smtClean="0">
                <a:solidFill>
                  <a:schemeClr val="tx1"/>
                </a:solidFill>
                <a:effectLst/>
                <a:latin typeface="+mn-lt"/>
                <a:ea typeface="+mn-ea"/>
                <a:cs typeface="+mn-cs"/>
              </a:rPr>
              <a:t>The procedures used to model and validate the transformation of empirical </a:t>
            </a:r>
            <a:r>
              <a:rPr lang="en-GB" sz="1200" i="1" kern="1200" dirty="0" smtClean="0">
                <a:solidFill>
                  <a:schemeClr val="tx1"/>
                </a:solidFill>
                <a:effectLst/>
                <a:latin typeface="+mn-lt"/>
                <a:ea typeface="+mn-ea"/>
                <a:cs typeface="+mn-cs"/>
              </a:rPr>
              <a:t>P. falciparum</a:t>
            </a:r>
            <a:r>
              <a:rPr lang="en-GB" sz="1200" kern="1200" dirty="0" smtClean="0">
                <a:solidFill>
                  <a:schemeClr val="tx1"/>
                </a:solidFill>
                <a:effectLst/>
                <a:latin typeface="+mn-lt"/>
                <a:ea typeface="+mn-ea"/>
                <a:cs typeface="+mn-cs"/>
              </a:rPr>
              <a:t> parasite prevalence data to continuous predictions of age-corrected mean prevalence in children aged 2-10 years (</a:t>
            </a:r>
            <a:r>
              <a:rPr lang="en-GB" sz="1200" i="1" kern="1200" dirty="0" smtClean="0">
                <a:solidFill>
                  <a:schemeClr val="tx1"/>
                </a:solidFill>
                <a:effectLst/>
                <a:latin typeface="+mn-lt"/>
                <a:ea typeface="+mn-ea"/>
                <a:cs typeface="+mn-cs"/>
              </a:rPr>
              <a:t>Pf</a:t>
            </a:r>
            <a:r>
              <a:rPr lang="en-GB" sz="1200" kern="1200" dirty="0" smtClean="0">
                <a:solidFill>
                  <a:schemeClr val="tx1"/>
                </a:solidFill>
                <a:effectLst/>
                <a:latin typeface="+mn-lt"/>
                <a:ea typeface="+mn-ea"/>
                <a:cs typeface="+mn-cs"/>
              </a:rPr>
              <a:t>PR</a:t>
            </a:r>
            <a:r>
              <a:rPr lang="en-GB" sz="1200" kern="1200" baseline="-25000" dirty="0" smtClean="0">
                <a:solidFill>
                  <a:schemeClr val="tx1"/>
                </a:solidFill>
                <a:effectLst/>
                <a:latin typeface="+mn-lt"/>
                <a:ea typeface="+mn-ea"/>
                <a:cs typeface="+mn-cs"/>
              </a:rPr>
              <a:t>2-10</a:t>
            </a:r>
            <a:r>
              <a:rPr lang="en-GB" sz="1200" kern="1200" dirty="0" smtClean="0">
                <a:solidFill>
                  <a:schemeClr val="tx1"/>
                </a:solidFill>
                <a:effectLst/>
                <a:latin typeface="+mn-lt"/>
                <a:ea typeface="+mn-ea"/>
                <a:cs typeface="+mn-cs"/>
              </a:rPr>
              <a:t>) are provided elsewhere [Noor </a:t>
            </a:r>
            <a:r>
              <a:rPr lang="en-GB" sz="1200" i="0" kern="1200" dirty="0" smtClean="0">
                <a:solidFill>
                  <a:schemeClr val="tx1"/>
                </a:solidFill>
                <a:effectLst/>
                <a:latin typeface="+mn-lt"/>
                <a:ea typeface="+mn-ea"/>
                <a:cs typeface="+mn-cs"/>
              </a:rPr>
              <a:t>et al., </a:t>
            </a:r>
            <a:r>
              <a:rPr lang="en-GB" sz="1200" kern="1200" dirty="0" smtClean="0">
                <a:solidFill>
                  <a:schemeClr val="tx1"/>
                </a:solidFill>
                <a:effectLst/>
                <a:latin typeface="+mn-lt"/>
                <a:ea typeface="+mn-ea"/>
                <a:cs typeface="+mn-cs"/>
              </a:rPr>
              <a:t>2014]. In brief, we have used information from available age-corrected survey data (sample size and numbers positive) at known locations (longitude and latitude) and times (year) all data assembled 2005-2014</a:t>
            </a:r>
            <a:r>
              <a:rPr lang="en-GB" sz="1200" kern="1200" baseline="0" dirty="0" smtClean="0">
                <a:solidFill>
                  <a:schemeClr val="tx1"/>
                </a:solidFill>
                <a:effectLst/>
                <a:latin typeface="+mn-lt"/>
                <a:ea typeface="+mn-ea"/>
                <a:cs typeface="+mn-cs"/>
              </a:rPr>
              <a:t> (see previous slide) </a:t>
            </a:r>
            <a:r>
              <a:rPr lang="en-GB" sz="1200" u="none" kern="1200" dirty="0" smtClean="0">
                <a:solidFill>
                  <a:schemeClr val="accent2"/>
                </a:solidFill>
                <a:effectLst/>
                <a:latin typeface="+mn-lt"/>
                <a:ea typeface="+mn-ea"/>
                <a:cs typeface="+mn-cs"/>
              </a:rPr>
              <a:t>with the minimal set of conservative, long-term covariates (TSI, EVI and urbanisation) </a:t>
            </a:r>
            <a:r>
              <a:rPr lang="en-GB" sz="1200" kern="1200" dirty="0" smtClean="0">
                <a:solidFill>
                  <a:schemeClr val="tx1"/>
                </a:solidFill>
                <a:effectLst/>
                <a:latin typeface="+mn-lt"/>
                <a:ea typeface="+mn-ea"/>
                <a:cs typeface="+mn-cs"/>
              </a:rPr>
              <a:t>within a Bayesian hierarchical space-time model, implemented through an adapted Stochastic Partial Differential Equations (SPDE) approach using Integrated Nested Laplace Approximations (INLA) for inference [R-INLA, 2013; Rue et al., 2009]</a:t>
            </a:r>
            <a:r>
              <a:rPr lang="en-GB" sz="1200" kern="1200" baseline="30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to produce continuous maps of </a:t>
            </a:r>
            <a:r>
              <a:rPr lang="en-GB" sz="1200" i="1" kern="1200" dirty="0" smtClean="0">
                <a:solidFill>
                  <a:schemeClr val="tx1"/>
                </a:solidFill>
                <a:effectLst/>
                <a:latin typeface="+mn-lt"/>
                <a:ea typeface="+mn-ea"/>
                <a:cs typeface="+mn-cs"/>
              </a:rPr>
              <a:t>Pf</a:t>
            </a:r>
            <a:r>
              <a:rPr lang="en-GB" sz="1200" kern="1200" dirty="0" smtClean="0">
                <a:solidFill>
                  <a:schemeClr val="tx1"/>
                </a:solidFill>
                <a:effectLst/>
                <a:latin typeface="+mn-lt"/>
                <a:ea typeface="+mn-ea"/>
                <a:cs typeface="+mn-cs"/>
              </a:rPr>
              <a:t>PR</a:t>
            </a:r>
            <a:r>
              <a:rPr lang="en-GB" sz="1200" kern="1200" baseline="-25000" dirty="0" smtClean="0">
                <a:solidFill>
                  <a:schemeClr val="tx1"/>
                </a:solidFill>
                <a:effectLst/>
                <a:latin typeface="+mn-lt"/>
                <a:ea typeface="+mn-ea"/>
                <a:cs typeface="+mn-cs"/>
              </a:rPr>
              <a:t>2-10 </a:t>
            </a:r>
            <a:r>
              <a:rPr lang="en-GB" sz="1200" kern="1200" dirty="0" smtClean="0">
                <a:solidFill>
                  <a:schemeClr val="tx1"/>
                </a:solidFill>
                <a:effectLst/>
                <a:latin typeface="+mn-lt"/>
                <a:ea typeface="+mn-ea"/>
                <a:cs typeface="+mn-cs"/>
              </a:rPr>
              <a:t>for where the</a:t>
            </a:r>
            <a:r>
              <a:rPr lang="en-GB" sz="1200" kern="1200" baseline="0" dirty="0" smtClean="0">
                <a:solidFill>
                  <a:schemeClr val="tx1"/>
                </a:solidFill>
                <a:effectLst/>
                <a:latin typeface="+mn-lt"/>
                <a:ea typeface="+mn-ea"/>
                <a:cs typeface="+mn-cs"/>
              </a:rPr>
              <a:t> peaks in national </a:t>
            </a:r>
            <a:r>
              <a:rPr lang="en-GB" sz="1200" i="1" kern="1200" baseline="0" dirty="0" err="1" smtClean="0">
                <a:solidFill>
                  <a:schemeClr val="tx1"/>
                </a:solidFill>
                <a:effectLst/>
                <a:latin typeface="+mn-lt"/>
                <a:ea typeface="+mn-ea"/>
                <a:cs typeface="+mn-cs"/>
              </a:rPr>
              <a:t>Pf</a:t>
            </a:r>
            <a:r>
              <a:rPr lang="en-GB" sz="1200" kern="1200" baseline="0" dirty="0" err="1" smtClean="0">
                <a:solidFill>
                  <a:schemeClr val="tx1"/>
                </a:solidFill>
                <a:effectLst/>
                <a:latin typeface="+mn-lt"/>
                <a:ea typeface="+mn-ea"/>
                <a:cs typeface="+mn-cs"/>
              </a:rPr>
              <a:t>PR</a:t>
            </a:r>
            <a:r>
              <a:rPr lang="en-GB" sz="1200" kern="1200" baseline="0" dirty="0" smtClean="0">
                <a:solidFill>
                  <a:schemeClr val="tx1"/>
                </a:solidFill>
                <a:effectLst/>
                <a:latin typeface="+mn-lt"/>
                <a:ea typeface="+mn-ea"/>
                <a:cs typeface="+mn-cs"/>
              </a:rPr>
              <a:t> sampling were done, 2005, 2007, 2008, 2009, 2010, 2011 and </a:t>
            </a:r>
            <a:r>
              <a:rPr lang="en-GB" sz="1200" kern="1200" dirty="0" smtClean="0">
                <a:solidFill>
                  <a:schemeClr val="tx1"/>
                </a:solidFill>
                <a:effectLst/>
                <a:latin typeface="+mn-lt"/>
                <a:ea typeface="+mn-ea"/>
                <a:cs typeface="+mn-cs"/>
              </a:rPr>
              <a:t>2014 (see Slide 30) at 1 x 1 spatial resolutions. For more detailed equations</a:t>
            </a:r>
            <a:r>
              <a:rPr lang="en-GB" sz="1200" kern="1200" baseline="0" dirty="0" smtClean="0">
                <a:solidFill>
                  <a:schemeClr val="tx1"/>
                </a:solidFill>
                <a:effectLst/>
                <a:latin typeface="+mn-lt"/>
                <a:ea typeface="+mn-ea"/>
                <a:cs typeface="+mn-cs"/>
              </a:rPr>
              <a:t> and model descriptions a word file accompanies this PPT.</a:t>
            </a:r>
            <a:endParaRPr lang="en-GB" sz="1200" kern="1200" dirty="0" smtClean="0">
              <a:solidFill>
                <a:schemeClr val="tx1"/>
              </a:solidFill>
              <a:effectLst/>
              <a:latin typeface="+mn-lt"/>
              <a:ea typeface="+mn-ea"/>
              <a:cs typeface="+mn-cs"/>
            </a:endParaRPr>
          </a:p>
          <a:p>
            <a:pPr marL="0" marR="0" algn="just">
              <a:lnSpc>
                <a:spcPct val="115000"/>
              </a:lnSpc>
              <a:spcBef>
                <a:spcPts val="0"/>
              </a:spcBef>
              <a:spcAft>
                <a:spcPts val="0"/>
              </a:spcAft>
            </a:pPr>
            <a:endParaRPr lang="en-GB" sz="1200" kern="1200" dirty="0" smtClean="0">
              <a:solidFill>
                <a:schemeClr val="tx1"/>
              </a:solidFill>
              <a:effectLst/>
              <a:latin typeface="+mn-lt"/>
              <a:ea typeface="+mn-ea"/>
              <a:cs typeface="+mn-cs"/>
            </a:endParaRPr>
          </a:p>
          <a:p>
            <a:r>
              <a:rPr lang="en-US" altLang="en-US" sz="1200" b="1" kern="1200" dirty="0" smtClean="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Lumley T (2010). </a:t>
            </a:r>
            <a:r>
              <a:rPr lang="en-US" sz="1200" i="1" kern="1200" dirty="0" smtClean="0">
                <a:solidFill>
                  <a:schemeClr val="tx1"/>
                </a:solidFill>
                <a:effectLst/>
                <a:latin typeface="+mn-lt"/>
                <a:ea typeface="+mn-ea"/>
                <a:cs typeface="+mn-cs"/>
              </a:rPr>
              <a:t>Leaps: regression subset selection (R package) Version 2.7</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Miller A (2002). </a:t>
            </a:r>
            <a:r>
              <a:rPr lang="en-US" sz="1200" i="1" kern="1200" dirty="0" smtClean="0">
                <a:solidFill>
                  <a:schemeClr val="tx1"/>
                </a:solidFill>
                <a:effectLst/>
                <a:latin typeface="+mn-lt"/>
                <a:ea typeface="+mn-ea"/>
                <a:cs typeface="+mn-cs"/>
              </a:rPr>
              <a:t>Subset Selection in Regression</a:t>
            </a:r>
            <a:r>
              <a:rPr lang="en-US" sz="1200" kern="1200" dirty="0" smtClean="0">
                <a:solidFill>
                  <a:schemeClr val="tx1"/>
                </a:solidFill>
                <a:effectLst/>
                <a:latin typeface="+mn-lt"/>
                <a:ea typeface="+mn-ea"/>
                <a:cs typeface="+mn-cs"/>
              </a:rPr>
              <a:t>. Boca Raton, FL: Chapman &amp; Hall</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Noor AM, Kinyoki DK, Mundia CW, Kabaria CW, </a:t>
            </a:r>
            <a:r>
              <a:rPr lang="en-GB" sz="1200" kern="1200" dirty="0" err="1" smtClean="0">
                <a:solidFill>
                  <a:schemeClr val="tx1"/>
                </a:solidFill>
                <a:effectLst/>
                <a:latin typeface="+mn-lt"/>
                <a:ea typeface="+mn-ea"/>
                <a:cs typeface="+mn-cs"/>
              </a:rPr>
              <a:t>Wambua</a:t>
            </a:r>
            <a:r>
              <a:rPr lang="en-GB" sz="1200" kern="1200" dirty="0" smtClean="0">
                <a:solidFill>
                  <a:schemeClr val="tx1"/>
                </a:solidFill>
                <a:effectLst/>
                <a:latin typeface="+mn-lt"/>
                <a:ea typeface="+mn-ea"/>
                <a:cs typeface="+mn-cs"/>
              </a:rPr>
              <a:t> JM, Alegana VA, Fall IS, Snow RW</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(2014). The changing risk of </a:t>
            </a:r>
            <a:r>
              <a:rPr lang="en-GB" sz="1200" i="1" kern="1200" dirty="0" smtClean="0">
                <a:solidFill>
                  <a:schemeClr val="tx1"/>
                </a:solidFill>
                <a:effectLst/>
                <a:latin typeface="+mn-lt"/>
                <a:ea typeface="+mn-ea"/>
                <a:cs typeface="+mn-cs"/>
              </a:rPr>
              <a:t>Plasmodium falciparum</a:t>
            </a:r>
            <a:r>
              <a:rPr lang="en-GB" sz="1200" kern="1200" dirty="0" smtClean="0">
                <a:solidFill>
                  <a:schemeClr val="tx1"/>
                </a:solidFill>
                <a:effectLst/>
                <a:latin typeface="+mn-lt"/>
                <a:ea typeface="+mn-ea"/>
                <a:cs typeface="+mn-cs"/>
              </a:rPr>
              <a:t> malaria infection in Africa: 2000 to 2010. </a:t>
            </a:r>
            <a:r>
              <a:rPr lang="en-GB" sz="1200" i="1" kern="1200" dirty="0" smtClean="0">
                <a:solidFill>
                  <a:schemeClr val="tx1"/>
                </a:solidFill>
                <a:effectLst/>
                <a:latin typeface="+mn-lt"/>
                <a:ea typeface="+mn-ea"/>
                <a:cs typeface="+mn-cs"/>
              </a:rPr>
              <a:t>Lancet</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383</a:t>
            </a:r>
            <a:r>
              <a:rPr lang="en-GB" sz="1200" kern="1200" dirty="0" smtClean="0">
                <a:solidFill>
                  <a:schemeClr val="tx1"/>
                </a:solidFill>
                <a:effectLst/>
                <a:latin typeface="+mn-lt"/>
                <a:ea typeface="+mn-ea"/>
                <a:cs typeface="+mn-cs"/>
              </a:rPr>
              <a:t>: 1739-1747</a:t>
            </a:r>
          </a:p>
          <a:p>
            <a:endParaRPr lang="pt-PT" sz="1200" kern="1200" dirty="0" smtClean="0">
              <a:solidFill>
                <a:schemeClr val="tx1"/>
              </a:solidFill>
              <a:effectLst/>
              <a:latin typeface="+mn-lt"/>
              <a:ea typeface="+mn-ea"/>
              <a:cs typeface="+mn-cs"/>
            </a:endParaRPr>
          </a:p>
          <a:p>
            <a:r>
              <a:rPr lang="pt-PT" sz="1200" kern="1200" dirty="0" smtClean="0">
                <a:solidFill>
                  <a:schemeClr val="tx1"/>
                </a:solidFill>
                <a:effectLst/>
                <a:latin typeface="+mn-lt"/>
                <a:ea typeface="+mn-ea"/>
                <a:cs typeface="+mn-cs"/>
              </a:rPr>
              <a:t>R-INLA project. http://www.r-inla.org/. </a:t>
            </a:r>
            <a:r>
              <a:rPr lang="en-US" sz="1200" kern="1200" dirty="0" smtClean="0">
                <a:solidFill>
                  <a:schemeClr val="tx1"/>
                </a:solidFill>
                <a:effectLst/>
                <a:latin typeface="+mn-lt"/>
                <a:ea typeface="+mn-ea"/>
                <a:cs typeface="+mn-cs"/>
              </a:rPr>
              <a:t>Accessed 10 April 2012</a:t>
            </a:r>
            <a:endParaRPr lang="en-US"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Rue H, Martino S, Chopin N (2009). Approximate Bayesian inference for latent Gaussian models by using integrated nested Laplace approximations. </a:t>
            </a:r>
            <a:r>
              <a:rPr lang="en-US" sz="1200" i="1" kern="1200" dirty="0" smtClean="0">
                <a:solidFill>
                  <a:schemeClr val="tx1"/>
                </a:solidFill>
                <a:effectLst/>
                <a:latin typeface="+mn-lt"/>
                <a:ea typeface="+mn-ea"/>
                <a:cs typeface="+mn-cs"/>
              </a:rPr>
              <a:t>Journal of the Royal Statistical Society Series B,</a:t>
            </a:r>
            <a:r>
              <a:rPr lang="en-US" sz="1200" b="1" kern="1200" dirty="0" smtClean="0">
                <a:solidFill>
                  <a:schemeClr val="tx1"/>
                </a:solidFill>
                <a:effectLst/>
                <a:latin typeface="+mn-lt"/>
                <a:ea typeface="+mn-ea"/>
                <a:cs typeface="+mn-cs"/>
              </a:rPr>
              <a:t> 71</a:t>
            </a:r>
            <a:r>
              <a:rPr lang="en-US" sz="1200" kern="1200" dirty="0" smtClean="0">
                <a:solidFill>
                  <a:schemeClr val="tx1"/>
                </a:solidFill>
                <a:effectLst/>
                <a:latin typeface="+mn-lt"/>
                <a:ea typeface="+mn-ea"/>
                <a:cs typeface="+mn-cs"/>
              </a:rPr>
              <a:t>: 319–392</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Tobler W (1970). A computer movie simulating urban growth in the Detroit region. </a:t>
            </a:r>
            <a:r>
              <a:rPr lang="en-GB" sz="1200" i="1" kern="1200" dirty="0" smtClean="0">
                <a:solidFill>
                  <a:schemeClr val="tx1"/>
                </a:solidFill>
                <a:effectLst/>
                <a:latin typeface="+mn-lt"/>
                <a:ea typeface="+mn-ea"/>
                <a:cs typeface="+mn-cs"/>
              </a:rPr>
              <a:t>Economic Geography</a:t>
            </a: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46</a:t>
            </a:r>
            <a:r>
              <a:rPr lang="en-GB" sz="1200" kern="1200" dirty="0" smtClean="0">
                <a:solidFill>
                  <a:schemeClr val="tx1"/>
                </a:solidFill>
                <a:effectLst/>
                <a:latin typeface="+mn-lt"/>
                <a:ea typeface="+mn-ea"/>
                <a:cs typeface="+mn-cs"/>
              </a:rPr>
              <a:t>: 234-240</a:t>
            </a:r>
          </a:p>
          <a:p>
            <a:endParaRPr lang="en-US" alt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1B5A9B-59D2-42AF-AC1C-3C9784402CF7}" type="slidenum">
              <a:rPr lang="en-GB" smtClean="0">
                <a:latin typeface="Arial" pitchFamily="34" charset="0"/>
              </a:rPr>
              <a:pPr fontAlgn="base">
                <a:spcBef>
                  <a:spcPct val="0"/>
                </a:spcBef>
                <a:spcAft>
                  <a:spcPct val="0"/>
                </a:spcAft>
              </a:pPr>
              <a:t>32</a:t>
            </a:fld>
            <a:endParaRPr lang="en-GB" smtClean="0">
              <a:latin typeface="Arial" pitchFamily="34" charset="0"/>
            </a:endParaRPr>
          </a:p>
        </p:txBody>
      </p:sp>
    </p:spTree>
    <p:extLst>
      <p:ext uri="{BB962C8B-B14F-4D97-AF65-F5344CB8AC3E}">
        <p14:creationId xmlns:p14="http://schemas.microsoft.com/office/powerpoint/2010/main" val="3451934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each year shown in panels</a:t>
            </a:r>
            <a:r>
              <a:rPr lang="en-US" sz="1200" kern="1200" baseline="0" dirty="0" smtClean="0">
                <a:solidFill>
                  <a:schemeClr val="tx1"/>
                </a:solidFill>
                <a:effectLst/>
                <a:latin typeface="+mn-lt"/>
                <a:ea typeface="+mn-ea"/>
                <a:cs typeface="+mn-cs"/>
              </a:rPr>
              <a:t> above a posterior prediction was made with a distribution around the mean at 1x1km resolutions. These were then grouped into categories of risk as shown in the bottom right panel. The grey areas are the areas masked because of unsuitability for malaria transmission as described in slide 29. the peak year, of those where predictions made, was 2007, 2008 through to 2011 saw a steady decline in infection prevalence. The lowest predicted </a:t>
            </a:r>
            <a:r>
              <a:rPr lang="en-GB" sz="1200" i="1" kern="1200" dirty="0" smtClean="0">
                <a:solidFill>
                  <a:schemeClr val="tx1"/>
                </a:solidFill>
                <a:effectLst/>
                <a:latin typeface="+mn-lt"/>
                <a:ea typeface="+mn-ea"/>
                <a:cs typeface="+mn-cs"/>
              </a:rPr>
              <a:t>Pf</a:t>
            </a:r>
            <a:r>
              <a:rPr lang="en-GB" sz="1200" kern="1200" dirty="0" smtClean="0">
                <a:solidFill>
                  <a:schemeClr val="tx1"/>
                </a:solidFill>
                <a:effectLst/>
                <a:latin typeface="+mn-lt"/>
                <a:ea typeface="+mn-ea"/>
                <a:cs typeface="+mn-cs"/>
              </a:rPr>
              <a:t>PR</a:t>
            </a:r>
            <a:r>
              <a:rPr lang="en-GB" sz="1200" kern="1200" baseline="-25000" dirty="0" smtClean="0">
                <a:solidFill>
                  <a:schemeClr val="tx1"/>
                </a:solidFill>
                <a:effectLst/>
                <a:latin typeface="+mn-lt"/>
                <a:ea typeface="+mn-ea"/>
                <a:cs typeface="+mn-cs"/>
              </a:rPr>
              <a:t>2-10 </a:t>
            </a:r>
            <a:r>
              <a:rPr lang="en-GB" sz="1200" kern="1200" baseline="0" dirty="0" smtClean="0">
                <a:solidFill>
                  <a:schemeClr val="tx1"/>
                </a:solidFill>
                <a:effectLst/>
                <a:latin typeface="+mn-lt"/>
                <a:ea typeface="+mn-ea"/>
                <a:cs typeface="+mn-cs"/>
              </a:rPr>
              <a:t> was 2014 across the entire series.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33</a:t>
            </a:fld>
            <a:endParaRPr lang="en-GB"/>
          </a:p>
        </p:txBody>
      </p:sp>
    </p:spTree>
    <p:extLst>
      <p:ext uri="{BB962C8B-B14F-4D97-AF65-F5344CB8AC3E}">
        <p14:creationId xmlns:p14="http://schemas.microsoft.com/office/powerpoint/2010/main" val="234352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Population distributions at 1 x 1 km spatial resolution for Somalia,</a:t>
            </a:r>
            <a:r>
              <a:rPr lang="en-US" sz="1200" kern="1200" baseline="0" dirty="0" smtClean="0">
                <a:solidFill>
                  <a:schemeClr val="tx1"/>
                </a:solidFill>
                <a:effectLst/>
                <a:latin typeface="+mn-lt"/>
                <a:ea typeface="+mn-ea"/>
                <a:cs typeface="+mn-cs"/>
              </a:rPr>
              <a:t> as shown and described in Slide 8 </a:t>
            </a:r>
            <a:r>
              <a:rPr lang="en-US" sz="1200" kern="1200" dirty="0" smtClean="0">
                <a:solidFill>
                  <a:schemeClr val="tx1"/>
                </a:solidFill>
                <a:effectLst/>
                <a:latin typeface="+mn-lt"/>
                <a:ea typeface="+mn-ea"/>
                <a:cs typeface="+mn-cs"/>
              </a:rPr>
              <a:t>were used</a:t>
            </a:r>
            <a:r>
              <a:rPr lang="en-US" sz="1200" kern="1200" baseline="0" dirty="0" smtClean="0">
                <a:solidFill>
                  <a:schemeClr val="tx1"/>
                </a:solidFill>
                <a:effectLst/>
                <a:latin typeface="+mn-lt"/>
                <a:ea typeface="+mn-ea"/>
                <a:cs typeface="+mn-cs"/>
              </a:rPr>
              <a:t> to adjust estimates of malaria risk per population for each district shown above. Given the clear </a:t>
            </a:r>
            <a:r>
              <a:rPr lang="en-US" sz="1200" kern="1200" dirty="0" smtClean="0">
                <a:solidFill>
                  <a:schemeClr val="tx1"/>
                </a:solidFill>
                <a:effectLst/>
                <a:latin typeface="+mn-lt"/>
                <a:ea typeface="+mn-ea"/>
                <a:cs typeface="+mn-cs"/>
              </a:rPr>
              <a:t>over-dispersed nature of settlement in Somalia and small area variation in malaria risk</a:t>
            </a:r>
            <a:r>
              <a:rPr lang="en-US" sz="1200" kern="1200" baseline="0" dirty="0" smtClean="0">
                <a:solidFill>
                  <a:schemeClr val="tx1"/>
                </a:solidFill>
                <a:effectLst/>
                <a:latin typeface="+mn-lt"/>
                <a:ea typeface="+mn-ea"/>
                <a:cs typeface="+mn-cs"/>
              </a:rPr>
              <a:t> this is important. </a:t>
            </a:r>
            <a:r>
              <a:rPr lang="en-US" sz="1200" kern="1200" dirty="0" smtClean="0">
                <a:solidFill>
                  <a:schemeClr val="tx1"/>
                </a:solidFill>
                <a:effectLst/>
                <a:latin typeface="+mn-lt"/>
                <a:ea typeface="+mn-ea"/>
                <a:cs typeface="+mn-cs"/>
              </a:rPr>
              <a:t>The distributions of 1x1 km pixel</a:t>
            </a:r>
            <a:r>
              <a:rPr lang="en-US" sz="1200" kern="1200" baseline="0" dirty="0" smtClean="0">
                <a:solidFill>
                  <a:schemeClr val="tx1"/>
                </a:solidFill>
                <a:effectLst/>
                <a:latin typeface="+mn-lt"/>
                <a:ea typeface="+mn-ea"/>
                <a:cs typeface="+mn-cs"/>
              </a:rPr>
              <a:t> predictions of </a:t>
            </a:r>
            <a:r>
              <a:rPr lang="en-US" sz="1200" i="1" kern="1200" dirty="0" smtClean="0">
                <a:solidFill>
                  <a:schemeClr val="tx1"/>
                </a:solidFill>
                <a:effectLst/>
                <a:latin typeface="+mn-lt"/>
                <a:ea typeface="+mn-ea"/>
                <a:cs typeface="+mn-cs"/>
              </a:rPr>
              <a:t>Pf</a:t>
            </a:r>
            <a:r>
              <a:rPr lang="en-US" sz="1200" kern="1200" dirty="0" smtClean="0">
                <a:solidFill>
                  <a:schemeClr val="tx1"/>
                </a:solidFill>
                <a:effectLst/>
                <a:latin typeface="+mn-lt"/>
                <a:ea typeface="+mn-ea"/>
                <a:cs typeface="+mn-cs"/>
              </a:rPr>
              <a:t>PR</a:t>
            </a:r>
            <a:r>
              <a:rPr lang="en-US" sz="1200" kern="1200" baseline="-25000" dirty="0" smtClean="0">
                <a:solidFill>
                  <a:schemeClr val="tx1"/>
                </a:solidFill>
                <a:effectLst/>
                <a:latin typeface="+mn-lt"/>
                <a:ea typeface="+mn-ea"/>
                <a:cs typeface="+mn-cs"/>
              </a:rPr>
              <a:t>2-10</a:t>
            </a:r>
            <a:r>
              <a:rPr lang="en-US" sz="1200" kern="1200" dirty="0" smtClean="0">
                <a:solidFill>
                  <a:schemeClr val="tx1"/>
                </a:solidFill>
                <a:effectLst/>
                <a:latin typeface="+mn-lt"/>
                <a:ea typeface="+mn-ea"/>
                <a:cs typeface="+mn-cs"/>
              </a:rPr>
              <a:t> (Slide</a:t>
            </a:r>
            <a:r>
              <a:rPr lang="en-US" sz="1200" kern="1200" baseline="0" dirty="0" smtClean="0">
                <a:solidFill>
                  <a:schemeClr val="tx1"/>
                </a:solidFill>
                <a:effectLst/>
                <a:latin typeface="+mn-lt"/>
                <a:ea typeface="+mn-ea"/>
                <a:cs typeface="+mn-cs"/>
              </a:rPr>
              <a:t> 8) w</a:t>
            </a:r>
            <a:r>
              <a:rPr lang="en-US" sz="1200" kern="1200" dirty="0" smtClean="0">
                <a:solidFill>
                  <a:schemeClr val="tx1"/>
                </a:solidFill>
                <a:effectLst/>
                <a:latin typeface="+mn-lt"/>
                <a:ea typeface="+mn-ea"/>
                <a:cs typeface="+mn-cs"/>
              </a:rPr>
              <a:t>ere matched to year-specific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population counts at the same resolution for each year 2005, 2007, 2008, 2009, 2010, 2011 and 2014. These combinations were</a:t>
            </a:r>
            <a:r>
              <a:rPr lang="en-US" sz="1200" kern="1200" baseline="0" dirty="0" smtClean="0">
                <a:solidFill>
                  <a:schemeClr val="tx1"/>
                </a:solidFill>
                <a:effectLst/>
                <a:latin typeface="+mn-lt"/>
                <a:ea typeface="+mn-ea"/>
                <a:cs typeface="+mn-cs"/>
              </a:rPr>
              <a:t> used to</a:t>
            </a:r>
            <a:r>
              <a:rPr lang="en-US" sz="1200" kern="1200" dirty="0" smtClean="0">
                <a:solidFill>
                  <a:schemeClr val="tx1"/>
                </a:solidFill>
                <a:effectLst/>
                <a:latin typeface="+mn-lt"/>
                <a:ea typeface="+mn-ea"/>
                <a:cs typeface="+mn-cs"/>
              </a:rPr>
              <a:t> compute a Population Adjusted </a:t>
            </a:r>
            <a:r>
              <a:rPr lang="en-US" sz="1200" i="1" kern="1200" dirty="0" smtClean="0">
                <a:solidFill>
                  <a:schemeClr val="tx1"/>
                </a:solidFill>
                <a:effectLst/>
                <a:latin typeface="+mn-lt"/>
                <a:ea typeface="+mn-ea"/>
                <a:cs typeface="+mn-cs"/>
              </a:rPr>
              <a:t>Pf</a:t>
            </a:r>
            <a:r>
              <a:rPr lang="en-US" sz="1200" kern="1200" dirty="0" smtClean="0">
                <a:solidFill>
                  <a:schemeClr val="tx1"/>
                </a:solidFill>
                <a:effectLst/>
                <a:latin typeface="+mn-lt"/>
                <a:ea typeface="+mn-ea"/>
                <a:cs typeface="+mn-cs"/>
              </a:rPr>
              <a:t>PR</a:t>
            </a:r>
            <a:r>
              <a:rPr lang="en-US" sz="1200" kern="1200" baseline="-25000" dirty="0" smtClean="0">
                <a:solidFill>
                  <a:schemeClr val="tx1"/>
                </a:solidFill>
                <a:effectLst/>
                <a:latin typeface="+mn-lt"/>
                <a:ea typeface="+mn-ea"/>
                <a:cs typeface="+mn-cs"/>
              </a:rPr>
              <a:t>2-10</a:t>
            </a:r>
            <a:r>
              <a:rPr lang="en-US" sz="1200" kern="1200" dirty="0" smtClean="0">
                <a:solidFill>
                  <a:schemeClr val="tx1"/>
                </a:solidFill>
                <a:effectLst/>
                <a:latin typeface="+mn-lt"/>
                <a:ea typeface="+mn-ea"/>
                <a:cs typeface="+mn-cs"/>
              </a:rPr>
              <a:t> (PA</a:t>
            </a:r>
            <a:r>
              <a:rPr lang="en-US" sz="1200" i="1" kern="1200" dirty="0" smtClean="0">
                <a:solidFill>
                  <a:schemeClr val="tx1"/>
                </a:solidFill>
                <a:effectLst/>
                <a:latin typeface="+mn-lt"/>
                <a:ea typeface="+mn-ea"/>
                <a:cs typeface="+mn-cs"/>
              </a:rPr>
              <a:t>Pf</a:t>
            </a:r>
            <a:r>
              <a:rPr lang="en-US" sz="1200" kern="1200" dirty="0" smtClean="0">
                <a:solidFill>
                  <a:schemeClr val="tx1"/>
                </a:solidFill>
                <a:effectLst/>
                <a:latin typeface="+mn-lt"/>
                <a:ea typeface="+mn-ea"/>
                <a:cs typeface="+mn-cs"/>
              </a:rPr>
              <a:t>PR</a:t>
            </a:r>
            <a:r>
              <a:rPr lang="en-US" sz="1200" kern="1200" baseline="-25000" dirty="0" smtClean="0">
                <a:solidFill>
                  <a:schemeClr val="tx1"/>
                </a:solidFill>
                <a:effectLst/>
                <a:latin typeface="+mn-lt"/>
                <a:ea typeface="+mn-ea"/>
                <a:cs typeface="+mn-cs"/>
              </a:rPr>
              <a:t>2-10</a:t>
            </a:r>
            <a:r>
              <a:rPr lang="en-US" sz="1200" kern="1200" dirty="0" smtClean="0">
                <a:solidFill>
                  <a:schemeClr val="tx1"/>
                </a:solidFill>
                <a:effectLst/>
                <a:latin typeface="+mn-lt"/>
                <a:ea typeface="+mn-ea"/>
                <a:cs typeface="+mn-cs"/>
              </a:rPr>
              <a:t>) that reflects both the underlying diversity of human settlement </a:t>
            </a:r>
            <a:r>
              <a:rPr lang="en-US" sz="1200" u="sng"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malaria risk within a district</a:t>
            </a:r>
            <a:r>
              <a:rPr lang="en-US" sz="1200" kern="1200" baseline="0" dirty="0" smtClean="0">
                <a:solidFill>
                  <a:schemeClr val="tx1"/>
                </a:solidFill>
                <a:effectLst/>
                <a:latin typeface="+mn-lt"/>
                <a:ea typeface="+mn-ea"/>
                <a:cs typeface="+mn-cs"/>
              </a:rPr>
              <a:t>.  These maps highlight that at some point over last decade every district has at one point been above 1% infection risk and at no point has malaria </a:t>
            </a:r>
            <a:r>
              <a:rPr lang="en-US" sz="1200" kern="1200" baseline="0" dirty="0" err="1" smtClean="0">
                <a:solidFill>
                  <a:schemeClr val="tx1"/>
                </a:solidFill>
                <a:effectLst/>
                <a:latin typeface="+mn-lt"/>
                <a:ea typeface="+mn-ea"/>
                <a:cs typeface="+mn-cs"/>
              </a:rPr>
              <a:t>endemicity</a:t>
            </a:r>
            <a:r>
              <a:rPr lang="en-US" sz="1200" kern="1200" baseline="0" dirty="0" smtClean="0">
                <a:solidFill>
                  <a:schemeClr val="tx1"/>
                </a:solidFill>
                <a:effectLst/>
                <a:latin typeface="+mn-lt"/>
                <a:ea typeface="+mn-ea"/>
                <a:cs typeface="+mn-cs"/>
              </a:rPr>
              <a:t> exceeded 50%. However, the current risk profile is one characterized by almost universally low infection prevalence nationwide (&lt;5%) with the exception of </a:t>
            </a:r>
            <a:r>
              <a:rPr lang="en-US" sz="1200" kern="1200" baseline="0" dirty="0" err="1" smtClean="0">
                <a:solidFill>
                  <a:schemeClr val="tx1"/>
                </a:solidFill>
                <a:effectLst/>
                <a:latin typeface="+mn-lt"/>
                <a:ea typeface="+mn-ea"/>
                <a:cs typeface="+mn-cs"/>
              </a:rPr>
              <a:t>Balanbale</a:t>
            </a:r>
            <a:r>
              <a:rPr lang="en-US" sz="1200" kern="1200" baseline="0" dirty="0" smtClean="0">
                <a:solidFill>
                  <a:schemeClr val="tx1"/>
                </a:solidFill>
                <a:effectLst/>
                <a:latin typeface="+mn-lt"/>
                <a:ea typeface="+mn-ea"/>
                <a:cs typeface="+mn-cs"/>
              </a:rPr>
              <a:t> &amp; </a:t>
            </a:r>
            <a:r>
              <a:rPr lang="en-US" sz="1200" kern="1200" baseline="0" dirty="0" err="1" smtClean="0">
                <a:solidFill>
                  <a:schemeClr val="tx1"/>
                </a:solidFill>
                <a:effectLst/>
                <a:latin typeface="+mn-lt"/>
                <a:ea typeface="+mn-ea"/>
                <a:cs typeface="+mn-cs"/>
              </a:rPr>
              <a:t>Guriel</a:t>
            </a:r>
            <a:r>
              <a:rPr lang="en-US" sz="1200" kern="1200" baseline="0" dirty="0" smtClean="0">
                <a:solidFill>
                  <a:schemeClr val="tx1"/>
                </a:solidFill>
                <a:effectLst/>
                <a:latin typeface="+mn-lt"/>
                <a:ea typeface="+mn-ea"/>
                <a:cs typeface="+mn-cs"/>
              </a:rPr>
              <a:t> districts (</a:t>
            </a:r>
            <a:r>
              <a:rPr lang="en-US" sz="1200" kern="1200" baseline="0" dirty="0" err="1" smtClean="0">
                <a:solidFill>
                  <a:schemeClr val="tx1"/>
                </a:solidFill>
                <a:effectLst/>
                <a:latin typeface="+mn-lt"/>
                <a:ea typeface="+mn-ea"/>
                <a:cs typeface="+mn-cs"/>
              </a:rPr>
              <a:t>Galgadud</a:t>
            </a:r>
            <a:r>
              <a:rPr lang="en-US" sz="1200" kern="1200" baseline="0" dirty="0" smtClean="0">
                <a:solidFill>
                  <a:schemeClr val="tx1"/>
                </a:solidFill>
                <a:effectLst/>
                <a:latin typeface="+mn-lt"/>
                <a:ea typeface="+mn-ea"/>
                <a:cs typeface="+mn-cs"/>
              </a:rPr>
              <a:t> region) and </a:t>
            </a:r>
            <a:r>
              <a:rPr lang="en-US" sz="1200" kern="1200" baseline="0" dirty="0" err="1" smtClean="0">
                <a:solidFill>
                  <a:schemeClr val="tx1"/>
                </a:solidFill>
                <a:effectLst/>
                <a:latin typeface="+mn-lt"/>
                <a:ea typeface="+mn-ea"/>
                <a:cs typeface="+mn-cs"/>
              </a:rPr>
              <a:t>Belet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Weyne</a:t>
            </a:r>
            <a:r>
              <a:rPr lang="en-US" sz="1200" kern="1200" baseline="0" dirty="0" smtClean="0">
                <a:solidFill>
                  <a:schemeClr val="tx1"/>
                </a:solidFill>
                <a:effectLst/>
                <a:latin typeface="+mn-lt"/>
                <a:ea typeface="+mn-ea"/>
                <a:cs typeface="+mn-cs"/>
              </a:rPr>
              <a:t> &amp; </a:t>
            </a:r>
            <a:r>
              <a:rPr lang="en-US" sz="1200" kern="1200" baseline="0" dirty="0" err="1" smtClean="0">
                <a:solidFill>
                  <a:schemeClr val="tx1"/>
                </a:solidFill>
                <a:effectLst/>
                <a:latin typeface="+mn-lt"/>
                <a:ea typeface="+mn-ea"/>
                <a:cs typeface="+mn-cs"/>
              </a:rPr>
              <a:t>Mataban</a:t>
            </a:r>
            <a:r>
              <a:rPr lang="en-US" sz="1200" kern="1200" baseline="0" dirty="0" smtClean="0">
                <a:solidFill>
                  <a:schemeClr val="tx1"/>
                </a:solidFill>
                <a:effectLst/>
                <a:latin typeface="+mn-lt"/>
                <a:ea typeface="+mn-ea"/>
                <a:cs typeface="+mn-cs"/>
              </a:rPr>
              <a:t> districts (</a:t>
            </a:r>
            <a:r>
              <a:rPr lang="en-US" sz="1200" kern="1200" baseline="0" dirty="0" err="1" smtClean="0">
                <a:solidFill>
                  <a:schemeClr val="tx1"/>
                </a:solidFill>
                <a:effectLst/>
                <a:latin typeface="+mn-lt"/>
                <a:ea typeface="+mn-ea"/>
                <a:cs typeface="+mn-cs"/>
              </a:rPr>
              <a:t>Hiran</a:t>
            </a:r>
            <a:r>
              <a:rPr lang="en-US" sz="1200" kern="1200" baseline="0" dirty="0" smtClean="0">
                <a:solidFill>
                  <a:schemeClr val="tx1"/>
                </a:solidFill>
                <a:effectLst/>
                <a:latin typeface="+mn-lt"/>
                <a:ea typeface="+mn-ea"/>
                <a:cs typeface="+mn-cs"/>
              </a:rPr>
              <a:t> region), in CSZ since 2010.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Predicted </a:t>
            </a:r>
            <a:r>
              <a:rPr lang="en-US" sz="1200" kern="1200" baseline="0" dirty="0" err="1" smtClean="0">
                <a:solidFill>
                  <a:schemeClr val="tx1"/>
                </a:solidFill>
                <a:effectLst/>
                <a:latin typeface="+mn-lt"/>
                <a:ea typeface="+mn-ea"/>
                <a:cs typeface="+mn-cs"/>
              </a:rPr>
              <a:t>PA</a:t>
            </a:r>
            <a:r>
              <a:rPr lang="en-US" sz="1200" i="1" kern="1200" baseline="0" dirty="0" err="1" smtClean="0">
                <a:solidFill>
                  <a:schemeClr val="tx1"/>
                </a:solidFill>
                <a:effectLst/>
                <a:latin typeface="+mn-lt"/>
                <a:ea typeface="+mn-ea"/>
                <a:cs typeface="+mn-cs"/>
              </a:rPr>
              <a:t>Pf</a:t>
            </a:r>
            <a:r>
              <a:rPr lang="en-US" sz="1200" kern="1200" baseline="0" dirty="0" err="1" smtClean="0">
                <a:solidFill>
                  <a:schemeClr val="tx1"/>
                </a:solidFill>
                <a:effectLst/>
                <a:latin typeface="+mn-lt"/>
                <a:ea typeface="+mn-ea"/>
                <a:cs typeface="+mn-cs"/>
              </a:rPr>
              <a:t>PR</a:t>
            </a:r>
            <a:r>
              <a:rPr lang="en-US" sz="1200" kern="1200" baseline="0" dirty="0" smtClean="0">
                <a:solidFill>
                  <a:schemeClr val="tx1"/>
                </a:solidFill>
                <a:effectLst/>
                <a:latin typeface="+mn-lt"/>
                <a:ea typeface="+mn-ea"/>
                <a:cs typeface="+mn-cs"/>
              </a:rPr>
              <a:t> values for each district and each year are provided in accompanying excel.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Action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should be repeated as and when we have a better population distribution surface from Catherine Linard of </a:t>
            </a:r>
            <a:r>
              <a:rPr lang="en-US" sz="1200" kern="1200" baseline="0" dirty="0" err="1" smtClean="0">
                <a:solidFill>
                  <a:schemeClr val="tx1"/>
                </a:solidFill>
                <a:effectLst/>
                <a:latin typeface="+mn-lt"/>
                <a:ea typeface="+mn-ea"/>
                <a:cs typeface="+mn-cs"/>
              </a:rPr>
              <a:t>WorldPop</a:t>
            </a:r>
            <a:endParaRPr lang="en-US" sz="1200" kern="1200" baseline="0" dirty="0" smtClean="0">
              <a:solidFill>
                <a:schemeClr val="tx1"/>
              </a:solidFill>
              <a:effectLst/>
              <a:latin typeface="+mn-lt"/>
              <a:ea typeface="+mn-ea"/>
              <a:cs typeface="+mn-cs"/>
            </a:endParaRP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34</a:t>
            </a:fld>
            <a:endParaRPr lang="en-GB"/>
          </a:p>
        </p:txBody>
      </p:sp>
    </p:spTree>
    <p:extLst>
      <p:ext uri="{BB962C8B-B14F-4D97-AF65-F5344CB8AC3E}">
        <p14:creationId xmlns:p14="http://schemas.microsoft.com/office/powerpoint/2010/main" val="1711543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same approach</a:t>
            </a:r>
            <a:r>
              <a:rPr lang="en-GB" baseline="0" dirty="0" smtClean="0"/>
              <a:t> was taken as in previous slide to provide population weighted estimates of </a:t>
            </a:r>
            <a:r>
              <a:rPr lang="en-GB" i="1" baseline="0" dirty="0" err="1" smtClean="0"/>
              <a:t>Pf</a:t>
            </a:r>
            <a:r>
              <a:rPr lang="en-GB" baseline="0" dirty="0" err="1" smtClean="0"/>
              <a:t>PR</a:t>
            </a:r>
            <a:r>
              <a:rPr lang="en-GB" baseline="0" dirty="0" smtClean="0"/>
              <a:t> per region per year. This representation of risk has in some ways a greater degree of precision, aggregating wider area pixel level risks, but importantly national household sample surveys, such as the one undertaken in 2014, are powered around regional estimation. Therefore, future measurements of progress, based on parasite prevalence, as indicated in the national malaria strategic plan  2010-2015 that states that the </a:t>
            </a:r>
            <a:r>
              <a:rPr lang="en-US" sz="1200" kern="1200" dirty="0" smtClean="0">
                <a:solidFill>
                  <a:schemeClr val="tx1"/>
                </a:solidFill>
                <a:effectLst/>
                <a:latin typeface="+mn-lt"/>
                <a:ea typeface="+mn-ea"/>
                <a:cs typeface="+mn-cs"/>
              </a:rPr>
              <a:t>goal is to </a:t>
            </a:r>
            <a:r>
              <a:rPr lang="en-GB" sz="1200" kern="1200" dirty="0" smtClean="0">
                <a:solidFill>
                  <a:schemeClr val="tx1"/>
                </a:solidFill>
                <a:effectLst/>
                <a:latin typeface="+mn-lt"/>
                <a:ea typeface="+mn-ea"/>
                <a:cs typeface="+mn-cs"/>
              </a:rPr>
              <a:t>achieve near zero (&lt;1% parasite prevalence) malaria transmission within areas of historically low transmission (Somaliland, Puntland and Central parts of CSZ); and reduce by 50% the parasite prevalence in endemic districts of CSZ, can be measured and tracked more efficiently. The</a:t>
            </a:r>
            <a:r>
              <a:rPr lang="en-GB" sz="1200" kern="1200" baseline="0" dirty="0" smtClean="0">
                <a:solidFill>
                  <a:schemeClr val="tx1"/>
                </a:solidFill>
                <a:effectLst/>
                <a:latin typeface="+mn-lt"/>
                <a:ea typeface="+mn-ea"/>
                <a:cs typeface="+mn-cs"/>
              </a:rPr>
              <a:t> next slide shows the actual percentage reductions from 2005 to 2014 by region.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35</a:t>
            </a:fld>
            <a:endParaRPr lang="en-GB"/>
          </a:p>
        </p:txBody>
      </p:sp>
    </p:spTree>
    <p:extLst>
      <p:ext uri="{BB962C8B-B14F-4D97-AF65-F5344CB8AC3E}">
        <p14:creationId xmlns:p14="http://schemas.microsoft.com/office/powerpoint/2010/main" val="3525393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Taking mean predicted values</a:t>
            </a:r>
            <a:r>
              <a:rPr lang="en-GB" baseline="0" dirty="0" smtClean="0"/>
              <a:t> of PA</a:t>
            </a:r>
            <a:r>
              <a:rPr lang="en-GB" sz="1200" b="0" i="1" dirty="0" smtClean="0">
                <a:latin typeface="Cambria" panose="02040503050406030204" pitchFamily="18" charset="0"/>
              </a:rPr>
              <a:t>Pf</a:t>
            </a:r>
            <a:r>
              <a:rPr lang="en-GB" sz="1200" b="0" dirty="0" smtClean="0">
                <a:latin typeface="Cambria" panose="02040503050406030204" pitchFamily="18" charset="0"/>
              </a:rPr>
              <a:t>PR</a:t>
            </a:r>
            <a:r>
              <a:rPr lang="en-GB" sz="1200" b="0" baseline="-25000" dirty="0" smtClean="0">
                <a:latin typeface="Cambria" panose="02040503050406030204" pitchFamily="18" charset="0"/>
              </a:rPr>
              <a:t>2-10</a:t>
            </a:r>
            <a:r>
              <a:rPr lang="en-GB" sz="1200" b="1" baseline="-25000" dirty="0" smtClean="0">
                <a:latin typeface="Cambria" panose="02040503050406030204" pitchFamily="18" charset="0"/>
              </a:rPr>
              <a:t> </a:t>
            </a:r>
            <a:r>
              <a:rPr lang="en-GB" sz="1200" b="0" baseline="0" dirty="0" smtClean="0">
                <a:latin typeface="Cambria" panose="02040503050406030204" pitchFamily="18" charset="0"/>
              </a:rPr>
              <a:t>in 2005 and 2014 the percentage reduction between these years was computed for each region.</a:t>
            </a:r>
            <a:r>
              <a:rPr lang="en-GB" sz="1200" b="1" baseline="0" dirty="0" smtClean="0">
                <a:latin typeface="Cambria" panose="02040503050406030204" pitchFamily="18" charset="0"/>
              </a:rPr>
              <a:t> </a:t>
            </a:r>
            <a:r>
              <a:rPr lang="en-GB" sz="1200" b="0" baseline="0" dirty="0" smtClean="0">
                <a:latin typeface="Cambria" panose="02040503050406030204" pitchFamily="18" charset="0"/>
              </a:rPr>
              <a:t>While the 2010-15 strategy has a start date in 2010 there was probably too few sampling data points to reliably make a prediction over this interval and also as can be seen in previous slide little change. However, the changes since 2005 have been substantial as shown in above slide. At this stage it is hard to make any direct attribution of causality. Both prolonged periods of drought since 2008 and scaled intervention coverage have occurred simultaneously. </a:t>
            </a:r>
            <a:endParaRPr lang="en-GB" b="0" dirty="0"/>
          </a:p>
        </p:txBody>
      </p:sp>
      <p:sp>
        <p:nvSpPr>
          <p:cNvPr id="4" name="Slide Number Placeholder 3"/>
          <p:cNvSpPr>
            <a:spLocks noGrp="1"/>
          </p:cNvSpPr>
          <p:nvPr>
            <p:ph type="sldNum" sz="quarter" idx="10"/>
          </p:nvPr>
        </p:nvSpPr>
        <p:spPr/>
        <p:txBody>
          <a:bodyPr/>
          <a:lstStyle/>
          <a:p>
            <a:fld id="{1A3F9CA1-1FE7-4565-978F-82A1E9B5BDBD}" type="slidenum">
              <a:rPr lang="en-GB" smtClean="0"/>
              <a:t>36</a:t>
            </a:fld>
            <a:endParaRPr lang="en-GB"/>
          </a:p>
        </p:txBody>
      </p:sp>
    </p:spTree>
    <p:extLst>
      <p:ext uri="{BB962C8B-B14F-4D97-AF65-F5344CB8AC3E}">
        <p14:creationId xmlns:p14="http://schemas.microsoft.com/office/powerpoint/2010/main" val="4226258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assess the predictive performance of the model, the predicted prevalence of malaria in the surveyed locations was extracted and matched with the actual prevalence in surveyed data at the corresponding locations and time in a randomly sampled 10% holdout validation dataset using a sampling algorithm which </a:t>
            </a:r>
            <a:r>
              <a:rPr lang="en-US" sz="1200" kern="1200" dirty="0" err="1" smtClean="0">
                <a:solidFill>
                  <a:schemeClr val="tx1"/>
                </a:solidFill>
                <a:effectLst/>
                <a:latin typeface="+mn-lt"/>
                <a:ea typeface="+mn-ea"/>
                <a:cs typeface="+mn-cs"/>
              </a:rPr>
              <a:t>declusters</a:t>
            </a:r>
            <a:r>
              <a:rPr lang="en-US" sz="1200" kern="1200" dirty="0" smtClean="0">
                <a:solidFill>
                  <a:schemeClr val="tx1"/>
                </a:solidFill>
                <a:effectLst/>
                <a:latin typeface="+mn-lt"/>
                <a:ea typeface="+mn-ea"/>
                <a:cs typeface="+mn-cs"/>
              </a:rPr>
              <a:t> over space and time. Four performance indices were chosen to evaluate predictive performance and model fit: root-mean-square error (RMSE), mean prediction error (MPE), mean absolute prediction error (MAPE), and the correlation coefficient between the predicted and the observed values. The RMSE is simply the square-root of the mean of the squared difference between the posterior predicted mean and observed value and it is used to measure the accuracy of the model. The MPE provides a measure of the bias of the predictor, the MAPE provides a measure of the mean accuracy of individual predictions, and the correlation coefficient provides a measure of association between the observed data and prediction sets [</a:t>
            </a:r>
            <a:r>
              <a:rPr lang="en-US" sz="1200" kern="1200" dirty="0" err="1" smtClean="0">
                <a:solidFill>
                  <a:schemeClr val="tx1"/>
                </a:solidFill>
                <a:effectLst/>
                <a:latin typeface="+mn-lt"/>
                <a:ea typeface="+mn-ea"/>
                <a:cs typeface="+mn-cs"/>
              </a:rPr>
              <a:t>Magalhaes</a:t>
            </a:r>
            <a:r>
              <a:rPr lang="en-US" sz="1200" kern="1200" dirty="0" smtClean="0">
                <a:solidFill>
                  <a:schemeClr val="tx1"/>
                </a:solidFill>
                <a:effectLst/>
                <a:latin typeface="+mn-lt"/>
                <a:ea typeface="+mn-ea"/>
                <a:cs typeface="+mn-cs"/>
              </a:rPr>
              <a:t> &amp; Clements, 2011]. The correlation between the observed and predicted data was visualized in a scatter plot with a least-squares best fitting line and histograms</a:t>
            </a:r>
            <a:r>
              <a:rPr lang="en-US" sz="1200" kern="1200" baseline="0" dirty="0" smtClean="0">
                <a:solidFill>
                  <a:schemeClr val="tx1"/>
                </a:solidFill>
                <a:effectLst/>
                <a:latin typeface="+mn-lt"/>
                <a:ea typeface="+mn-ea"/>
                <a:cs typeface="+mn-cs"/>
              </a:rPr>
              <a:t> (see above left hand image). Overall there is a tendency for the model to over-predict very low prevalence but under predict higher prevalence. Overall the </a:t>
            </a:r>
            <a:r>
              <a:rPr lang="en-US" sz="1200" kern="1200" dirty="0" smtClean="0">
                <a:solidFill>
                  <a:schemeClr val="tx1"/>
                </a:solidFill>
                <a:effectLst/>
                <a:latin typeface="+mn-lt"/>
                <a:ea typeface="+mn-ea"/>
                <a:cs typeface="+mn-cs"/>
              </a:rPr>
              <a:t>validation statistics were the RMSE was 0.176; MPE 0.034; MAPE 0.095 and the correlation coefficient 0.843</a:t>
            </a:r>
            <a:endParaRPr lang="en-GB" dirty="0" smtClean="0"/>
          </a:p>
          <a:p>
            <a:endParaRPr lang="en-GB" dirty="0" smtClean="0"/>
          </a:p>
          <a:p>
            <a:r>
              <a:rPr lang="en-GB" dirty="0" smtClean="0"/>
              <a:t>Despite a good overall model fit as per the testing of observed and predicted hold-out data, the model does not perform equally well everywhere and is largely a combined result of data paucity in space or large variance in data within small geographical areas,</a:t>
            </a:r>
            <a:r>
              <a:rPr lang="en-GB" baseline="0" dirty="0" smtClean="0"/>
              <a:t> notably when prevalence declines to very low levels</a:t>
            </a:r>
            <a:endParaRPr lang="en-GB" dirty="0" smtClean="0"/>
          </a:p>
          <a:p>
            <a:endParaRPr lang="en-GB" sz="1200" kern="120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The coefficient of variation (CV) is defined as the ratio of the standard deviation to the mean [Kirkwood, 1979]. It is has no measurement units and is an indicator of the magnitude of variability in relation to the mean or dispersion in data or estimates of a variable. One disadvantage of the CV is that where the mean is equal to zero, it approaches infinity and therefore sensitive to small changes in the mean. In such a case, the standard deviation should be used to describe the uncertainty of the model predictions. Generally, low CV values suggest that the standard deviations around the mean are relatively small and high values may indicate increasing model uncertainty [Noor et al., 2012].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figure shows</a:t>
            </a:r>
            <a:r>
              <a:rPr lang="en-US" baseline="0" dirty="0" smtClean="0"/>
              <a:t> </a:t>
            </a:r>
            <a:r>
              <a:rPr lang="en-US" dirty="0" smtClean="0"/>
              <a:t>the</a:t>
            </a:r>
            <a:r>
              <a:rPr lang="en-US" baseline="0" dirty="0" smtClean="0"/>
              <a:t> coefficient of variation (CV) where a higher value (blue) </a:t>
            </a:r>
            <a:r>
              <a:rPr lang="en-US" dirty="0" smtClean="0"/>
              <a:t>indicates increasing model uncertainty for the 2014 prediction (images for all other years also available). In Somalia,</a:t>
            </a:r>
            <a:r>
              <a:rPr lang="en-US" baseline="0" dirty="0" smtClean="0"/>
              <a:t> most</a:t>
            </a:r>
            <a:r>
              <a:rPr lang="en-US" dirty="0" smtClean="0"/>
              <a:t> locality CV values are less than 0.5 for each</a:t>
            </a:r>
            <a:r>
              <a:rPr lang="en-US" baseline="0" dirty="0" smtClean="0"/>
              <a:t> prediction year</a:t>
            </a:r>
            <a:r>
              <a:rPr lang="en-US" dirty="0" smtClean="0"/>
              <a:t>, indicating that in most locality predictions of PA</a:t>
            </a:r>
            <a:r>
              <a:rPr lang="en-US" i="1" dirty="0" smtClean="0"/>
              <a:t>Pf</a:t>
            </a:r>
            <a:r>
              <a:rPr lang="en-US" dirty="0" smtClean="0"/>
              <a:t>PR</a:t>
            </a:r>
            <a:r>
              <a:rPr lang="en-US" baseline="-25000" dirty="0" smtClean="0"/>
              <a:t>2-10</a:t>
            </a:r>
            <a:r>
              <a:rPr lang="en-US" dirty="0" smtClean="0"/>
              <a:t> are a result of good model precision. The highest prediction uncertainty, however,</a:t>
            </a:r>
            <a:r>
              <a:rPr lang="en-US" baseline="0" dirty="0" smtClean="0"/>
              <a:t> is in CSZ in 2007, but in the North and North East of the country when prevalence declined to very low levels between 2010-2014 (above right hand panel). To improve the precision of estimates for these counties, future surveys should consider over-sampling of survey clusters in the North, or because prevalence is so low migrate to other metrics, see later slides.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Action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Given the big difference in the SAE approach used previously by Noor for the epidemic report, and the over-predictions of zero. Two further models will be developed a) the probability that an area is less than 1% and b) a zero-inflated model. Noting that a binomial model has been used previously in Somalia (note MPR imagery shown in slide 24 which is the same as that used here – slides 33-37. However, with an excess of zero’s both outputs might be improved with a different modelling approach. The SAE approach is definitely wrong and only used as an expedient approach given time constraints (AM Noor, personal communication, July 2016).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New modelling code structure is being developed and will be tested this will take several weeks to finalize and run the models. This series of experiments will have added value for re-modelling infection risks in other EMRO Countries of low transmission intensity. </a:t>
            </a:r>
          </a:p>
          <a:p>
            <a:endParaRPr lang="en-GB" dirty="0" smtClean="0"/>
          </a:p>
          <a:p>
            <a:r>
              <a:rPr lang="en-GB" sz="1200" b="1" kern="1200" dirty="0" smtClean="0">
                <a:solidFill>
                  <a:schemeClr val="tx1"/>
                </a:solidFill>
                <a:latin typeface="+mn-lt"/>
                <a:ea typeface="+mn-ea"/>
                <a:cs typeface="+mn-cs"/>
              </a:rPr>
              <a:t>References </a:t>
            </a:r>
            <a:endParaRPr lang="en-US"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Kirkwood BL (1979). Geometric means and measures of dispersion. </a:t>
            </a:r>
            <a:r>
              <a:rPr lang="en-GB" sz="1200" i="1" kern="1200" dirty="0" smtClean="0">
                <a:solidFill>
                  <a:schemeClr val="tx1"/>
                </a:solidFill>
                <a:latin typeface="+mn-lt"/>
                <a:ea typeface="+mn-ea"/>
                <a:cs typeface="+mn-cs"/>
              </a:rPr>
              <a:t>Biometrics</a:t>
            </a:r>
            <a:r>
              <a:rPr lang="en-GB" sz="1200" kern="120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35</a:t>
            </a:r>
            <a:r>
              <a:rPr lang="en-GB" sz="1200" kern="1200" dirty="0" smtClean="0">
                <a:solidFill>
                  <a:schemeClr val="tx1"/>
                </a:solidFill>
                <a:latin typeface="+mn-lt"/>
                <a:ea typeface="+mn-ea"/>
                <a:cs typeface="+mn-cs"/>
              </a:rPr>
              <a:t>: 908–909</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Magalhaes</a:t>
            </a:r>
            <a:r>
              <a:rPr lang="en-US" sz="1200" kern="1200" dirty="0" smtClean="0">
                <a:solidFill>
                  <a:schemeClr val="tx1"/>
                </a:solidFill>
                <a:effectLst/>
                <a:latin typeface="+mn-lt"/>
                <a:ea typeface="+mn-ea"/>
                <a:cs typeface="+mn-cs"/>
              </a:rPr>
              <a:t> RJS</a:t>
            </a:r>
            <a:r>
              <a:rPr lang="en-US" sz="1200" kern="1200" baseline="0" dirty="0" smtClean="0">
                <a:solidFill>
                  <a:schemeClr val="tx1"/>
                </a:solidFill>
                <a:effectLst/>
                <a:latin typeface="+mn-lt"/>
                <a:ea typeface="+mn-ea"/>
                <a:cs typeface="+mn-cs"/>
              </a:rPr>
              <a:t> &amp; </a:t>
            </a:r>
            <a:r>
              <a:rPr lang="en-US" sz="1200" kern="1200" dirty="0" smtClean="0">
                <a:solidFill>
                  <a:schemeClr val="tx1"/>
                </a:solidFill>
                <a:effectLst/>
                <a:latin typeface="+mn-lt"/>
                <a:ea typeface="+mn-ea"/>
                <a:cs typeface="+mn-cs"/>
              </a:rPr>
              <a:t> Clements ACA (2011). Mapping the risk of </a:t>
            </a:r>
            <a:r>
              <a:rPr lang="en-US" sz="1200" kern="1200" dirty="0" err="1" smtClean="0">
                <a:solidFill>
                  <a:schemeClr val="tx1"/>
                </a:solidFill>
                <a:effectLst/>
                <a:latin typeface="+mn-lt"/>
                <a:ea typeface="+mn-ea"/>
                <a:cs typeface="+mn-cs"/>
              </a:rPr>
              <a:t>anaemia</a:t>
            </a:r>
            <a:r>
              <a:rPr lang="en-US" sz="1200" kern="1200" dirty="0" smtClean="0">
                <a:solidFill>
                  <a:schemeClr val="tx1"/>
                </a:solidFill>
                <a:effectLst/>
                <a:latin typeface="+mn-lt"/>
                <a:ea typeface="+mn-ea"/>
                <a:cs typeface="+mn-cs"/>
              </a:rPr>
              <a:t> in preschool-age children: The contribution of malnutrition, malaria, and helminth infections in West Africa. </a:t>
            </a:r>
            <a:r>
              <a:rPr lang="en-US" sz="1200" i="1" kern="1200" dirty="0" err="1" smtClean="0">
                <a:solidFill>
                  <a:schemeClr val="tx1"/>
                </a:solidFill>
                <a:effectLst/>
                <a:latin typeface="+mn-lt"/>
                <a:ea typeface="+mn-ea"/>
                <a:cs typeface="+mn-cs"/>
              </a:rPr>
              <a:t>PLoS</a:t>
            </a:r>
            <a:r>
              <a:rPr lang="en-US" sz="1200" i="1" kern="1200" dirty="0" smtClean="0">
                <a:solidFill>
                  <a:schemeClr val="tx1"/>
                </a:solidFill>
                <a:effectLst/>
                <a:latin typeface="+mn-lt"/>
                <a:ea typeface="+mn-ea"/>
                <a:cs typeface="+mn-cs"/>
              </a:rPr>
              <a:t> Medicine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a:t>
            </a:r>
            <a:r>
              <a:rPr lang="en-GB" dirty="0" smtClean="0"/>
              <a:t>e1000438</a:t>
            </a:r>
            <a:endParaRPr lang="en-US" sz="120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Noor AM, </a:t>
            </a:r>
            <a:r>
              <a:rPr lang="en-GB" sz="1200" kern="1200" dirty="0" err="1" smtClean="0">
                <a:solidFill>
                  <a:schemeClr val="tx1"/>
                </a:solidFill>
                <a:latin typeface="+mn-lt"/>
                <a:ea typeface="+mn-ea"/>
                <a:cs typeface="+mn-cs"/>
              </a:rPr>
              <a:t>Alegana</a:t>
            </a:r>
            <a:r>
              <a:rPr lang="en-GB" sz="1200" kern="1200" dirty="0" smtClean="0">
                <a:solidFill>
                  <a:schemeClr val="tx1"/>
                </a:solidFill>
                <a:latin typeface="+mn-lt"/>
                <a:ea typeface="+mn-ea"/>
                <a:cs typeface="+mn-cs"/>
              </a:rPr>
              <a:t> VA, </a:t>
            </a:r>
            <a:r>
              <a:rPr lang="en-GB" sz="1200" kern="1200" dirty="0" err="1" smtClean="0">
                <a:solidFill>
                  <a:schemeClr val="tx1"/>
                </a:solidFill>
                <a:latin typeface="+mn-lt"/>
                <a:ea typeface="+mn-ea"/>
                <a:cs typeface="+mn-cs"/>
              </a:rPr>
              <a:t>Patil</a:t>
            </a:r>
            <a:r>
              <a:rPr lang="en-GB" sz="1200" kern="1200" dirty="0" smtClean="0">
                <a:solidFill>
                  <a:schemeClr val="tx1"/>
                </a:solidFill>
                <a:latin typeface="+mn-lt"/>
                <a:ea typeface="+mn-ea"/>
                <a:cs typeface="+mn-cs"/>
              </a:rPr>
              <a:t> AP, Moloney G, </a:t>
            </a:r>
            <a:r>
              <a:rPr lang="en-GB" sz="1200" kern="1200" dirty="0" err="1" smtClean="0">
                <a:solidFill>
                  <a:schemeClr val="tx1"/>
                </a:solidFill>
                <a:latin typeface="+mn-lt"/>
                <a:ea typeface="+mn-ea"/>
                <a:cs typeface="+mn-cs"/>
              </a:rPr>
              <a:t>Borle</a:t>
            </a:r>
            <a:r>
              <a:rPr lang="en-GB" sz="1200" kern="1200" dirty="0" smtClean="0">
                <a:solidFill>
                  <a:schemeClr val="tx1"/>
                </a:solidFill>
                <a:latin typeface="+mn-lt"/>
                <a:ea typeface="+mn-ea"/>
                <a:cs typeface="+mn-cs"/>
              </a:rPr>
              <a:t> M, Ahmed F, Yousef F, Amran J, </a:t>
            </a:r>
            <a:r>
              <a:rPr lang="en-GB" sz="1200" b="0" kern="1200" dirty="0" smtClean="0">
                <a:solidFill>
                  <a:schemeClr val="tx1"/>
                </a:solidFill>
                <a:latin typeface="+mn-lt"/>
                <a:ea typeface="+mn-ea"/>
                <a:cs typeface="+mn-cs"/>
              </a:rPr>
              <a:t>Snow RW</a:t>
            </a:r>
            <a:r>
              <a:rPr lang="en-GB" sz="1200" b="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(2012). Mapping the receptivity of malaria risk to plan the future of control in Somalia. </a:t>
            </a:r>
            <a:r>
              <a:rPr lang="en-GB" sz="1200" i="1" kern="1200" dirty="0" smtClean="0">
                <a:solidFill>
                  <a:schemeClr val="tx1"/>
                </a:solidFill>
                <a:latin typeface="+mn-lt"/>
                <a:ea typeface="+mn-ea"/>
                <a:cs typeface="+mn-cs"/>
              </a:rPr>
              <a:t>British Medical Journal Open Access, </a:t>
            </a:r>
            <a:r>
              <a:rPr lang="en-GB" sz="1200" b="1" kern="1200" dirty="0" smtClean="0">
                <a:solidFill>
                  <a:schemeClr val="tx1"/>
                </a:solidFill>
                <a:latin typeface="+mn-lt"/>
                <a:ea typeface="+mn-ea"/>
                <a:cs typeface="+mn-cs"/>
              </a:rPr>
              <a:t>2</a:t>
            </a:r>
            <a:r>
              <a:rPr lang="en-GB" sz="1200" kern="1200" dirty="0" smtClean="0">
                <a:solidFill>
                  <a:schemeClr val="tx1"/>
                </a:solidFill>
                <a:latin typeface="+mn-lt"/>
                <a:ea typeface="+mn-ea"/>
                <a:cs typeface="+mn-cs"/>
              </a:rPr>
              <a:t>: e001160</a:t>
            </a:r>
            <a:endParaRPr lang="en-US"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37</a:t>
            </a:fld>
            <a:endParaRPr lang="en-GB"/>
          </a:p>
        </p:txBody>
      </p:sp>
    </p:spTree>
    <p:extLst>
      <p:ext uri="{BB962C8B-B14F-4D97-AF65-F5344CB8AC3E}">
        <p14:creationId xmlns:p14="http://schemas.microsoft.com/office/powerpoint/2010/main" val="992881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Background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prevalence and epidemiology of </a:t>
            </a:r>
            <a:r>
              <a:rPr lang="en-GB" sz="1200" i="1" kern="1200" baseline="0" dirty="0" smtClean="0">
                <a:solidFill>
                  <a:schemeClr val="tx1"/>
                </a:solidFill>
                <a:effectLst/>
                <a:latin typeface="+mn-lt"/>
                <a:ea typeface="+mn-ea"/>
                <a:cs typeface="+mn-cs"/>
              </a:rPr>
              <a:t>Plasmodium </a:t>
            </a:r>
            <a:r>
              <a:rPr lang="en-GB" sz="1200" i="1" kern="1200" baseline="0" dirty="0" err="1" smtClean="0">
                <a:solidFill>
                  <a:schemeClr val="tx1"/>
                </a:solidFill>
                <a:effectLst/>
                <a:latin typeface="+mn-lt"/>
                <a:ea typeface="+mn-ea"/>
                <a:cs typeface="+mn-cs"/>
              </a:rPr>
              <a:t>vivax</a:t>
            </a:r>
            <a:r>
              <a:rPr lang="en-GB" sz="1200" kern="1200" baseline="0" dirty="0" smtClean="0">
                <a:solidFill>
                  <a:schemeClr val="tx1"/>
                </a:solidFill>
                <a:effectLst/>
                <a:latin typeface="+mn-lt"/>
                <a:ea typeface="+mn-ea"/>
                <a:cs typeface="+mn-cs"/>
              </a:rPr>
              <a:t> is poorly described in Somalia [</a:t>
            </a:r>
            <a:r>
              <a:rPr lang="en-GB" sz="1200" kern="1200" baseline="0" dirty="0" err="1" smtClean="0">
                <a:solidFill>
                  <a:schemeClr val="tx1"/>
                </a:solidFill>
                <a:effectLst/>
                <a:latin typeface="+mn-lt"/>
                <a:ea typeface="+mn-ea"/>
                <a:cs typeface="+mn-cs"/>
              </a:rPr>
              <a:t>Howes</a:t>
            </a:r>
            <a:r>
              <a:rPr lang="en-GB" sz="1200" kern="1200" baseline="0" dirty="0" smtClean="0">
                <a:solidFill>
                  <a:schemeClr val="tx1"/>
                </a:solidFill>
                <a:effectLst/>
                <a:latin typeface="+mn-lt"/>
                <a:ea typeface="+mn-ea"/>
                <a:cs typeface="+mn-cs"/>
              </a:rPr>
              <a:t> et al., 2011]. It is likely that large fractions of the population are susceptible to </a:t>
            </a:r>
            <a:r>
              <a:rPr lang="en-GB" sz="1200" i="1" kern="1200" baseline="0" dirty="0" smtClean="0">
                <a:solidFill>
                  <a:schemeClr val="tx1"/>
                </a:solidFill>
                <a:effectLst/>
                <a:latin typeface="+mn-lt"/>
                <a:ea typeface="+mn-ea"/>
                <a:cs typeface="+mn-cs"/>
              </a:rPr>
              <a:t>P. </a:t>
            </a:r>
            <a:r>
              <a:rPr lang="en-GB" sz="1200" i="1" kern="1200" baseline="0" dirty="0" err="1" smtClean="0">
                <a:solidFill>
                  <a:schemeClr val="tx1"/>
                </a:solidFill>
                <a:effectLst/>
                <a:latin typeface="+mn-lt"/>
                <a:ea typeface="+mn-ea"/>
                <a:cs typeface="+mn-cs"/>
              </a:rPr>
              <a:t>vivax</a:t>
            </a:r>
            <a:r>
              <a:rPr lang="en-GB" sz="1200" kern="1200" baseline="0" dirty="0" smtClean="0">
                <a:solidFill>
                  <a:schemeClr val="tx1"/>
                </a:solidFill>
                <a:effectLst/>
                <a:latin typeface="+mn-lt"/>
                <a:ea typeface="+mn-ea"/>
                <a:cs typeface="+mn-cs"/>
              </a:rPr>
              <a:t> infection as they constitute populations who have </a:t>
            </a:r>
            <a:r>
              <a:rPr lang="en-GB" sz="1200" kern="1200" baseline="0" dirty="0" err="1" smtClean="0">
                <a:solidFill>
                  <a:schemeClr val="tx1"/>
                </a:solidFill>
                <a:effectLst/>
                <a:latin typeface="+mn-lt"/>
                <a:ea typeface="+mn-ea"/>
                <a:cs typeface="+mn-cs"/>
              </a:rPr>
              <a:t>duffy</a:t>
            </a:r>
            <a:r>
              <a:rPr lang="en-GB" sz="1200" kern="1200" baseline="0" dirty="0" smtClean="0">
                <a:solidFill>
                  <a:schemeClr val="tx1"/>
                </a:solidFill>
                <a:effectLst/>
                <a:latin typeface="+mn-lt"/>
                <a:ea typeface="+mn-ea"/>
                <a:cs typeface="+mn-cs"/>
              </a:rPr>
              <a:t> positive antigens (</a:t>
            </a:r>
            <a:r>
              <a:rPr lang="en-GB" sz="1200" kern="1200" baseline="0" dirty="0" err="1" smtClean="0">
                <a:solidFill>
                  <a:schemeClr val="tx1"/>
                </a:solidFill>
                <a:effectLst/>
                <a:latin typeface="+mn-lt"/>
                <a:ea typeface="+mn-ea"/>
                <a:cs typeface="+mn-cs"/>
              </a:rPr>
              <a:t>Fya</a:t>
            </a:r>
            <a:r>
              <a:rPr lang="en-GB" sz="1200" kern="1200" baseline="0" dirty="0" smtClean="0">
                <a:solidFill>
                  <a:schemeClr val="tx1"/>
                </a:solidFill>
                <a:effectLst/>
                <a:latin typeface="+mn-lt"/>
                <a:ea typeface="+mn-ea"/>
                <a:cs typeface="+mn-cs"/>
              </a:rPr>
              <a:t> and </a:t>
            </a:r>
            <a:r>
              <a:rPr lang="en-GB" sz="1200" kern="1200" baseline="0" dirty="0" err="1" smtClean="0">
                <a:solidFill>
                  <a:schemeClr val="tx1"/>
                </a:solidFill>
                <a:effectLst/>
                <a:latin typeface="+mn-lt"/>
                <a:ea typeface="+mn-ea"/>
                <a:cs typeface="+mn-cs"/>
              </a:rPr>
              <a:t>Fyb</a:t>
            </a:r>
            <a:r>
              <a:rPr lang="en-GB" sz="1200" kern="1200" baseline="0" dirty="0" smtClean="0">
                <a:solidFill>
                  <a:schemeClr val="tx1"/>
                </a:solidFill>
                <a:effectLst/>
                <a:latin typeface="+mn-lt"/>
                <a:ea typeface="+mn-ea"/>
                <a:cs typeface="+mn-cs"/>
              </a:rPr>
              <a:t>) on the red cell surface. The prevalence of </a:t>
            </a:r>
            <a:r>
              <a:rPr lang="en-GB" sz="1200" kern="1200" baseline="0" dirty="0" err="1" smtClean="0">
                <a:solidFill>
                  <a:schemeClr val="tx1"/>
                </a:solidFill>
                <a:effectLst/>
                <a:latin typeface="+mn-lt"/>
                <a:ea typeface="+mn-ea"/>
                <a:cs typeface="+mn-cs"/>
              </a:rPr>
              <a:t>duffy</a:t>
            </a:r>
            <a:r>
              <a:rPr lang="en-GB" sz="1200" kern="1200" baseline="0" dirty="0" smtClean="0">
                <a:solidFill>
                  <a:schemeClr val="tx1"/>
                </a:solidFill>
                <a:effectLst/>
                <a:latin typeface="+mn-lt"/>
                <a:ea typeface="+mn-ea"/>
                <a:cs typeface="+mn-cs"/>
              </a:rPr>
              <a:t>-negativity varies between reports from frequencies similar to the Bantu populations of sub-Saharan Africa [</a:t>
            </a:r>
            <a:r>
              <a:rPr lang="en-US" sz="1200" kern="1200" dirty="0" err="1" smtClean="0">
                <a:solidFill>
                  <a:schemeClr val="tx1"/>
                </a:solidFill>
                <a:effectLst/>
                <a:latin typeface="+mn-lt"/>
                <a:ea typeface="+mn-ea"/>
                <a:cs typeface="+mn-cs"/>
              </a:rPr>
              <a:t>Sistonen</a:t>
            </a:r>
            <a:r>
              <a:rPr lang="en-US" sz="1200" kern="1200" dirty="0" smtClean="0">
                <a:solidFill>
                  <a:schemeClr val="tx1"/>
                </a:solidFill>
                <a:effectLst/>
                <a:latin typeface="+mn-lt"/>
                <a:ea typeface="+mn-ea"/>
                <a:cs typeface="+mn-cs"/>
              </a:rPr>
              <a:t> et al., 1987</a:t>
            </a:r>
            <a:r>
              <a:rPr lang="en-GB" sz="1200" kern="1200" baseline="0" dirty="0" smtClean="0">
                <a:solidFill>
                  <a:schemeClr val="tx1"/>
                </a:solidFill>
                <a:effectLst/>
                <a:latin typeface="+mn-lt"/>
                <a:ea typeface="+mn-ea"/>
                <a:cs typeface="+mn-cs"/>
              </a:rPr>
              <a:t>], to frequencies similar to those on Arabian peninsular [Goldsmith, 1959]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Community based parasitological surveys undertaken during the 1950s, in the present day CSZ, by Italian </a:t>
            </a:r>
            <a:r>
              <a:rPr lang="en-GB" sz="1200" kern="1200" baseline="0" dirty="0" err="1" smtClean="0">
                <a:solidFill>
                  <a:schemeClr val="tx1"/>
                </a:solidFill>
                <a:effectLst/>
                <a:latin typeface="+mn-lt"/>
                <a:ea typeface="+mn-ea"/>
                <a:cs typeface="+mn-cs"/>
              </a:rPr>
              <a:t>malariologists</a:t>
            </a:r>
            <a:r>
              <a:rPr lang="en-GB" sz="1200" kern="1200" baseline="0" dirty="0" smtClean="0">
                <a:solidFill>
                  <a:schemeClr val="tx1"/>
                </a:solidFill>
                <a:effectLst/>
                <a:latin typeface="+mn-lt"/>
                <a:ea typeface="+mn-ea"/>
                <a:cs typeface="+mn-cs"/>
              </a:rPr>
              <a:t>, at eight sites were summarised by </a:t>
            </a:r>
            <a:r>
              <a:rPr lang="en-GB" sz="1200" kern="1200" baseline="0" dirty="0" err="1" smtClean="0">
                <a:solidFill>
                  <a:schemeClr val="tx1"/>
                </a:solidFill>
                <a:effectLst/>
                <a:latin typeface="+mn-lt"/>
                <a:ea typeface="+mn-ea"/>
                <a:cs typeface="+mn-cs"/>
              </a:rPr>
              <a:t>Moise</a:t>
            </a:r>
            <a:r>
              <a:rPr lang="en-GB" sz="1200" kern="1200" baseline="0" dirty="0" smtClean="0">
                <a:solidFill>
                  <a:schemeClr val="tx1"/>
                </a:solidFill>
                <a:effectLst/>
                <a:latin typeface="+mn-lt"/>
                <a:ea typeface="+mn-ea"/>
                <a:cs typeface="+mn-cs"/>
              </a:rPr>
              <a:t> (1951), and showed that the relative proportion of </a:t>
            </a:r>
            <a:r>
              <a:rPr lang="en-GB" sz="1200" i="1" kern="1200" baseline="0" dirty="0" smtClean="0">
                <a:solidFill>
                  <a:schemeClr val="tx1"/>
                </a:solidFill>
                <a:effectLst/>
                <a:latin typeface="+mn-lt"/>
                <a:ea typeface="+mn-ea"/>
                <a:cs typeface="+mn-cs"/>
              </a:rPr>
              <a:t>P. </a:t>
            </a:r>
            <a:r>
              <a:rPr lang="en-GB" sz="1200" i="1" kern="1200" baseline="0" dirty="0" err="1" smtClean="0">
                <a:solidFill>
                  <a:schemeClr val="tx1"/>
                </a:solidFill>
                <a:effectLst/>
                <a:latin typeface="+mn-lt"/>
                <a:ea typeface="+mn-ea"/>
                <a:cs typeface="+mn-cs"/>
              </a:rPr>
              <a:t>vivax</a:t>
            </a:r>
            <a:r>
              <a:rPr lang="en-GB" sz="1200" kern="1200" baseline="0" dirty="0" smtClean="0">
                <a:solidFill>
                  <a:schemeClr val="tx1"/>
                </a:solidFill>
                <a:effectLst/>
                <a:latin typeface="+mn-lt"/>
                <a:ea typeface="+mn-ea"/>
                <a:cs typeface="+mn-cs"/>
              </a:rPr>
              <a:t> to all infections detected was significant at most sites sampled (Left hand figure), more prevalent than </a:t>
            </a:r>
            <a:r>
              <a:rPr lang="en-GB" sz="1200" i="1" kern="1200" baseline="0" dirty="0" smtClean="0">
                <a:solidFill>
                  <a:schemeClr val="tx1"/>
                </a:solidFill>
                <a:effectLst/>
                <a:latin typeface="+mn-lt"/>
                <a:ea typeface="+mn-ea"/>
                <a:cs typeface="+mn-cs"/>
              </a:rPr>
              <a:t>P. </a:t>
            </a:r>
            <a:r>
              <a:rPr lang="en-GB" sz="1200" i="1" kern="1200" baseline="0" dirty="0" err="1" smtClean="0">
                <a:solidFill>
                  <a:schemeClr val="tx1"/>
                </a:solidFill>
                <a:effectLst/>
                <a:latin typeface="+mn-lt"/>
                <a:ea typeface="+mn-ea"/>
                <a:cs typeface="+mn-cs"/>
              </a:rPr>
              <a:t>malariae</a:t>
            </a:r>
            <a:r>
              <a:rPr lang="en-GB" sz="1200" kern="1200" baseline="0" dirty="0" smtClean="0">
                <a:solidFill>
                  <a:schemeClr val="tx1"/>
                </a:solidFill>
                <a:effectLst/>
                <a:latin typeface="+mn-lt"/>
                <a:ea typeface="+mn-ea"/>
                <a:cs typeface="+mn-cs"/>
              </a:rPr>
              <a:t>. </a:t>
            </a:r>
            <a:r>
              <a:rPr lang="en-GB" sz="1200" i="1" kern="1200" baseline="0" dirty="0" smtClean="0">
                <a:solidFill>
                  <a:schemeClr val="tx1"/>
                </a:solidFill>
                <a:effectLst/>
                <a:latin typeface="+mn-lt"/>
                <a:ea typeface="+mn-ea"/>
                <a:cs typeface="+mn-cs"/>
              </a:rPr>
              <a:t>P. </a:t>
            </a:r>
            <a:r>
              <a:rPr lang="en-GB" sz="1200" i="1" kern="1200" baseline="0" dirty="0" err="1" smtClean="0">
                <a:solidFill>
                  <a:schemeClr val="tx1"/>
                </a:solidFill>
                <a:effectLst/>
                <a:latin typeface="+mn-lt"/>
                <a:ea typeface="+mn-ea"/>
                <a:cs typeface="+mn-cs"/>
              </a:rPr>
              <a:t>malariae</a:t>
            </a:r>
            <a:r>
              <a:rPr lang="en-GB" sz="1200" kern="1200" baseline="0" dirty="0" smtClean="0">
                <a:solidFill>
                  <a:schemeClr val="tx1"/>
                </a:solidFill>
                <a:effectLst/>
                <a:latin typeface="+mn-lt"/>
                <a:ea typeface="+mn-ea"/>
                <a:cs typeface="+mn-cs"/>
              </a:rPr>
              <a:t> was also highly prevalent in the intensively studied </a:t>
            </a:r>
            <a:r>
              <a:rPr lang="en-GB" sz="1200" kern="1200" baseline="0" dirty="0" err="1" smtClean="0">
                <a:solidFill>
                  <a:schemeClr val="tx1"/>
                </a:solidFill>
                <a:effectLst/>
                <a:latin typeface="+mn-lt"/>
                <a:ea typeface="+mn-ea"/>
                <a:cs typeface="+mn-cs"/>
              </a:rPr>
              <a:t>Villabruzzi</a:t>
            </a:r>
            <a:r>
              <a:rPr lang="en-GB" sz="1200" kern="1200" baseline="0" dirty="0" smtClean="0">
                <a:solidFill>
                  <a:schemeClr val="tx1"/>
                </a:solidFill>
                <a:effectLst/>
                <a:latin typeface="+mn-lt"/>
                <a:ea typeface="+mn-ea"/>
                <a:cs typeface="+mn-cs"/>
              </a:rPr>
              <a:t> area of CSZ during the 1930s-1950s [</a:t>
            </a:r>
            <a:r>
              <a:rPr lang="en-GB" sz="1200" kern="1200" baseline="0" dirty="0" err="1" smtClean="0">
                <a:solidFill>
                  <a:schemeClr val="tx1"/>
                </a:solidFill>
                <a:effectLst/>
                <a:latin typeface="+mn-lt"/>
                <a:ea typeface="+mn-ea"/>
                <a:cs typeface="+mn-cs"/>
              </a:rPr>
              <a:t>Moise</a:t>
            </a:r>
            <a:r>
              <a:rPr lang="en-GB" sz="1200" kern="1200" baseline="0" dirty="0" smtClean="0">
                <a:solidFill>
                  <a:schemeClr val="tx1"/>
                </a:solidFill>
                <a:effectLst/>
                <a:latin typeface="+mn-lt"/>
                <a:ea typeface="+mn-ea"/>
                <a:cs typeface="+mn-cs"/>
              </a:rPr>
              <a:t>, 1953]</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During the 1970s, malaria stations across the country screened febrile patients and summarised their data monthly by parasite species to the National Malaria Service headquarters in Mogadishu. Among the clinical fever infections detected in 1979, </a:t>
            </a:r>
            <a:r>
              <a:rPr lang="en-GB" sz="1200" i="1" kern="1200" baseline="0" dirty="0" smtClean="0">
                <a:solidFill>
                  <a:schemeClr val="tx1"/>
                </a:solidFill>
                <a:effectLst/>
                <a:latin typeface="+mn-lt"/>
                <a:ea typeface="+mn-ea"/>
                <a:cs typeface="+mn-cs"/>
              </a:rPr>
              <a:t>P. </a:t>
            </a:r>
            <a:r>
              <a:rPr lang="en-GB" sz="1200" i="1" kern="1200" baseline="0" dirty="0" err="1" smtClean="0">
                <a:solidFill>
                  <a:schemeClr val="tx1"/>
                </a:solidFill>
                <a:effectLst/>
                <a:latin typeface="+mn-lt"/>
                <a:ea typeface="+mn-ea"/>
                <a:cs typeface="+mn-cs"/>
              </a:rPr>
              <a:t>vivax</a:t>
            </a:r>
            <a:r>
              <a:rPr lang="en-GB" sz="1200" kern="1200" baseline="0" dirty="0" smtClean="0">
                <a:solidFill>
                  <a:schemeClr val="tx1"/>
                </a:solidFill>
                <a:effectLst/>
                <a:latin typeface="+mn-lt"/>
                <a:ea typeface="+mn-ea"/>
                <a:cs typeface="+mn-cs"/>
              </a:rPr>
              <a:t> was detected in each of the three Zones, most notably in Mogadishu.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According to National Antimalarial Service</a:t>
            </a:r>
            <a:r>
              <a:rPr lang="en-GB" sz="1200" kern="1200" baseline="0" dirty="0" smtClean="0">
                <a:solidFill>
                  <a:schemeClr val="tx1"/>
                </a:solidFill>
                <a:effectLst/>
                <a:latin typeface="+mn-lt"/>
                <a:ea typeface="+mn-ea"/>
                <a:cs typeface="+mn-cs"/>
              </a:rPr>
              <a:t> report in 1988 only 1 case of </a:t>
            </a:r>
            <a:r>
              <a:rPr lang="en-GB" sz="1200" i="1" kern="1200" baseline="0" dirty="0" smtClean="0">
                <a:solidFill>
                  <a:schemeClr val="tx1"/>
                </a:solidFill>
                <a:effectLst/>
                <a:latin typeface="+mn-lt"/>
                <a:ea typeface="+mn-ea"/>
                <a:cs typeface="+mn-cs"/>
              </a:rPr>
              <a:t>P. </a:t>
            </a:r>
            <a:r>
              <a:rPr lang="en-GB" sz="1200" i="1" kern="1200" baseline="0" dirty="0" err="1" smtClean="0">
                <a:solidFill>
                  <a:schemeClr val="tx1"/>
                </a:solidFill>
                <a:effectLst/>
                <a:latin typeface="+mn-lt"/>
                <a:ea typeface="+mn-ea"/>
                <a:cs typeface="+mn-cs"/>
              </a:rPr>
              <a:t>ovale</a:t>
            </a:r>
            <a:r>
              <a:rPr lang="en-GB" sz="1200" kern="1200" baseline="0" dirty="0" smtClean="0">
                <a:solidFill>
                  <a:schemeClr val="tx1"/>
                </a:solidFill>
                <a:effectLst/>
                <a:latin typeface="+mn-lt"/>
                <a:ea typeface="+mn-ea"/>
                <a:cs typeface="+mn-cs"/>
              </a:rPr>
              <a:t> has ever been reported in 1981; although this cannot be confirmed as original source not provided.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For many years during the 1990s and early 2000’s </a:t>
            </a:r>
            <a:r>
              <a:rPr lang="en-GB" sz="1200" i="1" kern="1200" baseline="0" dirty="0" smtClean="0">
                <a:solidFill>
                  <a:schemeClr val="tx1"/>
                </a:solidFill>
                <a:effectLst/>
                <a:latin typeface="+mn-lt"/>
                <a:ea typeface="+mn-ea"/>
                <a:cs typeface="+mn-cs"/>
              </a:rPr>
              <a:t>P. </a:t>
            </a:r>
            <a:r>
              <a:rPr lang="en-GB" sz="1200" i="1" kern="1200" baseline="0" dirty="0" err="1" smtClean="0">
                <a:solidFill>
                  <a:schemeClr val="tx1"/>
                </a:solidFill>
                <a:effectLst/>
                <a:latin typeface="+mn-lt"/>
                <a:ea typeface="+mn-ea"/>
                <a:cs typeface="+mn-cs"/>
              </a:rPr>
              <a:t>vivax</a:t>
            </a:r>
            <a:r>
              <a:rPr lang="en-GB" sz="1200" kern="1200" baseline="0" dirty="0" smtClean="0">
                <a:solidFill>
                  <a:schemeClr val="tx1"/>
                </a:solidFill>
                <a:effectLst/>
                <a:latin typeface="+mn-lt"/>
                <a:ea typeface="+mn-ea"/>
                <a:cs typeface="+mn-cs"/>
              </a:rPr>
              <a:t> was a neglected parasite among the epidemiological descriptions and clinical guidelines, with a general sense that this parasite was not present in Somalia. However, during the US deployment of troops in the late 1990s as part of Operation Restore Hope, </a:t>
            </a:r>
            <a:r>
              <a:rPr lang="en-GB" sz="1200" kern="1200" dirty="0" smtClean="0">
                <a:solidFill>
                  <a:schemeClr val="tx1"/>
                </a:solidFill>
                <a:effectLst/>
                <a:latin typeface="+mn-lt"/>
                <a:ea typeface="+mn-ea"/>
                <a:cs typeface="+mn-cs"/>
              </a:rPr>
              <a:t>there is published evidence of </a:t>
            </a:r>
            <a:r>
              <a:rPr lang="en-GB" sz="1200" i="1" kern="1200" dirty="0" smtClean="0">
                <a:solidFill>
                  <a:schemeClr val="tx1"/>
                </a:solidFill>
                <a:effectLst/>
                <a:latin typeface="+mn-lt"/>
                <a:ea typeface="+mn-ea"/>
                <a:cs typeface="+mn-cs"/>
              </a:rPr>
              <a:t>P. </a:t>
            </a:r>
            <a:r>
              <a:rPr lang="en-GB" sz="1200" i="1" kern="1200" dirty="0" err="1" smtClean="0">
                <a:solidFill>
                  <a:schemeClr val="tx1"/>
                </a:solidFill>
                <a:effectLst/>
                <a:latin typeface="+mn-lt"/>
                <a:ea typeface="+mn-ea"/>
                <a:cs typeface="+mn-cs"/>
              </a:rPr>
              <a:t>vivax</a:t>
            </a:r>
            <a:r>
              <a:rPr lang="en-GB" sz="1200" kern="1200" dirty="0" smtClean="0">
                <a:solidFill>
                  <a:schemeClr val="tx1"/>
                </a:solidFill>
                <a:effectLst/>
                <a:latin typeface="+mn-lt"/>
                <a:ea typeface="+mn-ea"/>
                <a:cs typeface="+mn-cs"/>
              </a:rPr>
              <a:t> transmission among military servicemen stationed in </a:t>
            </a:r>
            <a:r>
              <a:rPr lang="en-GB" sz="1200" kern="1200" dirty="0" err="1" smtClean="0">
                <a:solidFill>
                  <a:schemeClr val="tx1"/>
                </a:solidFill>
                <a:effectLst/>
                <a:latin typeface="+mn-lt"/>
                <a:ea typeface="+mn-ea"/>
                <a:cs typeface="+mn-cs"/>
              </a:rPr>
              <a:t>Jilib</a:t>
            </a:r>
            <a:r>
              <a:rPr lang="en-GB" sz="1200" kern="1200" dirty="0" smtClean="0">
                <a:solidFill>
                  <a:schemeClr val="tx1"/>
                </a:solidFill>
                <a:effectLst/>
                <a:latin typeface="+mn-lt"/>
                <a:ea typeface="+mn-ea"/>
                <a:cs typeface="+mn-cs"/>
              </a:rPr>
              <a:t> and Bandar Salaam along the Jubba and </a:t>
            </a:r>
            <a:r>
              <a:rPr lang="en-GB" sz="1200" kern="1200" dirty="0" err="1" smtClean="0">
                <a:solidFill>
                  <a:schemeClr val="tx1"/>
                </a:solidFill>
                <a:effectLst/>
                <a:latin typeface="+mn-lt"/>
                <a:ea typeface="+mn-ea"/>
                <a:cs typeface="+mn-cs"/>
              </a:rPr>
              <a:t>Shabelle</a:t>
            </a:r>
            <a:r>
              <a:rPr lang="en-GB" sz="1200" kern="1200" dirty="0" smtClean="0">
                <a:solidFill>
                  <a:schemeClr val="tx1"/>
                </a:solidFill>
                <a:effectLst/>
                <a:latin typeface="+mn-lt"/>
                <a:ea typeface="+mn-ea"/>
                <a:cs typeface="+mn-cs"/>
              </a:rPr>
              <a:t> Rivers [Newton et al., 1994; </a:t>
            </a:r>
            <a:r>
              <a:rPr lang="en-GB" sz="1200" kern="1200" dirty="0" err="1" smtClean="0">
                <a:solidFill>
                  <a:schemeClr val="tx1"/>
                </a:solidFill>
                <a:effectLst/>
                <a:latin typeface="+mn-lt"/>
                <a:ea typeface="+mn-ea"/>
                <a:cs typeface="+mn-cs"/>
              </a:rPr>
              <a:t>Smoak</a:t>
            </a:r>
            <a:r>
              <a:rPr lang="en-GB" sz="1200" kern="1200" dirty="0" smtClean="0">
                <a:solidFill>
                  <a:schemeClr val="tx1"/>
                </a:solidFill>
                <a:effectLst/>
                <a:latin typeface="+mn-lt"/>
                <a:ea typeface="+mn-ea"/>
                <a:cs typeface="+mn-cs"/>
              </a:rPr>
              <a:t> et al., 1997; </a:t>
            </a:r>
            <a:r>
              <a:rPr lang="en-GB" sz="1200" kern="1200" dirty="0" err="1" smtClean="0">
                <a:solidFill>
                  <a:schemeClr val="tx1"/>
                </a:solidFill>
                <a:effectLst/>
                <a:latin typeface="+mn-lt"/>
                <a:ea typeface="+mn-ea"/>
                <a:cs typeface="+mn-cs"/>
              </a:rPr>
              <a:t>Peragallo</a:t>
            </a:r>
            <a:r>
              <a:rPr lang="en-GB" sz="1200" kern="1200" dirty="0" smtClean="0">
                <a:solidFill>
                  <a:schemeClr val="tx1"/>
                </a:solidFill>
                <a:effectLst/>
                <a:latin typeface="+mn-lt"/>
                <a:ea typeface="+mn-ea"/>
                <a:cs typeface="+mn-cs"/>
              </a:rPr>
              <a:t> et al., 1997; Wallace et al., 1996].</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Serological studies of antibodies to </a:t>
            </a:r>
            <a:r>
              <a:rPr lang="en-GB" sz="1200" i="1" kern="1200" dirty="0" smtClean="0">
                <a:solidFill>
                  <a:schemeClr val="tx1"/>
                </a:solidFill>
                <a:effectLst/>
                <a:latin typeface="+mn-lt"/>
                <a:ea typeface="+mn-ea"/>
                <a:cs typeface="+mn-cs"/>
              </a:rPr>
              <a:t>P. </a:t>
            </a:r>
            <a:r>
              <a:rPr lang="en-GB" sz="1200" i="1" kern="1200" dirty="0" err="1" smtClean="0">
                <a:solidFill>
                  <a:schemeClr val="tx1"/>
                </a:solidFill>
                <a:effectLst/>
                <a:latin typeface="+mn-lt"/>
                <a:ea typeface="+mn-ea"/>
                <a:cs typeface="+mn-cs"/>
              </a:rPr>
              <a:t>vivax</a:t>
            </a:r>
            <a:r>
              <a:rPr lang="en-GB" sz="1200" kern="1200" dirty="0" smtClean="0">
                <a:solidFill>
                  <a:schemeClr val="tx1"/>
                </a:solidFill>
                <a:effectLst/>
                <a:latin typeface="+mn-lt"/>
                <a:ea typeface="+mn-ea"/>
                <a:cs typeface="+mn-cs"/>
              </a:rPr>
              <a:t> antigens have also confirmed on-going exposure of populations (n=1044) in three villages in Somaliland</a:t>
            </a:r>
            <a:r>
              <a:rPr lang="en-GB" sz="1200" kern="1200" baseline="0" dirty="0" smtClean="0">
                <a:solidFill>
                  <a:schemeClr val="tx1"/>
                </a:solidFill>
                <a:effectLst/>
                <a:latin typeface="+mn-lt"/>
                <a:ea typeface="+mn-ea"/>
                <a:cs typeface="+mn-cs"/>
              </a:rPr>
              <a:t> in 2008</a:t>
            </a:r>
            <a:r>
              <a:rPr lang="en-GB" sz="1200" i="0" kern="1200" dirty="0" smtClean="0">
                <a:solidFill>
                  <a:schemeClr val="tx1"/>
                </a:solidFill>
                <a:effectLst/>
                <a:latin typeface="+mn-lt"/>
                <a:ea typeface="+mn-ea"/>
                <a:cs typeface="+mn-cs"/>
              </a:rPr>
              <a:t> with a</a:t>
            </a:r>
            <a:r>
              <a:rPr lang="en-GB" sz="1200" i="1" kern="1200" dirty="0" smtClean="0">
                <a:solidFill>
                  <a:schemeClr val="tx1"/>
                </a:solidFill>
                <a:effectLst/>
                <a:latin typeface="+mn-lt"/>
                <a:ea typeface="+mn-ea"/>
                <a:cs typeface="+mn-cs"/>
              </a:rPr>
              <a:t> </a:t>
            </a:r>
            <a:r>
              <a:rPr lang="en-GB" sz="1200" b="0" i="0" u="none" strike="noStrike" kern="1200" baseline="0" dirty="0" smtClean="0">
                <a:solidFill>
                  <a:schemeClr val="tx1"/>
                </a:solidFill>
                <a:latin typeface="+mn-lt"/>
                <a:ea typeface="+mn-ea"/>
                <a:cs typeface="+mn-cs"/>
              </a:rPr>
              <a:t>19.3% </a:t>
            </a:r>
            <a:r>
              <a:rPr lang="en-GB" sz="1200" b="0" i="0" u="none" strike="noStrike" kern="1200" baseline="0" dirty="0" err="1" smtClean="0">
                <a:solidFill>
                  <a:schemeClr val="tx1"/>
                </a:solidFill>
                <a:latin typeface="+mn-lt"/>
                <a:ea typeface="+mn-ea"/>
                <a:cs typeface="+mn-cs"/>
              </a:rPr>
              <a:t>seropositivity</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Bousema</a:t>
            </a:r>
            <a:r>
              <a:rPr lang="en-GB" sz="1200" b="0" i="0" u="none" strike="noStrike" kern="1200" baseline="0" dirty="0" smtClean="0">
                <a:solidFill>
                  <a:schemeClr val="tx1"/>
                </a:solidFill>
                <a:latin typeface="+mn-lt"/>
                <a:ea typeface="+mn-ea"/>
                <a:cs typeface="+mn-cs"/>
              </a:rPr>
              <a:t> et al., 2010].</a:t>
            </a:r>
            <a:endParaRPr lang="en-GB" sz="1200" kern="120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National treatment guidelines were until</a:t>
            </a:r>
            <a:r>
              <a:rPr lang="en-GB" sz="1200" kern="1200" baseline="0" dirty="0" smtClean="0">
                <a:solidFill>
                  <a:schemeClr val="tx1"/>
                </a:solidFill>
                <a:effectLst/>
                <a:latin typeface="+mn-lt"/>
                <a:ea typeface="+mn-ea"/>
                <a:cs typeface="+mn-cs"/>
              </a:rPr>
              <a:t> recently, </a:t>
            </a:r>
            <a:r>
              <a:rPr lang="en-GB" sz="1200" kern="1200" dirty="0" smtClean="0">
                <a:solidFill>
                  <a:schemeClr val="tx1"/>
                </a:solidFill>
                <a:effectLst/>
                <a:latin typeface="+mn-lt"/>
                <a:ea typeface="+mn-ea"/>
                <a:cs typeface="+mn-cs"/>
              </a:rPr>
              <a:t>based only on </a:t>
            </a:r>
            <a:r>
              <a:rPr lang="en-GB" sz="1200" i="1" kern="1200" dirty="0" smtClean="0">
                <a:solidFill>
                  <a:schemeClr val="tx1"/>
                </a:solidFill>
                <a:effectLst/>
                <a:latin typeface="+mn-lt"/>
                <a:ea typeface="+mn-ea"/>
                <a:cs typeface="+mn-cs"/>
              </a:rPr>
              <a:t>P. falciparum</a:t>
            </a:r>
            <a:r>
              <a:rPr lang="en-GB" sz="1200" kern="1200" dirty="0" smtClean="0">
                <a:solidFill>
                  <a:schemeClr val="tx1"/>
                </a:solidFill>
                <a:effectLst/>
                <a:latin typeface="+mn-lt"/>
                <a:ea typeface="+mn-ea"/>
                <a:cs typeface="+mn-cs"/>
              </a:rPr>
              <a:t>, with no provisions</a:t>
            </a:r>
            <a:r>
              <a:rPr lang="en-GB" sz="1200" kern="1200" baseline="0" dirty="0" smtClean="0">
                <a:solidFill>
                  <a:schemeClr val="tx1"/>
                </a:solidFill>
                <a:effectLst/>
                <a:latin typeface="+mn-lt"/>
                <a:ea typeface="+mn-ea"/>
                <a:cs typeface="+mn-cs"/>
              </a:rPr>
              <a:t> or recommendations for </a:t>
            </a:r>
            <a:r>
              <a:rPr lang="en-GB" sz="1200" i="1" kern="1200" baseline="0" dirty="0" smtClean="0">
                <a:solidFill>
                  <a:schemeClr val="tx1"/>
                </a:solidFill>
                <a:effectLst/>
                <a:latin typeface="+mn-lt"/>
                <a:ea typeface="+mn-ea"/>
                <a:cs typeface="+mn-cs"/>
              </a:rPr>
              <a:t>P. </a:t>
            </a:r>
            <a:r>
              <a:rPr lang="en-GB" sz="1200" i="1" kern="1200" baseline="0" dirty="0" err="1" smtClean="0">
                <a:solidFill>
                  <a:schemeClr val="tx1"/>
                </a:solidFill>
                <a:effectLst/>
                <a:latin typeface="+mn-lt"/>
                <a:ea typeface="+mn-ea"/>
                <a:cs typeface="+mn-cs"/>
              </a:rPr>
              <a:t>vivax</a:t>
            </a:r>
            <a:r>
              <a:rPr lang="en-GB" sz="1200" i="1" kern="1200" baseline="0" dirty="0" smtClean="0">
                <a:solidFill>
                  <a:schemeClr val="tx1"/>
                </a:solidFill>
                <a:effectLst/>
                <a:latin typeface="+mn-lt"/>
                <a:ea typeface="+mn-ea"/>
                <a:cs typeface="+mn-cs"/>
              </a:rPr>
              <a:t>. </a:t>
            </a:r>
            <a:r>
              <a:rPr lang="en-GB" sz="1200" i="0" kern="1200" baseline="0" dirty="0" smtClean="0">
                <a:solidFill>
                  <a:schemeClr val="tx1"/>
                </a:solidFill>
                <a:effectLst/>
                <a:latin typeface="+mn-lt"/>
                <a:ea typeface="+mn-ea"/>
                <a:cs typeface="+mn-cs"/>
              </a:rPr>
              <a:t>This contrasts recommendations made during the 1970s and 1980s that did include 14 day </a:t>
            </a:r>
            <a:r>
              <a:rPr lang="en-GB" sz="1200" i="0" kern="1200" baseline="0" dirty="0" err="1" smtClean="0">
                <a:solidFill>
                  <a:schemeClr val="tx1"/>
                </a:solidFill>
                <a:effectLst/>
                <a:latin typeface="+mn-lt"/>
                <a:ea typeface="+mn-ea"/>
                <a:cs typeface="+mn-cs"/>
              </a:rPr>
              <a:t>primaquine</a:t>
            </a:r>
            <a:r>
              <a:rPr lang="en-GB" sz="1200" i="0" kern="1200" baseline="0" dirty="0" smtClean="0">
                <a:solidFill>
                  <a:schemeClr val="tx1"/>
                </a:solidFill>
                <a:effectLst/>
                <a:latin typeface="+mn-lt"/>
                <a:ea typeface="+mn-ea"/>
                <a:cs typeface="+mn-cs"/>
              </a:rPr>
              <a:t> treatment recommendations for </a:t>
            </a:r>
            <a:r>
              <a:rPr lang="en-GB" sz="1200" i="0" kern="1200" baseline="0" dirty="0" err="1" smtClean="0">
                <a:solidFill>
                  <a:schemeClr val="tx1"/>
                </a:solidFill>
                <a:effectLst/>
                <a:latin typeface="+mn-lt"/>
                <a:ea typeface="+mn-ea"/>
                <a:cs typeface="+mn-cs"/>
              </a:rPr>
              <a:t>vivax</a:t>
            </a:r>
            <a:r>
              <a:rPr lang="en-GB" sz="1200" i="0" kern="1200" baseline="0" dirty="0" smtClean="0">
                <a:solidFill>
                  <a:schemeClr val="tx1"/>
                </a:solidFill>
                <a:effectLst/>
                <a:latin typeface="+mn-lt"/>
                <a:ea typeface="+mn-ea"/>
                <a:cs typeface="+mn-cs"/>
              </a:rPr>
              <a:t> malaria.</a:t>
            </a:r>
            <a:r>
              <a:rPr lang="en-GB" sz="1200" kern="1200" baseline="0" dirty="0" smtClean="0">
                <a:solidFill>
                  <a:schemeClr val="tx1"/>
                </a:solidFill>
                <a:effectLst/>
                <a:latin typeface="+mn-lt"/>
                <a:ea typeface="+mn-ea"/>
                <a:cs typeface="+mn-cs"/>
              </a:rPr>
              <a:t> The launch of the revised 2016 national standard treatment guidelines does include provisions for a 14 day treatment using </a:t>
            </a:r>
            <a:r>
              <a:rPr lang="en-GB" sz="1200" kern="1200" baseline="0" dirty="0" err="1" smtClean="0">
                <a:solidFill>
                  <a:schemeClr val="tx1"/>
                </a:solidFill>
                <a:effectLst/>
                <a:latin typeface="+mn-lt"/>
                <a:ea typeface="+mn-ea"/>
                <a:cs typeface="+mn-cs"/>
              </a:rPr>
              <a:t>primaquine</a:t>
            </a:r>
            <a:r>
              <a:rPr lang="en-GB" sz="1200" kern="1200" baseline="0" dirty="0" smtClean="0">
                <a:solidFill>
                  <a:schemeClr val="tx1"/>
                </a:solidFill>
                <a:effectLst/>
                <a:latin typeface="+mn-lt"/>
                <a:ea typeface="+mn-ea"/>
                <a:cs typeface="+mn-cs"/>
              </a:rPr>
              <a:t> for </a:t>
            </a:r>
            <a:r>
              <a:rPr lang="en-GB" sz="1200" kern="1200" baseline="0" dirty="0" err="1" smtClean="0">
                <a:solidFill>
                  <a:schemeClr val="tx1"/>
                </a:solidFill>
                <a:effectLst/>
                <a:latin typeface="+mn-lt"/>
                <a:ea typeface="+mn-ea"/>
                <a:cs typeface="+mn-cs"/>
              </a:rPr>
              <a:t>vivax</a:t>
            </a:r>
            <a:r>
              <a:rPr lang="en-GB" sz="1200" kern="1200" baseline="0" dirty="0" smtClean="0">
                <a:solidFill>
                  <a:schemeClr val="tx1"/>
                </a:solidFill>
                <a:effectLst/>
                <a:latin typeface="+mn-lt"/>
                <a:ea typeface="+mn-ea"/>
                <a:cs typeface="+mn-cs"/>
              </a:rPr>
              <a:t> cases [NMCP, 2016]. It should be noted that </a:t>
            </a:r>
            <a:r>
              <a:rPr lang="en-GB" sz="1200" b="0" i="0" u="none" strike="noStrike" kern="1200" baseline="0" dirty="0" smtClean="0">
                <a:solidFill>
                  <a:schemeClr val="tx1"/>
                </a:solidFill>
                <a:effectLst/>
                <a:latin typeface="+mn-lt"/>
                <a:ea typeface="+mn-ea"/>
                <a:cs typeface="+mn-cs"/>
              </a:rPr>
              <a:t>i</a:t>
            </a:r>
            <a:r>
              <a:rPr lang="en-GB" sz="1200" b="0" i="0" u="none" strike="noStrike" kern="1200" baseline="0" dirty="0" smtClean="0">
                <a:solidFill>
                  <a:schemeClr val="tx1"/>
                </a:solidFill>
                <a:latin typeface="+mn-lt"/>
                <a:ea typeface="+mn-ea"/>
                <a:cs typeface="+mn-cs"/>
              </a:rPr>
              <a:t>n 1997, 26 US military personnel serving in Somalia experienced attacks of </a:t>
            </a:r>
            <a:r>
              <a:rPr lang="en-GB" sz="1200" b="0" i="1" u="none" strike="noStrike" kern="1200" baseline="0" dirty="0" smtClean="0">
                <a:solidFill>
                  <a:schemeClr val="tx1"/>
                </a:solidFill>
                <a:latin typeface="+mn-lt"/>
                <a:ea typeface="+mn-ea"/>
                <a:cs typeface="+mn-cs"/>
              </a:rPr>
              <a:t>P. </a:t>
            </a:r>
            <a:r>
              <a:rPr lang="en-GB" sz="1200" b="0" i="1" u="none" strike="noStrike" kern="1200" baseline="0" dirty="0" err="1" smtClean="0">
                <a:solidFill>
                  <a:schemeClr val="tx1"/>
                </a:solidFill>
                <a:latin typeface="+mn-lt"/>
                <a:ea typeface="+mn-ea"/>
                <a:cs typeface="+mn-cs"/>
              </a:rPr>
              <a:t>vivax</a:t>
            </a:r>
            <a:r>
              <a:rPr lang="en-GB" sz="1200" b="0" i="0" u="none" strike="noStrike" kern="1200" baseline="0" dirty="0" smtClean="0">
                <a:solidFill>
                  <a:schemeClr val="tx1"/>
                </a:solidFill>
                <a:latin typeface="+mn-lt"/>
                <a:ea typeface="+mn-ea"/>
                <a:cs typeface="+mn-cs"/>
              </a:rPr>
              <a:t> after terminal prophylaxis with </a:t>
            </a:r>
            <a:r>
              <a:rPr lang="en-GB" sz="1200" b="0" i="0" u="none" strike="noStrike" kern="1200" baseline="0" dirty="0" err="1" smtClean="0">
                <a:solidFill>
                  <a:schemeClr val="tx1"/>
                </a:solidFill>
                <a:latin typeface="+mn-lt"/>
                <a:ea typeface="+mn-ea"/>
                <a:cs typeface="+mn-cs"/>
              </a:rPr>
              <a:t>primaquine</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Ajdukiewicz</a:t>
            </a:r>
            <a:r>
              <a:rPr lang="en-GB" sz="1200" b="0" i="0" u="none" strike="noStrike" kern="1200" baseline="0" dirty="0" smtClean="0">
                <a:solidFill>
                  <a:schemeClr val="tx1"/>
                </a:solidFill>
                <a:latin typeface="+mn-lt"/>
                <a:ea typeface="+mn-ea"/>
                <a:cs typeface="+mn-cs"/>
              </a:rPr>
              <a:t> &amp; Ong, 2007], therefore this does need constant monitoring.</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Action</a:t>
            </a:r>
            <a:r>
              <a:rPr lang="en-GB" sz="1200" b="1" kern="1200" baseline="0" dirty="0" smtClean="0">
                <a:solidFill>
                  <a:schemeClr val="tx1"/>
                </a:solidFill>
                <a:effectLst/>
                <a:latin typeface="+mn-lt"/>
                <a:ea typeface="+mn-ea"/>
                <a:cs typeface="+mn-cs"/>
              </a:rPr>
              <a:t> Points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recent national malaria surveys have taken thick blood slides and filter papers for species identification. However, these have not been reliably analysed for parasite species. At sentinel sites it should be possible to mount a short term investigation of the prevalence of </a:t>
            </a:r>
            <a:r>
              <a:rPr lang="en-GB" sz="1200" i="1" kern="1200" baseline="0" dirty="0" smtClean="0">
                <a:solidFill>
                  <a:schemeClr val="tx1"/>
                </a:solidFill>
                <a:effectLst/>
                <a:latin typeface="+mn-lt"/>
                <a:ea typeface="+mn-ea"/>
                <a:cs typeface="+mn-cs"/>
              </a:rPr>
              <a:t>P. </a:t>
            </a:r>
            <a:r>
              <a:rPr lang="en-GB" sz="1200" i="1" kern="1200" baseline="0" dirty="0" err="1" smtClean="0">
                <a:solidFill>
                  <a:schemeClr val="tx1"/>
                </a:solidFill>
                <a:effectLst/>
                <a:latin typeface="+mn-lt"/>
                <a:ea typeface="+mn-ea"/>
                <a:cs typeface="+mn-cs"/>
              </a:rPr>
              <a:t>vivax</a:t>
            </a:r>
            <a:r>
              <a:rPr lang="en-GB" sz="1200" kern="1200" baseline="0" dirty="0" smtClean="0">
                <a:solidFill>
                  <a:schemeClr val="tx1"/>
                </a:solidFill>
                <a:effectLst/>
                <a:latin typeface="+mn-lt"/>
                <a:ea typeface="+mn-ea"/>
                <a:cs typeface="+mn-cs"/>
              </a:rPr>
              <a:t> among clinical samples taken from febrile patients to re-examine the contribution of this parasite to the malaria burden in Somalia.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Ajdukiewicz</a:t>
            </a:r>
            <a:r>
              <a:rPr lang="en-US" sz="1200" kern="1200" dirty="0" smtClean="0">
                <a:solidFill>
                  <a:schemeClr val="tx1"/>
                </a:solidFill>
                <a:effectLst/>
                <a:latin typeface="+mn-lt"/>
                <a:ea typeface="+mn-ea"/>
                <a:cs typeface="+mn-cs"/>
              </a:rPr>
              <a:t> KM</a:t>
            </a:r>
            <a:r>
              <a:rPr lang="en-US" sz="1200" kern="1200" baseline="0" dirty="0" smtClean="0">
                <a:solidFill>
                  <a:schemeClr val="tx1"/>
                </a:solidFill>
                <a:effectLst/>
                <a:latin typeface="+mn-lt"/>
                <a:ea typeface="+mn-ea"/>
                <a:cs typeface="+mn-cs"/>
              </a:rPr>
              <a:t> &amp; </a:t>
            </a:r>
            <a:r>
              <a:rPr lang="en-US" sz="1200" kern="1200" dirty="0" smtClean="0">
                <a:solidFill>
                  <a:schemeClr val="tx1"/>
                </a:solidFill>
                <a:effectLst/>
                <a:latin typeface="+mn-lt"/>
                <a:ea typeface="+mn-ea"/>
                <a:cs typeface="+mn-cs"/>
              </a:rPr>
              <a:t>Ong EL (2007). Management of </a:t>
            </a:r>
            <a:r>
              <a:rPr lang="en-US" sz="1200" kern="1200" dirty="0" err="1" smtClean="0">
                <a:solidFill>
                  <a:schemeClr val="tx1"/>
                </a:solidFill>
                <a:effectLst/>
                <a:latin typeface="+mn-lt"/>
                <a:ea typeface="+mn-ea"/>
                <a:cs typeface="+mn-cs"/>
              </a:rPr>
              <a:t>vivax</a:t>
            </a:r>
            <a:r>
              <a:rPr lang="en-US" sz="1200" kern="1200" dirty="0" smtClean="0">
                <a:solidFill>
                  <a:schemeClr val="tx1"/>
                </a:solidFill>
                <a:effectLst/>
                <a:latin typeface="+mn-lt"/>
                <a:ea typeface="+mn-ea"/>
                <a:cs typeface="+mn-cs"/>
              </a:rPr>
              <a:t> malaria with low sensitivity to </a:t>
            </a:r>
            <a:r>
              <a:rPr lang="en-US" sz="1200" kern="1200" dirty="0" err="1" smtClean="0">
                <a:solidFill>
                  <a:schemeClr val="tx1"/>
                </a:solidFill>
                <a:effectLst/>
                <a:latin typeface="+mn-lt"/>
                <a:ea typeface="+mn-ea"/>
                <a:cs typeface="+mn-cs"/>
              </a:rPr>
              <a:t>primaquine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Journal of Infection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54</a:t>
            </a:r>
            <a:r>
              <a:rPr lang="en-US" sz="1200" kern="1200" dirty="0" smtClean="0">
                <a:solidFill>
                  <a:schemeClr val="tx1"/>
                </a:solidFill>
                <a:effectLst/>
                <a:latin typeface="+mn-lt"/>
                <a:ea typeface="+mn-ea"/>
                <a:cs typeface="+mn-cs"/>
              </a:rPr>
              <a:t>: 209-211</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Anon (1980). A brief description of the progress of the malaria work of the Somali Democratic Republic for the year 1979. unpublished report EMRO-WHO archives,</a:t>
            </a:r>
            <a:r>
              <a:rPr lang="en-US" sz="1200" kern="1200" baseline="0" dirty="0" smtClean="0">
                <a:solidFill>
                  <a:schemeClr val="tx1"/>
                </a:solidFill>
                <a:effectLst/>
                <a:latin typeface="+mn-lt"/>
                <a:ea typeface="+mn-ea"/>
                <a:cs typeface="+mn-cs"/>
              </a:rPr>
              <a:t> Cairo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Bousema</a:t>
            </a:r>
            <a:r>
              <a:rPr lang="en-US" sz="1200" kern="1200" dirty="0" smtClean="0">
                <a:solidFill>
                  <a:schemeClr val="tx1"/>
                </a:solidFill>
                <a:effectLst/>
                <a:latin typeface="+mn-lt"/>
                <a:ea typeface="+mn-ea"/>
                <a:cs typeface="+mn-cs"/>
              </a:rPr>
              <a:t> T, Youssef RM, Cook J, Cox J, </a:t>
            </a:r>
            <a:r>
              <a:rPr lang="en-US" sz="1200" kern="1200" dirty="0" err="1" smtClean="0">
                <a:solidFill>
                  <a:schemeClr val="tx1"/>
                </a:solidFill>
                <a:effectLst/>
                <a:latin typeface="+mn-lt"/>
                <a:ea typeface="+mn-ea"/>
                <a:cs typeface="+mn-cs"/>
              </a:rPr>
              <a:t>Alegana</a:t>
            </a:r>
            <a:r>
              <a:rPr lang="en-US" sz="1200" kern="1200" dirty="0" smtClean="0">
                <a:solidFill>
                  <a:schemeClr val="tx1"/>
                </a:solidFill>
                <a:effectLst/>
                <a:latin typeface="+mn-lt"/>
                <a:ea typeface="+mn-ea"/>
                <a:cs typeface="+mn-cs"/>
              </a:rPr>
              <a:t> VA, Amran J, Noor AM, Snow RW, Drakeley C (2010). Serological markers can detect heterogeneity in malaria exposure in an area of very low transmission intensity in Somaliland. </a:t>
            </a:r>
            <a:r>
              <a:rPr lang="en-US" sz="1200" i="1" kern="1200" dirty="0" smtClean="0">
                <a:solidFill>
                  <a:schemeClr val="tx1"/>
                </a:solidFill>
                <a:effectLst/>
                <a:latin typeface="+mn-lt"/>
                <a:ea typeface="+mn-ea"/>
                <a:cs typeface="+mn-cs"/>
              </a:rPr>
              <a:t>Emerging Infectious Diseases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16</a:t>
            </a:r>
            <a:r>
              <a:rPr lang="en-US" sz="1200" kern="1200" dirty="0" smtClean="0">
                <a:solidFill>
                  <a:schemeClr val="tx1"/>
                </a:solidFill>
                <a:effectLst/>
                <a:latin typeface="+mn-lt"/>
                <a:ea typeface="+mn-ea"/>
                <a:cs typeface="+mn-cs"/>
              </a:rPr>
              <a:t>: 392-399.</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Goldsmith KGL (1959).  </a:t>
            </a:r>
            <a:r>
              <a:rPr lang="en-US" sz="1200" i="1" kern="1200" dirty="0" smtClean="0">
                <a:solidFill>
                  <a:schemeClr val="tx1"/>
                </a:solidFill>
                <a:effectLst/>
                <a:latin typeface="+mn-lt"/>
                <a:ea typeface="+mn-ea"/>
                <a:cs typeface="+mn-cs"/>
              </a:rPr>
              <a:t>The blood groups of Somali tribes, with special reference to anthropology</a:t>
            </a:r>
            <a:r>
              <a:rPr lang="en-US" sz="1200" kern="1200" dirty="0" smtClean="0">
                <a:solidFill>
                  <a:schemeClr val="tx1"/>
                </a:solidFill>
                <a:effectLst/>
                <a:latin typeface="+mn-lt"/>
                <a:ea typeface="+mn-ea"/>
                <a:cs typeface="+mn-cs"/>
              </a:rPr>
              <a:t>. Thesis submitted in fulfillment for the degree of doctor of philosophy, University of London</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Howes</a:t>
            </a:r>
            <a:r>
              <a:rPr lang="en-US" sz="1200" kern="1200" dirty="0" smtClean="0">
                <a:solidFill>
                  <a:schemeClr val="tx1"/>
                </a:solidFill>
                <a:effectLst/>
                <a:latin typeface="+mn-lt"/>
                <a:ea typeface="+mn-ea"/>
                <a:cs typeface="+mn-cs"/>
              </a:rPr>
              <a:t> RE, </a:t>
            </a:r>
            <a:r>
              <a:rPr lang="en-US" sz="1200" kern="1200" dirty="0" err="1" smtClean="0">
                <a:solidFill>
                  <a:schemeClr val="tx1"/>
                </a:solidFill>
                <a:effectLst/>
                <a:latin typeface="+mn-lt"/>
                <a:ea typeface="+mn-ea"/>
                <a:cs typeface="+mn-cs"/>
              </a:rPr>
              <a:t>Patil</a:t>
            </a:r>
            <a:r>
              <a:rPr lang="en-US" sz="1200" kern="1200" dirty="0" smtClean="0">
                <a:solidFill>
                  <a:schemeClr val="tx1"/>
                </a:solidFill>
                <a:effectLst/>
                <a:latin typeface="+mn-lt"/>
                <a:ea typeface="+mn-ea"/>
                <a:cs typeface="+mn-cs"/>
              </a:rPr>
              <a:t> AP, </a:t>
            </a:r>
            <a:r>
              <a:rPr lang="en-US" sz="1200" kern="1200" dirty="0" err="1" smtClean="0">
                <a:solidFill>
                  <a:schemeClr val="tx1"/>
                </a:solidFill>
                <a:effectLst/>
                <a:latin typeface="+mn-lt"/>
                <a:ea typeface="+mn-ea"/>
                <a:cs typeface="+mn-cs"/>
              </a:rPr>
              <a:t>Piel</a:t>
            </a:r>
            <a:r>
              <a:rPr lang="en-US" sz="1200" kern="1200" dirty="0" smtClean="0">
                <a:solidFill>
                  <a:schemeClr val="tx1"/>
                </a:solidFill>
                <a:effectLst/>
                <a:latin typeface="+mn-lt"/>
                <a:ea typeface="+mn-ea"/>
                <a:cs typeface="+mn-cs"/>
              </a:rPr>
              <a:t> FB, </a:t>
            </a:r>
            <a:r>
              <a:rPr lang="en-US" sz="1200" kern="1200" dirty="0" err="1" smtClean="0">
                <a:solidFill>
                  <a:schemeClr val="tx1"/>
                </a:solidFill>
                <a:effectLst/>
                <a:latin typeface="+mn-lt"/>
                <a:ea typeface="+mn-ea"/>
                <a:cs typeface="+mn-cs"/>
              </a:rPr>
              <a:t>Nyangiri</a:t>
            </a:r>
            <a:r>
              <a:rPr lang="en-US" sz="1200" kern="1200" dirty="0" smtClean="0">
                <a:solidFill>
                  <a:schemeClr val="tx1"/>
                </a:solidFill>
                <a:effectLst/>
                <a:latin typeface="+mn-lt"/>
                <a:ea typeface="+mn-ea"/>
                <a:cs typeface="+mn-cs"/>
              </a:rPr>
              <a:t> OA, Kabaria CW, </a:t>
            </a:r>
            <a:r>
              <a:rPr lang="en-US" sz="1200" kern="1200" dirty="0" err="1" smtClean="0">
                <a:solidFill>
                  <a:schemeClr val="tx1"/>
                </a:solidFill>
                <a:effectLst/>
                <a:latin typeface="+mn-lt"/>
                <a:ea typeface="+mn-ea"/>
                <a:cs typeface="+mn-cs"/>
              </a:rPr>
              <a:t>Gething</a:t>
            </a:r>
            <a:r>
              <a:rPr lang="en-US" sz="1200" kern="1200" dirty="0" smtClean="0">
                <a:solidFill>
                  <a:schemeClr val="tx1"/>
                </a:solidFill>
                <a:effectLst/>
                <a:latin typeface="+mn-lt"/>
                <a:ea typeface="+mn-ea"/>
                <a:cs typeface="+mn-cs"/>
              </a:rPr>
              <a:t> PW, Zimmerman PA, </a:t>
            </a:r>
            <a:r>
              <a:rPr lang="en-US" sz="1200" kern="1200" dirty="0" err="1" smtClean="0">
                <a:solidFill>
                  <a:schemeClr val="tx1"/>
                </a:solidFill>
                <a:effectLst/>
                <a:latin typeface="+mn-lt"/>
                <a:ea typeface="+mn-ea"/>
                <a:cs typeface="+mn-cs"/>
              </a:rPr>
              <a:t>Barnadas</a:t>
            </a:r>
            <a:r>
              <a:rPr lang="en-US" sz="1200" kern="1200" dirty="0" smtClean="0">
                <a:solidFill>
                  <a:schemeClr val="tx1"/>
                </a:solidFill>
                <a:effectLst/>
                <a:latin typeface="+mn-lt"/>
                <a:ea typeface="+mn-ea"/>
                <a:cs typeface="+mn-cs"/>
              </a:rPr>
              <a:t> C, Beall CM, Gebremedhin A, </a:t>
            </a:r>
            <a:r>
              <a:rPr lang="en-US" sz="1200" kern="1200" dirty="0" err="1" smtClean="0">
                <a:solidFill>
                  <a:schemeClr val="tx1"/>
                </a:solidFill>
                <a:effectLst/>
                <a:latin typeface="+mn-lt"/>
                <a:ea typeface="+mn-ea"/>
                <a:cs typeface="+mn-cs"/>
              </a:rPr>
              <a:t>Ménard</a:t>
            </a:r>
            <a:r>
              <a:rPr lang="en-US" sz="1200" kern="1200" dirty="0" smtClean="0">
                <a:solidFill>
                  <a:schemeClr val="tx1"/>
                </a:solidFill>
                <a:effectLst/>
                <a:latin typeface="+mn-lt"/>
                <a:ea typeface="+mn-ea"/>
                <a:cs typeface="+mn-cs"/>
              </a:rPr>
              <a:t> D, Williams TN, </a:t>
            </a:r>
            <a:r>
              <a:rPr lang="en-US" sz="1200" kern="1200" dirty="0" err="1" smtClean="0">
                <a:solidFill>
                  <a:schemeClr val="tx1"/>
                </a:solidFill>
                <a:effectLst/>
                <a:latin typeface="+mn-lt"/>
                <a:ea typeface="+mn-ea"/>
                <a:cs typeface="+mn-cs"/>
              </a:rPr>
              <a:t>Weatherall</a:t>
            </a:r>
            <a:r>
              <a:rPr lang="en-US" sz="1200" kern="1200" dirty="0" smtClean="0">
                <a:solidFill>
                  <a:schemeClr val="tx1"/>
                </a:solidFill>
                <a:effectLst/>
                <a:latin typeface="+mn-lt"/>
                <a:ea typeface="+mn-ea"/>
                <a:cs typeface="+mn-cs"/>
              </a:rPr>
              <a:t> DJ, Hay SI (2011). The global distribution of the Duffy blood group. </a:t>
            </a:r>
            <a:r>
              <a:rPr lang="en-US" sz="1200" i="1" kern="1200" dirty="0" smtClean="0">
                <a:solidFill>
                  <a:schemeClr val="tx1"/>
                </a:solidFill>
                <a:effectLst/>
                <a:latin typeface="+mn-lt"/>
                <a:ea typeface="+mn-ea"/>
                <a:cs typeface="+mn-cs"/>
              </a:rPr>
              <a:t>Nature Communications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266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Moise R (1951). Il problema della malaria in Somalia e l'impostazione di una campagna di lotta. </a:t>
            </a:r>
            <a:r>
              <a:rPr lang="pt-PT" sz="1200" i="1" kern="1200" dirty="0" smtClean="0">
                <a:solidFill>
                  <a:schemeClr val="tx1"/>
                </a:solidFill>
                <a:effectLst/>
                <a:latin typeface="+mn-lt"/>
                <a:ea typeface="+mn-ea"/>
                <a:cs typeface="+mn-cs"/>
              </a:rPr>
              <a:t>Rivista di Malariologia</a:t>
            </a:r>
            <a:r>
              <a:rPr lang="pt-PT" sz="1200" kern="1200" dirty="0" smtClean="0">
                <a:solidFill>
                  <a:schemeClr val="tx1"/>
                </a:solidFill>
                <a:effectLst/>
                <a:latin typeface="+mn-lt"/>
                <a:ea typeface="+mn-ea"/>
                <a:cs typeface="+mn-cs"/>
              </a:rPr>
              <a:t>, </a:t>
            </a:r>
            <a:r>
              <a:rPr lang="pt-PT" sz="1200" b="1" kern="1200" dirty="0" smtClean="0">
                <a:solidFill>
                  <a:schemeClr val="tx1"/>
                </a:solidFill>
                <a:effectLst/>
                <a:latin typeface="+mn-lt"/>
                <a:ea typeface="+mn-ea"/>
                <a:cs typeface="+mn-cs"/>
              </a:rPr>
              <a:t>30</a:t>
            </a:r>
            <a:r>
              <a:rPr lang="pt-PT" sz="1200" kern="1200" dirty="0" smtClean="0">
                <a:solidFill>
                  <a:schemeClr val="tx1"/>
                </a:solidFill>
                <a:effectLst/>
                <a:latin typeface="+mn-lt"/>
                <a:ea typeface="+mn-ea"/>
                <a:cs typeface="+mn-cs"/>
              </a:rPr>
              <a:t>: 229-256</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Moise R (1953). L'incidenza dell'infezione da </a:t>
            </a:r>
            <a:r>
              <a:rPr lang="pt-PT" sz="1200" i="1" kern="1200" dirty="0" smtClean="0">
                <a:solidFill>
                  <a:schemeClr val="tx1"/>
                </a:solidFill>
                <a:effectLst/>
                <a:latin typeface="+mn-lt"/>
                <a:ea typeface="+mn-ea"/>
                <a:cs typeface="+mn-cs"/>
              </a:rPr>
              <a:t>Plasmodium malariae</a:t>
            </a:r>
            <a:r>
              <a:rPr lang="pt-PT" sz="1200" kern="1200" dirty="0" smtClean="0">
                <a:solidFill>
                  <a:schemeClr val="tx1"/>
                </a:solidFill>
                <a:effectLst/>
                <a:latin typeface="+mn-lt"/>
                <a:ea typeface="+mn-ea"/>
                <a:cs typeface="+mn-cs"/>
              </a:rPr>
              <a:t> nell'endemia malarica della Somalia. </a:t>
            </a:r>
            <a:r>
              <a:rPr lang="en-GB" sz="1200" kern="1200" dirty="0" err="1" smtClean="0">
                <a:solidFill>
                  <a:schemeClr val="tx1"/>
                </a:solidFill>
                <a:effectLst/>
                <a:latin typeface="+mn-lt"/>
                <a:ea typeface="+mn-ea"/>
                <a:cs typeface="+mn-cs"/>
              </a:rPr>
              <a:t>Inchiesta</a:t>
            </a:r>
            <a:r>
              <a:rPr lang="en-GB" sz="1200" kern="1200" dirty="0" smtClean="0">
                <a:solidFill>
                  <a:schemeClr val="tx1"/>
                </a:solidFill>
                <a:effectLst/>
                <a:latin typeface="+mn-lt"/>
                <a:ea typeface="+mn-ea"/>
                <a:cs typeface="+mn-cs"/>
              </a:rPr>
              <a:t> e studio </a:t>
            </a:r>
            <a:r>
              <a:rPr lang="en-GB" sz="1200" kern="1200" dirty="0" err="1" smtClean="0">
                <a:solidFill>
                  <a:schemeClr val="tx1"/>
                </a:solidFill>
                <a:effectLst/>
                <a:latin typeface="+mn-lt"/>
                <a:ea typeface="+mn-ea"/>
                <a:cs typeface="+mn-cs"/>
              </a:rPr>
              <a:t>epidemiologico</a:t>
            </a:r>
            <a:r>
              <a:rPr lang="en-GB" sz="1200"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Rivista</a:t>
            </a:r>
            <a:r>
              <a:rPr lang="en-GB" sz="1200" i="1" kern="1200" dirty="0" smtClean="0">
                <a:solidFill>
                  <a:schemeClr val="tx1"/>
                </a:solidFill>
                <a:effectLst/>
                <a:latin typeface="+mn-lt"/>
                <a:ea typeface="+mn-ea"/>
                <a:cs typeface="+mn-cs"/>
              </a:rPr>
              <a:t> di </a:t>
            </a:r>
            <a:r>
              <a:rPr lang="en-GB" sz="1200" i="1" kern="1200" dirty="0" err="1" smtClean="0">
                <a:solidFill>
                  <a:schemeClr val="tx1"/>
                </a:solidFill>
                <a:effectLst/>
                <a:latin typeface="+mn-lt"/>
                <a:ea typeface="+mn-ea"/>
                <a:cs typeface="+mn-cs"/>
              </a:rPr>
              <a:t>Malariologia</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32</a:t>
            </a:r>
            <a:r>
              <a:rPr lang="en-GB" sz="1200" kern="1200" dirty="0" smtClean="0">
                <a:solidFill>
                  <a:schemeClr val="tx1"/>
                </a:solidFill>
                <a:effectLst/>
                <a:latin typeface="+mn-lt"/>
                <a:ea typeface="+mn-ea"/>
                <a:cs typeface="+mn-cs"/>
              </a:rPr>
              <a:t>: 11-39</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National Malaria Control Programme (NMCP)</a:t>
            </a:r>
            <a:r>
              <a:rPr lang="en-GB" sz="1200" kern="1200" baseline="0" dirty="0" smtClean="0">
                <a:solidFill>
                  <a:schemeClr val="tx1"/>
                </a:solidFill>
                <a:effectLst/>
                <a:latin typeface="+mn-lt"/>
                <a:ea typeface="+mn-ea"/>
                <a:cs typeface="+mn-cs"/>
              </a:rPr>
              <a:t> (2016). Guidelines for the diagnosis and treatment of malaria in Somalia.</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Newton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JA, </a:t>
            </a:r>
            <a:r>
              <a:rPr lang="en-GB" sz="1200" kern="1200" dirty="0" err="1" smtClean="0">
                <a:solidFill>
                  <a:schemeClr val="tx1"/>
                </a:solidFill>
                <a:effectLst/>
                <a:latin typeface="+mn-lt"/>
                <a:ea typeface="+mn-ea"/>
                <a:cs typeface="+mn-cs"/>
              </a:rPr>
              <a:t>Schnepf</a:t>
            </a:r>
            <a:r>
              <a:rPr lang="en-GB" sz="1200" kern="1200" dirty="0" smtClean="0">
                <a:solidFill>
                  <a:schemeClr val="tx1"/>
                </a:solidFill>
                <a:effectLst/>
                <a:latin typeface="+mn-lt"/>
                <a:ea typeface="+mn-ea"/>
                <a:cs typeface="+mn-cs"/>
              </a:rPr>
              <a:t> GA, Wallace MR, </a:t>
            </a:r>
            <a:r>
              <a:rPr lang="en-GB" sz="1200" kern="1200" dirty="0" err="1" smtClean="0">
                <a:solidFill>
                  <a:schemeClr val="tx1"/>
                </a:solidFill>
                <a:effectLst/>
                <a:latin typeface="+mn-lt"/>
                <a:ea typeface="+mn-ea"/>
                <a:cs typeface="+mn-cs"/>
              </a:rPr>
              <a:t>Lobel</a:t>
            </a:r>
            <a:r>
              <a:rPr lang="en-GB" sz="1200" kern="1200" dirty="0" smtClean="0">
                <a:solidFill>
                  <a:schemeClr val="tx1"/>
                </a:solidFill>
                <a:effectLst/>
                <a:latin typeface="+mn-lt"/>
                <a:ea typeface="+mn-ea"/>
                <a:cs typeface="+mn-cs"/>
              </a:rPr>
              <a:t> HO, Kennedy CA, Oldfield EC (1994). Malaria in US Marines returning from Somalia. </a:t>
            </a:r>
            <a:r>
              <a:rPr lang="en-GB" sz="1200" i="1" kern="1200" dirty="0" smtClean="0">
                <a:solidFill>
                  <a:schemeClr val="tx1"/>
                </a:solidFill>
                <a:effectLst/>
                <a:latin typeface="+mn-lt"/>
                <a:ea typeface="+mn-ea"/>
                <a:cs typeface="+mn-cs"/>
              </a:rPr>
              <a:t>Journal of American Medical Association</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272</a:t>
            </a:r>
            <a:r>
              <a:rPr lang="en-GB" sz="1200" kern="1200" dirty="0" smtClean="0">
                <a:solidFill>
                  <a:schemeClr val="tx1"/>
                </a:solidFill>
                <a:effectLst/>
                <a:latin typeface="+mn-lt"/>
                <a:ea typeface="+mn-ea"/>
                <a:cs typeface="+mn-cs"/>
              </a:rPr>
              <a:t>: 397-399</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Peragallo</a:t>
            </a:r>
            <a:r>
              <a:rPr lang="en-GB" sz="1200" kern="1200" dirty="0" smtClean="0">
                <a:solidFill>
                  <a:schemeClr val="tx1"/>
                </a:solidFill>
                <a:effectLst/>
                <a:latin typeface="+mn-lt"/>
                <a:ea typeface="+mn-ea"/>
                <a:cs typeface="+mn-cs"/>
              </a:rPr>
              <a:t> MS, </a:t>
            </a:r>
            <a:r>
              <a:rPr lang="en-GB" sz="1200" kern="1200" dirty="0" err="1" smtClean="0">
                <a:solidFill>
                  <a:schemeClr val="tx1"/>
                </a:solidFill>
                <a:effectLst/>
                <a:latin typeface="+mn-lt"/>
                <a:ea typeface="+mn-ea"/>
                <a:cs typeface="+mn-cs"/>
              </a:rPr>
              <a:t>Sabatinelli</a:t>
            </a:r>
            <a:r>
              <a:rPr lang="en-GB" sz="1200" kern="1200" dirty="0" smtClean="0">
                <a:solidFill>
                  <a:schemeClr val="tx1"/>
                </a:solidFill>
                <a:effectLst/>
                <a:latin typeface="+mn-lt"/>
                <a:ea typeface="+mn-ea"/>
                <a:cs typeface="+mn-cs"/>
              </a:rPr>
              <a:t> G, </a:t>
            </a:r>
            <a:r>
              <a:rPr lang="en-GB" sz="1200" kern="1200" dirty="0" err="1" smtClean="0">
                <a:solidFill>
                  <a:schemeClr val="tx1"/>
                </a:solidFill>
                <a:effectLst/>
                <a:latin typeface="+mn-lt"/>
                <a:ea typeface="+mn-ea"/>
                <a:cs typeface="+mn-cs"/>
              </a:rPr>
              <a:t>Majori</a:t>
            </a:r>
            <a:r>
              <a:rPr lang="en-GB" sz="1200" kern="1200" dirty="0" smtClean="0">
                <a:solidFill>
                  <a:schemeClr val="tx1"/>
                </a:solidFill>
                <a:effectLst/>
                <a:latin typeface="+mn-lt"/>
                <a:ea typeface="+mn-ea"/>
                <a:cs typeface="+mn-cs"/>
              </a:rPr>
              <a:t> G, Cali G, </a:t>
            </a:r>
            <a:r>
              <a:rPr lang="en-GB" sz="1200" kern="1200" dirty="0" err="1" smtClean="0">
                <a:solidFill>
                  <a:schemeClr val="tx1"/>
                </a:solidFill>
                <a:effectLst/>
                <a:latin typeface="+mn-lt"/>
                <a:ea typeface="+mn-ea"/>
                <a:cs typeface="+mn-cs"/>
              </a:rPr>
              <a:t>Sarnicola</a:t>
            </a:r>
            <a:r>
              <a:rPr lang="en-GB" sz="1200" kern="1200" dirty="0" smtClean="0">
                <a:solidFill>
                  <a:schemeClr val="tx1"/>
                </a:solidFill>
                <a:effectLst/>
                <a:latin typeface="+mn-lt"/>
                <a:ea typeface="+mn-ea"/>
                <a:cs typeface="+mn-cs"/>
              </a:rPr>
              <a:t> G (1997). Prevention and morbidity of malaria in non-immune subjects; a case-control study among Italian troops in Somalia and Mozambique, 1992-1994. </a:t>
            </a:r>
            <a:r>
              <a:rPr lang="en-GB" sz="1200" i="1" kern="1200" dirty="0" smtClean="0">
                <a:solidFill>
                  <a:schemeClr val="tx1"/>
                </a:solidFill>
                <a:effectLst/>
                <a:latin typeface="+mn-lt"/>
                <a:ea typeface="+mn-ea"/>
                <a:cs typeface="+mn-cs"/>
              </a:rPr>
              <a:t>Transactions of Royal Society of Tropical Medicine</a:t>
            </a:r>
            <a:r>
              <a:rPr lang="en-GB" sz="1200" i="1" kern="1200" baseline="0" dirty="0" smtClean="0">
                <a:solidFill>
                  <a:schemeClr val="tx1"/>
                </a:solidFill>
                <a:effectLst/>
                <a:latin typeface="+mn-lt"/>
                <a:ea typeface="+mn-ea"/>
                <a:cs typeface="+mn-cs"/>
              </a:rPr>
              <a:t> &amp; Hygiene</a:t>
            </a:r>
            <a:r>
              <a:rPr lang="en-GB" sz="1200"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91</a:t>
            </a:r>
            <a:r>
              <a:rPr lang="en-GB" sz="1200" kern="1200" dirty="0" smtClean="0">
                <a:solidFill>
                  <a:schemeClr val="tx1"/>
                </a:solidFill>
                <a:effectLst/>
                <a:latin typeface="+mn-lt"/>
                <a:ea typeface="+mn-ea"/>
                <a:cs typeface="+mn-cs"/>
              </a:rPr>
              <a:t>: 343-346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Sistonen</a:t>
            </a:r>
            <a:r>
              <a:rPr lang="en-US" sz="1200" kern="1200" dirty="0" smtClean="0">
                <a:solidFill>
                  <a:schemeClr val="tx1"/>
                </a:solidFill>
                <a:effectLst/>
                <a:latin typeface="+mn-lt"/>
                <a:ea typeface="+mn-ea"/>
                <a:cs typeface="+mn-cs"/>
              </a:rPr>
              <a:t> P, </a:t>
            </a:r>
            <a:r>
              <a:rPr lang="en-US" sz="1200" kern="1200" dirty="0" err="1" smtClean="0">
                <a:solidFill>
                  <a:schemeClr val="tx1"/>
                </a:solidFill>
                <a:effectLst/>
                <a:latin typeface="+mn-lt"/>
                <a:ea typeface="+mn-ea"/>
                <a:cs typeface="+mn-cs"/>
              </a:rPr>
              <a:t>Koistinen</a:t>
            </a:r>
            <a:r>
              <a:rPr lang="en-US" sz="1200" kern="1200" dirty="0" smtClean="0">
                <a:solidFill>
                  <a:schemeClr val="tx1"/>
                </a:solidFill>
                <a:effectLst/>
                <a:latin typeface="+mn-lt"/>
                <a:ea typeface="+mn-ea"/>
                <a:cs typeface="+mn-cs"/>
              </a:rPr>
              <a:t> J, Aden </a:t>
            </a:r>
            <a:r>
              <a:rPr lang="en-US" sz="1200" kern="1200" dirty="0" err="1" smtClean="0">
                <a:solidFill>
                  <a:schemeClr val="tx1"/>
                </a:solidFill>
                <a:effectLst/>
                <a:latin typeface="+mn-lt"/>
                <a:ea typeface="+mn-ea"/>
                <a:cs typeface="+mn-cs"/>
              </a:rPr>
              <a:t>Abdulle</a:t>
            </a:r>
            <a:r>
              <a:rPr lang="en-US" sz="1200" kern="1200" dirty="0" smtClean="0">
                <a:solidFill>
                  <a:schemeClr val="tx1"/>
                </a:solidFill>
                <a:effectLst/>
                <a:latin typeface="+mn-lt"/>
                <a:ea typeface="+mn-ea"/>
                <a:cs typeface="+mn-cs"/>
              </a:rPr>
              <a:t> O (1987). Distribution of blood groups in the East African Somali population. </a:t>
            </a:r>
            <a:r>
              <a:rPr lang="en-US" sz="1200" i="1" kern="1200" dirty="0" smtClean="0">
                <a:solidFill>
                  <a:schemeClr val="tx1"/>
                </a:solidFill>
                <a:effectLst/>
                <a:latin typeface="+mn-lt"/>
                <a:ea typeface="+mn-ea"/>
                <a:cs typeface="+mn-cs"/>
              </a:rPr>
              <a:t>Human Heredity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37</a:t>
            </a:r>
            <a:r>
              <a:rPr lang="en-US" sz="1200" kern="1200" dirty="0" smtClean="0">
                <a:solidFill>
                  <a:schemeClr val="tx1"/>
                </a:solidFill>
                <a:effectLst/>
                <a:latin typeface="+mn-lt"/>
                <a:ea typeface="+mn-ea"/>
                <a:cs typeface="+mn-cs"/>
              </a:rPr>
              <a:t>: 300-313</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Smoak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BL, </a:t>
            </a:r>
            <a:r>
              <a:rPr lang="en-US" sz="1200" kern="1200" dirty="0" err="1" smtClean="0">
                <a:solidFill>
                  <a:schemeClr val="tx1"/>
                </a:solidFill>
                <a:effectLst/>
                <a:latin typeface="+mn-lt"/>
                <a:ea typeface="+mn-ea"/>
                <a:cs typeface="+mn-cs"/>
              </a:rPr>
              <a:t>DeFraites</a:t>
            </a:r>
            <a:r>
              <a:rPr lang="en-US" sz="1200" kern="1200" dirty="0" smtClean="0">
                <a:solidFill>
                  <a:schemeClr val="tx1"/>
                </a:solidFill>
                <a:effectLst/>
                <a:latin typeface="+mn-lt"/>
                <a:ea typeface="+mn-ea"/>
                <a:cs typeface="+mn-cs"/>
              </a:rPr>
              <a:t> RF, Magill AJ, </a:t>
            </a:r>
            <a:r>
              <a:rPr lang="en-US" sz="1200" kern="1200" dirty="0" err="1" smtClean="0">
                <a:solidFill>
                  <a:schemeClr val="tx1"/>
                </a:solidFill>
                <a:effectLst/>
                <a:latin typeface="+mn-lt"/>
                <a:ea typeface="+mn-ea"/>
                <a:cs typeface="+mn-cs"/>
              </a:rPr>
              <a:t>Kain</a:t>
            </a:r>
            <a:r>
              <a:rPr lang="en-US" sz="1200" kern="1200" dirty="0" smtClean="0">
                <a:solidFill>
                  <a:schemeClr val="tx1"/>
                </a:solidFill>
                <a:effectLst/>
                <a:latin typeface="+mn-lt"/>
                <a:ea typeface="+mn-ea"/>
                <a:cs typeface="+mn-cs"/>
              </a:rPr>
              <a:t> KC, </a:t>
            </a:r>
            <a:r>
              <a:rPr lang="en-US" sz="1200" kern="1200" dirty="0" err="1" smtClean="0">
                <a:solidFill>
                  <a:schemeClr val="tx1"/>
                </a:solidFill>
                <a:effectLst/>
                <a:latin typeface="+mn-lt"/>
                <a:ea typeface="+mn-ea"/>
                <a:cs typeface="+mn-cs"/>
              </a:rPr>
              <a:t>Wellde</a:t>
            </a:r>
            <a:r>
              <a:rPr lang="en-US" sz="1200" kern="1200" dirty="0" smtClean="0">
                <a:solidFill>
                  <a:schemeClr val="tx1"/>
                </a:solidFill>
                <a:effectLst/>
                <a:latin typeface="+mn-lt"/>
                <a:ea typeface="+mn-ea"/>
                <a:cs typeface="+mn-cs"/>
              </a:rPr>
              <a:t> BT (1997). </a:t>
            </a:r>
            <a:r>
              <a:rPr lang="en-US" sz="1200" i="1" kern="1200" dirty="0" smtClean="0">
                <a:solidFill>
                  <a:schemeClr val="tx1"/>
                </a:solidFill>
                <a:effectLst/>
                <a:latin typeface="+mn-lt"/>
                <a:ea typeface="+mn-ea"/>
                <a:cs typeface="+mn-cs"/>
              </a:rPr>
              <a:t>Plasmodium </a:t>
            </a:r>
            <a:r>
              <a:rPr lang="en-US" sz="1200" i="1" kern="1200" dirty="0" err="1" smtClean="0">
                <a:solidFill>
                  <a:schemeClr val="tx1"/>
                </a:solidFill>
                <a:effectLst/>
                <a:latin typeface="+mn-lt"/>
                <a:ea typeface="+mn-ea"/>
                <a:cs typeface="+mn-cs"/>
              </a:rPr>
              <a:t>vivax</a:t>
            </a:r>
            <a:r>
              <a:rPr lang="en-US" sz="1200" kern="1200" dirty="0" smtClean="0">
                <a:solidFill>
                  <a:schemeClr val="tx1"/>
                </a:solidFill>
                <a:effectLst/>
                <a:latin typeface="+mn-lt"/>
                <a:ea typeface="+mn-ea"/>
                <a:cs typeface="+mn-cs"/>
              </a:rPr>
              <a:t> infections in U.S. Army troops: failure of </a:t>
            </a:r>
            <a:r>
              <a:rPr lang="en-US" sz="1200" kern="1200" dirty="0" err="1" smtClean="0">
                <a:solidFill>
                  <a:schemeClr val="tx1"/>
                </a:solidFill>
                <a:effectLst/>
                <a:latin typeface="+mn-lt"/>
                <a:ea typeface="+mn-ea"/>
                <a:cs typeface="+mn-cs"/>
              </a:rPr>
              <a:t>primaquine</a:t>
            </a:r>
            <a:r>
              <a:rPr lang="en-US" sz="1200" kern="1200" dirty="0" smtClean="0">
                <a:solidFill>
                  <a:schemeClr val="tx1"/>
                </a:solidFill>
                <a:effectLst/>
                <a:latin typeface="+mn-lt"/>
                <a:ea typeface="+mn-ea"/>
                <a:cs typeface="+mn-cs"/>
              </a:rPr>
              <a:t> to prevent relapse in studies from Somalia.</a:t>
            </a:r>
            <a:r>
              <a:rPr lang="en-US" sz="1200" kern="1200" baseline="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American Journal of Tropical Medicine &amp; Hygiene</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56</a:t>
            </a:r>
            <a:r>
              <a:rPr lang="en-US" sz="1200" kern="1200" dirty="0" smtClean="0">
                <a:solidFill>
                  <a:schemeClr val="tx1"/>
                </a:solidFill>
                <a:effectLst/>
                <a:latin typeface="+mn-lt"/>
                <a:ea typeface="+mn-ea"/>
                <a:cs typeface="+mn-cs"/>
              </a:rPr>
              <a:t>: 231-234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Wallace MR, Sharp TW, </a:t>
            </a:r>
            <a:r>
              <a:rPr lang="en-US" sz="1200" kern="1200" dirty="0" err="1" smtClean="0">
                <a:solidFill>
                  <a:schemeClr val="tx1"/>
                </a:solidFill>
                <a:effectLst/>
                <a:latin typeface="+mn-lt"/>
                <a:ea typeface="+mn-ea"/>
                <a:cs typeface="+mn-cs"/>
              </a:rPr>
              <a:t>Smoak</a:t>
            </a:r>
            <a:r>
              <a:rPr lang="en-US" sz="1200" kern="1200" dirty="0" smtClean="0">
                <a:solidFill>
                  <a:schemeClr val="tx1"/>
                </a:solidFill>
                <a:effectLst/>
                <a:latin typeface="+mn-lt"/>
                <a:ea typeface="+mn-ea"/>
                <a:cs typeface="+mn-cs"/>
              </a:rPr>
              <a:t> B, </a:t>
            </a:r>
            <a:r>
              <a:rPr lang="en-US" sz="1200" kern="1200" dirty="0" err="1" smtClean="0">
                <a:solidFill>
                  <a:schemeClr val="tx1"/>
                </a:solidFill>
                <a:effectLst/>
                <a:latin typeface="+mn-lt"/>
                <a:ea typeface="+mn-ea"/>
                <a:cs typeface="+mn-cs"/>
              </a:rPr>
              <a:t>Iriye</a:t>
            </a:r>
            <a:r>
              <a:rPr lang="en-US" sz="1200" kern="1200" dirty="0" smtClean="0">
                <a:solidFill>
                  <a:schemeClr val="tx1"/>
                </a:solidFill>
                <a:effectLst/>
                <a:latin typeface="+mn-lt"/>
                <a:ea typeface="+mn-ea"/>
                <a:cs typeface="+mn-cs"/>
              </a:rPr>
              <a:t> C, </a:t>
            </a:r>
            <a:r>
              <a:rPr lang="en-US" sz="1200" kern="1200" dirty="0" err="1" smtClean="0">
                <a:solidFill>
                  <a:schemeClr val="tx1"/>
                </a:solidFill>
                <a:effectLst/>
                <a:latin typeface="+mn-lt"/>
                <a:ea typeface="+mn-ea"/>
                <a:cs typeface="+mn-cs"/>
              </a:rPr>
              <a:t>Rozmajzl</a:t>
            </a:r>
            <a:r>
              <a:rPr lang="en-US" sz="1200" kern="1200" dirty="0" smtClean="0">
                <a:solidFill>
                  <a:schemeClr val="tx1"/>
                </a:solidFill>
                <a:effectLst/>
                <a:latin typeface="+mn-lt"/>
                <a:ea typeface="+mn-ea"/>
                <a:cs typeface="+mn-cs"/>
              </a:rPr>
              <a:t> P, Thornton SA, </a:t>
            </a:r>
            <a:r>
              <a:rPr lang="en-US" sz="1200" kern="1200" dirty="0" err="1" smtClean="0">
                <a:solidFill>
                  <a:schemeClr val="tx1"/>
                </a:solidFill>
                <a:effectLst/>
                <a:latin typeface="+mn-lt"/>
                <a:ea typeface="+mn-ea"/>
                <a:cs typeface="+mn-cs"/>
              </a:rPr>
              <a:t>Batchelor</a:t>
            </a:r>
            <a:r>
              <a:rPr lang="en-US" sz="1200" kern="1200" dirty="0" smtClean="0">
                <a:solidFill>
                  <a:schemeClr val="tx1"/>
                </a:solidFill>
                <a:effectLst/>
                <a:latin typeface="+mn-lt"/>
                <a:ea typeface="+mn-ea"/>
                <a:cs typeface="+mn-cs"/>
              </a:rPr>
              <a:t> R, Magill AJ, </a:t>
            </a:r>
            <a:r>
              <a:rPr lang="en-US" sz="1200" kern="1200" dirty="0" err="1" smtClean="0">
                <a:solidFill>
                  <a:schemeClr val="tx1"/>
                </a:solidFill>
                <a:effectLst/>
                <a:latin typeface="+mn-lt"/>
                <a:ea typeface="+mn-ea"/>
                <a:cs typeface="+mn-cs"/>
              </a:rPr>
              <a:t>Lobel</a:t>
            </a:r>
            <a:r>
              <a:rPr lang="en-US" sz="1200" kern="1200" dirty="0" smtClean="0">
                <a:solidFill>
                  <a:schemeClr val="tx1"/>
                </a:solidFill>
                <a:effectLst/>
                <a:latin typeface="+mn-lt"/>
                <a:ea typeface="+mn-ea"/>
                <a:cs typeface="+mn-cs"/>
              </a:rPr>
              <a:t> HO, Longer CF, Burans JP (1996). Malaria among United States troops in Somalia. </a:t>
            </a:r>
            <a:r>
              <a:rPr lang="en-US" sz="1200" i="1" kern="1200" dirty="0" smtClean="0">
                <a:solidFill>
                  <a:schemeClr val="tx1"/>
                </a:solidFill>
                <a:effectLst/>
                <a:latin typeface="+mn-lt"/>
                <a:ea typeface="+mn-ea"/>
                <a:cs typeface="+mn-cs"/>
              </a:rPr>
              <a:t>American Journal of Medicine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 49-55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38</a:t>
            </a:fld>
            <a:endParaRPr lang="en-GB"/>
          </a:p>
        </p:txBody>
      </p:sp>
    </p:spTree>
    <p:extLst>
      <p:ext uri="{BB962C8B-B14F-4D97-AF65-F5344CB8AC3E}">
        <p14:creationId xmlns:p14="http://schemas.microsoft.com/office/powerpoint/2010/main" val="679411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Nouger</a:t>
            </a:r>
            <a:r>
              <a:rPr lang="en-GB" dirty="0" smtClean="0"/>
              <a:t> A (1967). Assignment report Malaria pre-eradication programme in Somalia. EM/MAL/58, Somalia 0002/R, UNDP, UNICEF August 1967</a:t>
            </a: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39</a:t>
            </a:fld>
            <a:endParaRPr lang="en-GB"/>
          </a:p>
        </p:txBody>
      </p:sp>
    </p:spTree>
    <p:extLst>
      <p:ext uri="{BB962C8B-B14F-4D97-AF65-F5344CB8AC3E}">
        <p14:creationId xmlns:p14="http://schemas.microsoft.com/office/powerpoint/2010/main" val="1458619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smtClean="0"/>
              <a:t>The Malaria</a:t>
            </a:r>
            <a:r>
              <a:rPr lang="en-GB" baseline="0" dirty="0" smtClean="0"/>
              <a:t> Programme Review (MPR, 2014) made some very specific recommendations: including to “</a:t>
            </a:r>
            <a:r>
              <a:rPr lang="en-GB" i="1" dirty="0" smtClean="0"/>
              <a:t>Strengthen the reporting of malaria information from all levels of the health care system through the HMIS and including the private and NGO sector in order to understand disease burden and trends</a:t>
            </a:r>
            <a:r>
              <a:rPr lang="en-GB" dirty="0" smtClean="0"/>
              <a:t>” and “</a:t>
            </a:r>
            <a:r>
              <a:rPr lang="en-GB" i="1" dirty="0" smtClean="0"/>
              <a:t>The declining malaria burden will expand the risk of malaria epidemics to all three zones. In order to mitigate this, establish</a:t>
            </a:r>
            <a:r>
              <a:rPr lang="en-US" i="1" dirty="0" smtClean="0"/>
              <a:t> comprehensive malaria surveillance activities integrated within national disease surveillance and response system (CSR) for epidemic detection</a:t>
            </a:r>
            <a:r>
              <a:rPr lang="en-US" dirty="0" smtClean="0"/>
              <a:t>”</a:t>
            </a:r>
            <a:endParaRPr lang="en-GB" dirty="0" smtClean="0"/>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Health Management Information System</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national HMIS collapsed with the war in Somalia. Restoration of the current HMIS commenced in 2009 using health systems strengthening grant from the Global Fund and became functional in 2011. It is the source of routine morbidity and mortality data for malaria and common communicable diseases.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Other information systems exist for Tuberculosis, HIV and nutrition and for which linkages are being established with the HMIS. The information system is not yet fully functional in the CSZ due to insecurity. Reporting to the HMIS is mainly from MCH/OPD health centres, hospitals and a small proportion of health posts. Private sector facilities and health centres wholly owned by NGOs do not report to the national HMIS. The reporting rates fluctuate by season and zone and can be high in some zones and low in others. For example in Puntland in 2013, 68 out of 72 facilities consistently sent reports through the HMIS while in the SCZ reporting rates were as low as 40% and about 60% in Somaliland.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An assessment of the HMIS in 2013 found that the system faced issues with data quality and reliability stemming from lack of standard case definitions, standard operating procedures, insufficient daily tally sheets and monthly reporting tools. Also there are no HMIS reports produced. This “survey” and “analysis” of the HMIS system appeared</a:t>
            </a:r>
            <a:r>
              <a:rPr lang="en-GB" sz="1200" kern="1200" baseline="0" dirty="0" smtClean="0">
                <a:solidFill>
                  <a:schemeClr val="tx1"/>
                </a:solidFill>
                <a:effectLst/>
                <a:latin typeface="+mn-lt"/>
                <a:ea typeface="+mn-ea"/>
                <a:cs typeface="+mn-cs"/>
              </a:rPr>
              <a:t> not to have been exhaustive or comprehensive, for example the consultants recommended that the health sector be geo-located to form a master health facility database, this exists </a:t>
            </a:r>
            <a:r>
              <a:rPr lang="en-GB" sz="1200" kern="1200" dirty="0" smtClean="0">
                <a:solidFill>
                  <a:schemeClr val="tx1"/>
                </a:solidFill>
                <a:effectLst/>
                <a:latin typeface="+mn-lt"/>
                <a:ea typeface="+mn-ea"/>
                <a:cs typeface="+mn-cs"/>
              </a:rPr>
              <a:t> (slide</a:t>
            </a:r>
            <a:r>
              <a:rPr lang="en-GB" sz="1200" kern="1200" baseline="0" dirty="0" smtClean="0">
                <a:solidFill>
                  <a:schemeClr val="tx1"/>
                </a:solidFill>
                <a:effectLst/>
                <a:latin typeface="+mn-lt"/>
                <a:ea typeface="+mn-ea"/>
                <a:cs typeface="+mn-cs"/>
              </a:rPr>
              <a:t> 12), albeit in need of updating [</a:t>
            </a:r>
            <a:r>
              <a:rPr lang="en-GB" sz="1200" kern="1200" baseline="0" dirty="0" err="1" smtClean="0">
                <a:solidFill>
                  <a:schemeClr val="tx1"/>
                </a:solidFill>
                <a:effectLst/>
                <a:latin typeface="+mn-lt"/>
                <a:ea typeface="+mn-ea"/>
                <a:cs typeface="+mn-cs"/>
              </a:rPr>
              <a:t>Manion</a:t>
            </a:r>
            <a:r>
              <a:rPr lang="en-GB" sz="1200" kern="1200" baseline="0" dirty="0" smtClean="0">
                <a:solidFill>
                  <a:schemeClr val="tx1"/>
                </a:solidFill>
                <a:effectLst/>
                <a:latin typeface="+mn-lt"/>
                <a:ea typeface="+mn-ea"/>
                <a:cs typeface="+mn-cs"/>
              </a:rPr>
              <a:t> Daniels </a:t>
            </a:r>
            <a:r>
              <a:rPr lang="en-GB" sz="1200" kern="1200" baseline="0" dirty="0" err="1" smtClean="0">
                <a:solidFill>
                  <a:schemeClr val="tx1"/>
                </a:solidFill>
                <a:effectLst/>
                <a:latin typeface="+mn-lt"/>
                <a:ea typeface="+mn-ea"/>
                <a:cs typeface="+mn-cs"/>
              </a:rPr>
              <a:t>Inc</a:t>
            </a:r>
            <a:r>
              <a:rPr lang="en-GB" sz="1200" kern="1200" baseline="0" dirty="0" smtClean="0">
                <a:solidFill>
                  <a:schemeClr val="tx1"/>
                </a:solidFill>
                <a:effectLst/>
                <a:latin typeface="+mn-lt"/>
                <a:ea typeface="+mn-ea"/>
                <a:cs typeface="+mn-cs"/>
              </a:rPr>
              <a:t>, 2014]. A detailed audit of data flows, quality and fidelity was not undertaken. The consultants proposed a revised data capture system, but there is no evidence that this has yet been adopted.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 addition to low reporting rates, there remain issues with malaria data quality and validity for example, reporting of both suspected and confirmed cases when testing is not feasible and double reporting of cases tested using both microscopy and RDT</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Communicable Disease Surveillance Systems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CSR is the weekly equivalent of the IDSR system in Somalia, set up by WHO and implemented within the HMIS.  The CSR collects data on 9 priority diseases including malaria, vaccine preventable diseases, Cholera and injuries. A total of 222 sentinel health facilities report weekly through this system, 123 from CSZ and 45 from Puntland and 54 from Somaliland. CSR is integrated in the HMIS and uses the similar reporting channels, through regions to the zonal </a:t>
            </a:r>
            <a:r>
              <a:rPr lang="en-GB" sz="1200" kern="1200" dirty="0" err="1" smtClean="0">
                <a:solidFill>
                  <a:schemeClr val="tx1"/>
                </a:solidFill>
                <a:effectLst/>
                <a:latin typeface="+mn-lt"/>
                <a:ea typeface="+mn-ea"/>
                <a:cs typeface="+mn-cs"/>
              </a:rPr>
              <a:t>MoHs</a:t>
            </a:r>
            <a:r>
              <a:rPr lang="en-GB" sz="1200" kern="120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The participating facilities provide weekly reporting using a standardised formats, using email with rollout of mobile phone reporting underway in Puntland and parts of Somaliland</a:t>
            </a:r>
            <a:endParaRPr lang="en-GB" dirty="0" smtClean="0"/>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timeliness of CSR reporting by region ranges from 58-75% while completeness of reporting ranges from 42-100%. From 2003-2012 </a:t>
            </a:r>
            <a:r>
              <a:rPr lang="en-US" sz="1200" kern="1200" dirty="0" smtClean="0">
                <a:solidFill>
                  <a:schemeClr val="tx1"/>
                </a:solidFill>
                <a:effectLst/>
                <a:latin typeface="+mn-lt"/>
                <a:ea typeface="+mn-ea"/>
                <a:cs typeface="+mn-cs"/>
              </a:rPr>
              <a:t>WHO Somalia and the </a:t>
            </a:r>
            <a:r>
              <a:rPr lang="en-US" sz="1200" kern="1200" dirty="0" err="1" smtClean="0">
                <a:solidFill>
                  <a:schemeClr val="tx1"/>
                </a:solidFill>
                <a:effectLst/>
                <a:latin typeface="+mn-lt"/>
                <a:ea typeface="+mn-ea"/>
                <a:cs typeface="+mn-cs"/>
              </a:rPr>
              <a:t>MoHs</a:t>
            </a:r>
            <a:r>
              <a:rPr lang="en-US" sz="1200" kern="1200" dirty="0" smtClean="0">
                <a:solidFill>
                  <a:schemeClr val="tx1"/>
                </a:solidFill>
                <a:effectLst/>
                <a:latin typeface="+mn-lt"/>
                <a:ea typeface="+mn-ea"/>
                <a:cs typeface="+mn-cs"/>
              </a:rPr>
              <a:t> published a weekly surveillance bulletin under the title </a:t>
            </a:r>
            <a:r>
              <a:rPr lang="en-US" sz="1200" i="1" kern="1200" dirty="0" smtClean="0">
                <a:solidFill>
                  <a:schemeClr val="tx1"/>
                </a:solidFill>
                <a:effectLst/>
                <a:latin typeface="+mn-lt"/>
                <a:ea typeface="+mn-ea"/>
                <a:cs typeface="+mn-cs"/>
              </a:rPr>
              <a:t>Somalia Emergency Weekly Health Update</a:t>
            </a:r>
            <a:r>
              <a:rPr lang="en-US" sz="1200" kern="1200" dirty="0" smtClean="0">
                <a:solidFill>
                  <a:schemeClr val="tx1"/>
                </a:solidFill>
                <a:effectLst/>
                <a:latin typeface="+mn-lt"/>
                <a:ea typeface="+mn-ea"/>
                <a:cs typeface="+mn-cs"/>
              </a:rPr>
              <a:t>. In 2013, the bulletin became a bi-weekly publication called the </a:t>
            </a:r>
            <a:r>
              <a:rPr lang="en-US" sz="1200" i="1" kern="1200" dirty="0" smtClean="0">
                <a:solidFill>
                  <a:schemeClr val="tx1"/>
                </a:solidFill>
                <a:effectLst/>
                <a:latin typeface="+mn-lt"/>
                <a:ea typeface="+mn-ea"/>
                <a:cs typeface="+mn-cs"/>
              </a:rPr>
              <a:t>Somalia Emergency Weekly Health Update</a:t>
            </a:r>
            <a:r>
              <a:rPr lang="en-US" sz="1200" kern="1200" dirty="0" smtClean="0">
                <a:solidFill>
                  <a:schemeClr val="tx1"/>
                </a:solidFill>
                <a:effectLst/>
                <a:latin typeface="+mn-lt"/>
                <a:ea typeface="+mn-ea"/>
                <a:cs typeface="+mn-cs"/>
              </a:rPr>
              <a:t>. Both bulletins provided data on completeness, timeliness and trends of 9 conditions under surveillance.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a:t>
            </a:r>
            <a:r>
              <a:rPr lang="en-US" sz="1200" kern="1200" dirty="0" err="1" smtClean="0">
                <a:solidFill>
                  <a:schemeClr val="tx1"/>
                </a:solidFill>
                <a:effectLst/>
                <a:latin typeface="+mn-lt"/>
                <a:ea typeface="+mn-ea"/>
                <a:cs typeface="+mn-cs"/>
              </a:rPr>
              <a:t>MoH</a:t>
            </a:r>
            <a:r>
              <a:rPr lang="en-US" sz="1200" kern="1200" dirty="0" smtClean="0">
                <a:solidFill>
                  <a:schemeClr val="tx1"/>
                </a:solidFill>
                <a:effectLst/>
                <a:latin typeface="+mn-lt"/>
                <a:ea typeface="+mn-ea"/>
                <a:cs typeface="+mn-cs"/>
              </a:rPr>
              <a:t> surveillance task force in each zone meets every week to review the surveillance information received and to determine if any actions are required. </a:t>
            </a:r>
            <a:r>
              <a:rPr lang="en-GB" sz="1200" kern="1200" dirty="0" smtClean="0">
                <a:solidFill>
                  <a:schemeClr val="tx1"/>
                </a:solidFill>
                <a:effectLst/>
                <a:latin typeface="+mn-lt"/>
                <a:ea typeface="+mn-ea"/>
                <a:cs typeface="+mn-cs"/>
              </a:rPr>
              <a:t>In Somaliland, the CSR also provides a report published daily called the </a:t>
            </a:r>
            <a:r>
              <a:rPr lang="en-GB" sz="1200" i="1" kern="1200" dirty="0" smtClean="0">
                <a:solidFill>
                  <a:schemeClr val="tx1"/>
                </a:solidFill>
                <a:effectLst/>
                <a:latin typeface="+mn-lt"/>
                <a:ea typeface="+mn-ea"/>
                <a:cs typeface="+mn-cs"/>
              </a:rPr>
              <a:t>Good Morning Report. </a:t>
            </a:r>
            <a:r>
              <a:rPr lang="en-GB" sz="1200" kern="1200" dirty="0" smtClean="0">
                <a:solidFill>
                  <a:schemeClr val="tx1"/>
                </a:solidFill>
                <a:effectLst/>
                <a:latin typeface="+mn-lt"/>
                <a:ea typeface="+mn-ea"/>
                <a:cs typeface="+mn-cs"/>
              </a:rPr>
              <a:t>It is compiled from data on nine priority diseases for surveillance from all MCH/OPD health centres and hospitals in the zone in the previous 24 hours. This report is shared with the Minister and vice Minister for Health every weekday morning.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 November 2013, WHO and the </a:t>
            </a:r>
            <a:r>
              <a:rPr lang="en-GB" sz="1200" kern="1200" dirty="0" err="1" smtClean="0">
                <a:solidFill>
                  <a:schemeClr val="tx1"/>
                </a:solidFill>
                <a:effectLst/>
                <a:latin typeface="+mn-lt"/>
                <a:ea typeface="+mn-ea"/>
                <a:cs typeface="+mn-cs"/>
              </a:rPr>
              <a:t>MoH</a:t>
            </a:r>
            <a:r>
              <a:rPr lang="en-GB" sz="1200" kern="1200" dirty="0" smtClean="0">
                <a:solidFill>
                  <a:schemeClr val="tx1"/>
                </a:solidFill>
                <a:effectLst/>
                <a:latin typeface="+mn-lt"/>
                <a:ea typeface="+mn-ea"/>
                <a:cs typeface="+mn-cs"/>
              </a:rPr>
              <a:t> launched a pilot electronic disease early warning and response system (</a:t>
            </a:r>
            <a:r>
              <a:rPr lang="en-GB" sz="1200" kern="1200" dirty="0" err="1" smtClean="0">
                <a:solidFill>
                  <a:schemeClr val="tx1"/>
                </a:solidFill>
                <a:effectLst/>
                <a:latin typeface="+mn-lt"/>
                <a:ea typeface="+mn-ea"/>
                <a:cs typeface="+mn-cs"/>
              </a:rPr>
              <a:t>eDEWS</a:t>
            </a:r>
            <a:r>
              <a:rPr lang="en-GB" sz="1200" kern="1200" dirty="0" smtClean="0">
                <a:solidFill>
                  <a:schemeClr val="tx1"/>
                </a:solidFill>
                <a:effectLst/>
                <a:latin typeface="+mn-lt"/>
                <a:ea typeface="+mn-ea"/>
                <a:cs typeface="+mn-cs"/>
              </a:rPr>
              <a:t>) in 25 facilities in Puntland. The objective of the project was to improve timeliness and accuracy of reported surveillance data this enabling faster response to emergencies. Weekly surveillance reported are submitted to the </a:t>
            </a:r>
            <a:r>
              <a:rPr lang="en-GB" sz="1200" kern="1200" dirty="0" err="1" smtClean="0">
                <a:solidFill>
                  <a:schemeClr val="tx1"/>
                </a:solidFill>
                <a:effectLst/>
                <a:latin typeface="+mn-lt"/>
                <a:ea typeface="+mn-ea"/>
                <a:cs typeface="+mn-cs"/>
              </a:rPr>
              <a:t>eDEWS</a:t>
            </a:r>
            <a:r>
              <a:rPr lang="en-GB" sz="1200" kern="1200" dirty="0" smtClean="0">
                <a:solidFill>
                  <a:schemeClr val="tx1"/>
                </a:solidFill>
                <a:effectLst/>
                <a:latin typeface="+mn-lt"/>
                <a:ea typeface="+mn-ea"/>
                <a:cs typeface="+mn-cs"/>
              </a:rPr>
              <a:t> platform through mobile or desktop Internet. SMS alerts are automatically generated and sent to surveillance teams for immediate action.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Action Points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 careful review of information process is required, copies of data forms reviewed and perhaps a repeat of a data audit, using tools developed for Djibouti, is necessary within a mix of CSR and non-CSR facilities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geo-coded list of CSR sentinel facilities is needed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References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Manion</a:t>
            </a:r>
            <a:r>
              <a:rPr lang="en-US" sz="1200" kern="1200" dirty="0" smtClean="0">
                <a:solidFill>
                  <a:schemeClr val="tx1"/>
                </a:solidFill>
                <a:effectLst/>
                <a:latin typeface="+mn-lt"/>
                <a:ea typeface="+mn-ea"/>
                <a:cs typeface="+mn-cs"/>
              </a:rPr>
              <a:t> Daniels </a:t>
            </a:r>
            <a:r>
              <a:rPr lang="en-US" sz="1200" kern="1200" dirty="0" err="1" smtClean="0">
                <a:solidFill>
                  <a:schemeClr val="tx1"/>
                </a:solidFill>
                <a:effectLst/>
                <a:latin typeface="+mn-lt"/>
                <a:ea typeface="+mn-ea"/>
                <a:cs typeface="+mn-cs"/>
              </a:rPr>
              <a:t>Inc</a:t>
            </a:r>
            <a:r>
              <a:rPr lang="en-US" sz="1200" kern="1200" dirty="0" smtClean="0">
                <a:solidFill>
                  <a:schemeClr val="tx1"/>
                </a:solidFill>
                <a:effectLst/>
                <a:latin typeface="+mn-lt"/>
                <a:ea typeface="+mn-ea"/>
                <a:cs typeface="+mn-cs"/>
              </a:rPr>
              <a:t> (2014). </a:t>
            </a:r>
            <a:r>
              <a:rPr lang="en-GB" sz="1200" b="0" i="1" u="none" strike="noStrike" kern="1200" baseline="0" dirty="0" smtClean="0">
                <a:solidFill>
                  <a:schemeClr val="tx1"/>
                </a:solidFill>
                <a:latin typeface="+mn-lt"/>
                <a:ea typeface="+mn-ea"/>
                <a:cs typeface="+mn-cs"/>
              </a:rPr>
              <a:t>Support for an Improved Health Management Information System in Somalia, Final Report</a:t>
            </a:r>
            <a:r>
              <a:rPr lang="en-GB" sz="1200" b="0" i="0" u="none" strike="noStrike" kern="1200" baseline="0" dirty="0" smtClean="0">
                <a:solidFill>
                  <a:schemeClr val="tx1"/>
                </a:solidFill>
                <a:latin typeface="+mn-lt"/>
                <a:ea typeface="+mn-ea"/>
                <a:cs typeface="+mn-cs"/>
              </a:rPr>
              <a:t>. Institutional Consultancy Services for Health Management Information Systems (HMIS) Strengthening under the GF 10 Grant for Malaria </a:t>
            </a:r>
          </a:p>
          <a:p>
            <a:r>
              <a:rPr lang="en-GB" sz="1200" b="0" i="0" u="none" strike="noStrike" kern="1200" baseline="0" dirty="0" smtClean="0">
                <a:solidFill>
                  <a:schemeClr val="tx1"/>
                </a:solidFill>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Ministries of Health of the Federal Government of Somalia, Puntland and Somaliland (2014). Somalia malaria performance review. March, 2014</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40</a:t>
            </a:fld>
            <a:endParaRPr lang="en-GB"/>
          </a:p>
        </p:txBody>
      </p:sp>
    </p:spTree>
    <p:extLst>
      <p:ext uri="{BB962C8B-B14F-4D97-AF65-F5344CB8AC3E}">
        <p14:creationId xmlns:p14="http://schemas.microsoft.com/office/powerpoint/2010/main" val="3344342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line with recommendations</a:t>
            </a:r>
            <a:r>
              <a:rPr lang="en-GB" baseline="0" dirty="0" smtClean="0"/>
              <a:t> since 1967, Somalia has a variable, low level of endemic risk and therefore should consider migrating to use of routine, strengthened facility level data.  This will overcome problems of single, snap-shot estimations of malaria prevalence, which given the intensity of transmission, demand large sample sizes per cluster and large numbers of clusters to provide reliable precision of risk. Furthermore, in Somaliland and Puntland, areas of traditionally very low transmission, the National Malaria Strategic Plan 2010-2015 indicated that these areas will be prepared for elimination. An elimination pathway demands significant resources in preparing for case identification, linked to active community-based surveillance and all tied to targeted foci control. </a:t>
            </a:r>
          </a:p>
          <a:p>
            <a:endParaRPr lang="en-GB" baseline="0" dirty="0" smtClean="0"/>
          </a:p>
          <a:p>
            <a:r>
              <a:rPr lang="en-GB" b="1" baseline="0" dirty="0" smtClean="0"/>
              <a:t>Action Points</a:t>
            </a:r>
          </a:p>
          <a:p>
            <a:endParaRPr lang="en-GB" baseline="0" dirty="0" smtClean="0"/>
          </a:p>
          <a:p>
            <a:r>
              <a:rPr lang="en-GB" baseline="0" dirty="0" smtClean="0"/>
              <a:t>As described in previous slide notes, there is a need to review the HMIS systems in place able to support reliable case-detection, reporting and action, Quality of Data (</a:t>
            </a:r>
            <a:r>
              <a:rPr lang="en-GB" baseline="0" dirty="0" err="1" smtClean="0"/>
              <a:t>QoD</a:t>
            </a:r>
            <a:r>
              <a:rPr lang="en-GB" baseline="0" dirty="0" smtClean="0"/>
              <a:t>) surveys.</a:t>
            </a:r>
          </a:p>
          <a:p>
            <a:endParaRPr lang="en-GB" baseline="0" dirty="0" smtClean="0"/>
          </a:p>
          <a:p>
            <a:r>
              <a:rPr lang="en-GB" baseline="0" dirty="0" smtClean="0"/>
              <a:t>In addition, data from routine reporting have been assembled by the WHO team in Somalia for the period 2011-2014 for 396 facilities (from a possible universe of 884 – slide 12) (sent by Jamal Amran in March 2016). However, the databases are not geo-coded, the monthly reports per facility have large gaps, none of the monthly reports include the numbers of individuals tested (only those reported as positive, so when recorded as 0 its not clear if this represents zero tested on zero positives among an unknown number tested). To be able to clean the entire database may be beyond the scope of the present NMCP staff in country. It might, however, be possible to examine in much more detail the notional 220 sentinel facilities, where one presumes much higher quality data is available, over a more continuous period and that RDTs have been supplied on a regular basis.</a:t>
            </a:r>
          </a:p>
          <a:p>
            <a:endParaRPr lang="en-GB" baseline="0" dirty="0" smtClean="0"/>
          </a:p>
          <a:p>
            <a:r>
              <a:rPr lang="en-GB" baseline="0" dirty="0" smtClean="0"/>
              <a:t>These next steps need further discussion with the NMCP and Jamal of WHO.   </a:t>
            </a:r>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41</a:t>
            </a:fld>
            <a:endParaRPr lang="en-GB"/>
          </a:p>
        </p:txBody>
      </p:sp>
    </p:spTree>
    <p:extLst>
      <p:ext uri="{BB962C8B-B14F-4D97-AF65-F5344CB8AC3E}">
        <p14:creationId xmlns:p14="http://schemas.microsoft.com/office/powerpoint/2010/main" val="38644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4</a:t>
            </a:fld>
            <a:endParaRPr lang="en-GB"/>
          </a:p>
        </p:txBody>
      </p:sp>
    </p:spTree>
    <p:extLst>
      <p:ext uri="{BB962C8B-B14F-4D97-AF65-F5344CB8AC3E}">
        <p14:creationId xmlns:p14="http://schemas.microsoft.com/office/powerpoint/2010/main" val="2449044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42</a:t>
            </a:fld>
            <a:endParaRPr lang="en-GB"/>
          </a:p>
        </p:txBody>
      </p:sp>
    </p:spTree>
    <p:extLst>
      <p:ext uri="{BB962C8B-B14F-4D97-AF65-F5344CB8AC3E}">
        <p14:creationId xmlns:p14="http://schemas.microsoft.com/office/powerpoint/2010/main" val="1950668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Maps of </a:t>
            </a:r>
            <a:r>
              <a:rPr lang="en-US" sz="1200" dirty="0" err="1" smtClean="0"/>
              <a:t>Anopheline</a:t>
            </a:r>
            <a:r>
              <a:rPr lang="en-US" sz="1200" baseline="0" dirty="0" smtClean="0"/>
              <a:t> distributions were developed during the pre-eradication period in Somalia and were used in preparation of an epidemiological understanding of malaria in Italian administered Puntland/South Somalia [</a:t>
            </a:r>
            <a:r>
              <a:rPr lang="en-US" sz="1200" baseline="0" dirty="0" err="1" smtClean="0"/>
              <a:t>Maffi</a:t>
            </a:r>
            <a:r>
              <a:rPr lang="en-US" sz="1200" baseline="0" dirty="0" smtClean="0"/>
              <a:t>, 1959; </a:t>
            </a:r>
            <a:r>
              <a:rPr lang="en-US" sz="1200" baseline="0" dirty="0" err="1" smtClean="0"/>
              <a:t>Maffi</a:t>
            </a:r>
            <a:r>
              <a:rPr lang="en-US" sz="1200" baseline="0" dirty="0" smtClean="0"/>
              <a:t>, 1961] and Somaliland [</a:t>
            </a:r>
            <a:r>
              <a:rPr lang="en-US" sz="1200" baseline="0" dirty="0" err="1" smtClean="0"/>
              <a:t>Choumara</a:t>
            </a:r>
            <a:r>
              <a:rPr lang="en-US" sz="1200" baseline="0" dirty="0" smtClean="0"/>
              <a:t>, 1961]. See maps above.  </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Choumara</a:t>
            </a:r>
            <a:r>
              <a:rPr lang="en-US" sz="1200" dirty="0" smtClean="0"/>
              <a:t> R (1961). Notes on Malaria in Somaliland. </a:t>
            </a:r>
            <a:r>
              <a:rPr lang="en-US" sz="1200" i="1" dirty="0" err="1" smtClean="0"/>
              <a:t>Rivista</a:t>
            </a:r>
            <a:r>
              <a:rPr lang="en-US" sz="1200" i="1" dirty="0" smtClean="0"/>
              <a:t> </a:t>
            </a:r>
            <a:r>
              <a:rPr lang="en-US" sz="1200" i="1" dirty="0" err="1" smtClean="0"/>
              <a:t>Malariologica</a:t>
            </a:r>
            <a:r>
              <a:rPr lang="en-US" sz="1200" dirty="0" smtClean="0"/>
              <a:t>, </a:t>
            </a:r>
            <a:r>
              <a:rPr lang="en-US" sz="1200" b="1" dirty="0" smtClean="0"/>
              <a:t>40</a:t>
            </a:r>
            <a:r>
              <a:rPr lang="en-US" sz="1200" dirty="0" smtClean="0"/>
              <a:t>: 9-34</a:t>
            </a:r>
          </a:p>
          <a:p>
            <a:pPr algn="l"/>
            <a:endParaRPr lang="en-US" sz="1200" dirty="0" smtClean="0"/>
          </a:p>
          <a:p>
            <a:pPr algn="l"/>
            <a:r>
              <a:rPr lang="en-US" sz="1200" dirty="0" err="1" smtClean="0"/>
              <a:t>Maffi</a:t>
            </a:r>
            <a:r>
              <a:rPr lang="en-US" sz="1200" dirty="0" smtClean="0"/>
              <a:t> M (1958). Contribution to the knowledge of the </a:t>
            </a:r>
            <a:r>
              <a:rPr lang="en-US" sz="1200" dirty="0" err="1" smtClean="0"/>
              <a:t>Anopheline</a:t>
            </a:r>
            <a:r>
              <a:rPr lang="en-US" sz="1200" dirty="0" smtClean="0"/>
              <a:t> fauna of Somalia; National Anti-Malaria Service in Somalia. </a:t>
            </a:r>
            <a:r>
              <a:rPr lang="en-US" sz="1200" i="1" dirty="0" smtClean="0"/>
              <a:t>Journal of Malariology</a:t>
            </a:r>
            <a:r>
              <a:rPr lang="en-US" sz="1200" dirty="0" smtClean="0"/>
              <a:t>, 73-76</a:t>
            </a:r>
          </a:p>
          <a:p>
            <a:pPr algn="l"/>
            <a:endParaRPr lang="en-US" sz="1200" dirty="0" smtClean="0"/>
          </a:p>
          <a:p>
            <a:pPr algn="l"/>
            <a:r>
              <a:rPr lang="en-US" sz="1200" dirty="0" err="1" smtClean="0"/>
              <a:t>Maffi</a:t>
            </a:r>
            <a:r>
              <a:rPr lang="en-US" sz="1200" dirty="0" smtClean="0"/>
              <a:t> M (1960). Malaria in the Regions of </a:t>
            </a:r>
            <a:r>
              <a:rPr lang="en-US" sz="1200" dirty="0" err="1" smtClean="0"/>
              <a:t>Mudugh</a:t>
            </a:r>
            <a:r>
              <a:rPr lang="en-US" sz="1200" dirty="0" smtClean="0"/>
              <a:t> and </a:t>
            </a:r>
            <a:r>
              <a:rPr lang="en-US" sz="1200" dirty="0" err="1" smtClean="0"/>
              <a:t>Migiurtinia</a:t>
            </a:r>
            <a:r>
              <a:rPr lang="en-US" sz="1200" dirty="0" smtClean="0"/>
              <a:t>, Somalia. </a:t>
            </a:r>
            <a:r>
              <a:rPr lang="en-US" sz="1200" i="1" dirty="0" smtClean="0"/>
              <a:t>Journal of Malariology</a:t>
            </a:r>
            <a:r>
              <a:rPr lang="en-US" sz="1200" dirty="0" smtClean="0"/>
              <a:t>, </a:t>
            </a:r>
            <a:r>
              <a:rPr lang="en-US" sz="1200" b="1" dirty="0" smtClean="0"/>
              <a:t>39</a:t>
            </a:r>
            <a:r>
              <a:rPr lang="en-US" sz="1200" dirty="0" smtClean="0"/>
              <a:t>: 21-118</a:t>
            </a:r>
          </a:p>
          <a:p>
            <a:pPr algn="l"/>
            <a:endParaRPr lang="en-US" sz="1200" dirty="0" smtClean="0"/>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43</a:t>
            </a:fld>
            <a:endParaRPr lang="en-GB"/>
          </a:p>
        </p:txBody>
      </p:sp>
    </p:spTree>
    <p:extLst>
      <p:ext uri="{BB962C8B-B14F-4D97-AF65-F5344CB8AC3E}">
        <p14:creationId xmlns:p14="http://schemas.microsoft.com/office/powerpoint/2010/main" val="4269069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We have used historical archives and published sources, increased the documentation of potential secondary vectors and sourced more recent unpublished data from scientists and control agencies working in Somalia. Full details of the data assembly, geo-coding methods and classifications of species according to their role in malaria transmission are provided elsewhere [Snow et al., 2015]. The database has been arranged as a site-specific, referenced inventory to capture details of species identification recorded since the earliest surveys in 1935 through to the latest records in 2014. The full digital PDF library, database is</a:t>
            </a:r>
            <a:r>
              <a:rPr lang="en-GB" sz="1200" kern="1200" baseline="0" dirty="0" smtClean="0">
                <a:solidFill>
                  <a:schemeClr val="tx1"/>
                </a:solidFill>
                <a:latin typeface="+mn-lt"/>
                <a:ea typeface="+mn-ea"/>
                <a:cs typeface="+mn-cs"/>
              </a:rPr>
              <a:t> available with this report.</a:t>
            </a:r>
            <a:endParaRPr lang="en-US" sz="1200" kern="1200" dirty="0" smtClean="0">
              <a:solidFill>
                <a:schemeClr val="tx1"/>
              </a:solidFill>
              <a:latin typeface="+mn-lt"/>
              <a:ea typeface="+mn-ea"/>
              <a:cs typeface="+mn-cs"/>
            </a:endParaRPr>
          </a:p>
          <a:p>
            <a:endParaRPr lang="en-US" dirty="0" smtClean="0"/>
          </a:p>
          <a:p>
            <a:r>
              <a:rPr lang="en-GB" sz="1200" kern="1200" dirty="0" smtClean="0">
                <a:solidFill>
                  <a:schemeClr val="tx1"/>
                </a:solidFill>
                <a:latin typeface="+mn-lt"/>
                <a:ea typeface="+mn-ea"/>
                <a:cs typeface="+mn-cs"/>
              </a:rPr>
              <a:t>From each identified report, data extraction included whether a species was identified at a given site, methods used to capture adults or larvae and methods used to </a:t>
            </a:r>
            <a:r>
              <a:rPr lang="en-GB" sz="1200" kern="1200" dirty="0" err="1" smtClean="0">
                <a:solidFill>
                  <a:schemeClr val="tx1"/>
                </a:solidFill>
                <a:latin typeface="+mn-lt"/>
                <a:ea typeface="+mn-ea"/>
                <a:cs typeface="+mn-cs"/>
              </a:rPr>
              <a:t>speciate</a:t>
            </a:r>
            <a:r>
              <a:rPr lang="en-GB" sz="1200" kern="1200" dirty="0" smtClean="0">
                <a:solidFill>
                  <a:schemeClr val="tx1"/>
                </a:solidFill>
                <a:latin typeface="+mn-lt"/>
                <a:ea typeface="+mn-ea"/>
                <a:cs typeface="+mn-cs"/>
              </a:rPr>
              <a:t> each </a:t>
            </a:r>
            <a:r>
              <a:rPr lang="en-GB" sz="1200" kern="1200" dirty="0" err="1" smtClean="0">
                <a:solidFill>
                  <a:schemeClr val="tx1"/>
                </a:solidFill>
                <a:latin typeface="+mn-lt"/>
                <a:ea typeface="+mn-ea"/>
                <a:cs typeface="+mn-cs"/>
              </a:rPr>
              <a:t>anopheline</a:t>
            </a:r>
            <a:r>
              <a:rPr lang="en-GB" sz="1200" kern="1200" dirty="0" smtClean="0">
                <a:solidFill>
                  <a:schemeClr val="tx1"/>
                </a:solidFill>
                <a:latin typeface="+mn-lt"/>
                <a:ea typeface="+mn-ea"/>
                <a:cs typeface="+mn-cs"/>
              </a:rPr>
              <a:t> collection. “Y” was recorded if species was identified and “N” was only recorded when the true absence of the species was reported. The database is therefore one of species presence, not absence and nor proportional presence of various vectors.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final database contained 559 site/time specific reports of anopheline vectors in Somalia occurrence between 1935 and 2014 for which we were able to geo-locate the survey site. We were unable to geo-locate 25 (4.3%) of the survey sites.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During investigators searches</a:t>
            </a:r>
            <a:r>
              <a:rPr lang="en-GB" sz="1200" kern="1200" baseline="0" dirty="0" smtClean="0">
                <a:solidFill>
                  <a:schemeClr val="tx1"/>
                </a:solidFill>
                <a:latin typeface="+mn-lt"/>
                <a:ea typeface="+mn-ea"/>
                <a:cs typeface="+mn-cs"/>
              </a:rPr>
              <a:t> at 86 survey sites no </a:t>
            </a:r>
            <a:r>
              <a:rPr lang="en-GB" sz="1200" kern="1200" baseline="0" dirty="0" err="1" smtClean="0">
                <a:solidFill>
                  <a:schemeClr val="tx1"/>
                </a:solidFill>
                <a:latin typeface="+mn-lt"/>
                <a:ea typeface="+mn-ea"/>
                <a:cs typeface="+mn-cs"/>
              </a:rPr>
              <a:t>anophelines</a:t>
            </a:r>
            <a:r>
              <a:rPr lang="en-GB" sz="1200" kern="1200" baseline="0" dirty="0" smtClean="0">
                <a:solidFill>
                  <a:schemeClr val="tx1"/>
                </a:solidFill>
                <a:latin typeface="+mn-lt"/>
                <a:ea typeface="+mn-ea"/>
                <a:cs typeface="+mn-cs"/>
              </a:rPr>
              <a:t> were found (blue dots). </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database includes site specific records of some of then earliest malaria vector maps developed in Somalia by </a:t>
            </a:r>
            <a:r>
              <a:rPr lang="en-US" sz="1200" kern="1200" dirty="0" smtClean="0">
                <a:solidFill>
                  <a:schemeClr val="tx1"/>
                </a:solidFill>
                <a:effectLst/>
                <a:latin typeface="+mn-lt"/>
                <a:ea typeface="+mn-ea"/>
                <a:cs typeface="+mn-cs"/>
              </a:rPr>
              <a:t>Van </a:t>
            </a:r>
            <a:r>
              <a:rPr lang="en-US" sz="1200" kern="1200" dirty="0" err="1" smtClean="0">
                <a:solidFill>
                  <a:schemeClr val="tx1"/>
                </a:solidFill>
                <a:effectLst/>
                <a:latin typeface="+mn-lt"/>
                <a:ea typeface="+mn-ea"/>
                <a:cs typeface="+mn-cs"/>
              </a:rPr>
              <a:t>Someren</a:t>
            </a:r>
            <a:r>
              <a:rPr lang="en-US" sz="1200" kern="1200" dirty="0" smtClean="0">
                <a:solidFill>
                  <a:schemeClr val="tx1"/>
                </a:solidFill>
                <a:effectLst/>
                <a:latin typeface="+mn-lt"/>
                <a:ea typeface="+mn-ea"/>
                <a:cs typeface="+mn-cs"/>
              </a:rPr>
              <a:t> (1943), </a:t>
            </a:r>
            <a:r>
              <a:rPr lang="en-GB" sz="1200" kern="1200" dirty="0" smtClean="0">
                <a:solidFill>
                  <a:schemeClr val="tx1"/>
                </a:solidFill>
                <a:latin typeface="+mn-lt"/>
                <a:ea typeface="+mn-ea"/>
                <a:cs typeface="+mn-cs"/>
              </a:rPr>
              <a:t> Wilson &amp; Thomas (1949), </a:t>
            </a:r>
            <a:r>
              <a:rPr lang="en-GB" sz="1200" kern="1200" dirty="0" err="1" smtClean="0">
                <a:solidFill>
                  <a:schemeClr val="tx1"/>
                </a:solidFill>
                <a:latin typeface="+mn-lt"/>
                <a:ea typeface="+mn-ea"/>
                <a:cs typeface="+mn-cs"/>
              </a:rPr>
              <a:t>Maffi</a:t>
            </a:r>
            <a:r>
              <a:rPr lang="en-GB" sz="1200" kern="1200" dirty="0" smtClean="0">
                <a:solidFill>
                  <a:schemeClr val="tx1"/>
                </a:solidFill>
                <a:latin typeface="+mn-lt"/>
                <a:ea typeface="+mn-ea"/>
                <a:cs typeface="+mn-cs"/>
              </a:rPr>
              <a:t> (1958, 1960) and </a:t>
            </a:r>
            <a:r>
              <a:rPr lang="en-GB" sz="1200" kern="1200" dirty="0" err="1" smtClean="0">
                <a:solidFill>
                  <a:schemeClr val="tx1"/>
                </a:solidFill>
                <a:latin typeface="+mn-lt"/>
                <a:ea typeface="+mn-ea"/>
                <a:cs typeface="+mn-cs"/>
              </a:rPr>
              <a:t>Choumara</a:t>
            </a:r>
            <a:r>
              <a:rPr lang="en-GB" sz="1200" kern="1200" dirty="0" smtClean="0">
                <a:solidFill>
                  <a:schemeClr val="tx1"/>
                </a:solidFill>
                <a:latin typeface="+mn-lt"/>
                <a:ea typeface="+mn-ea"/>
                <a:cs typeface="+mn-cs"/>
              </a:rPr>
              <a:t> (1961) and recent national larval surveys undertaken by the WHO country programme between 2005 and 2007</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b="1" dirty="0" smtClean="0"/>
              <a:t>References</a:t>
            </a:r>
          </a:p>
          <a:p>
            <a:endParaRPr lang="en-GB" dirty="0" smtClean="0"/>
          </a:p>
          <a:p>
            <a:r>
              <a:rPr lang="en-US" dirty="0" err="1" smtClean="0"/>
              <a:t>Maffi</a:t>
            </a:r>
            <a:r>
              <a:rPr lang="en-US" dirty="0" smtClean="0"/>
              <a:t> M (1958). Contribution to the knowledge of the </a:t>
            </a:r>
            <a:r>
              <a:rPr lang="en-US" dirty="0" err="1" smtClean="0"/>
              <a:t>Anopheline</a:t>
            </a:r>
            <a:r>
              <a:rPr lang="en-US" dirty="0" smtClean="0"/>
              <a:t> fauna of Somalia;</a:t>
            </a:r>
            <a:r>
              <a:rPr lang="en-US" baseline="0" dirty="0" smtClean="0"/>
              <a:t> </a:t>
            </a:r>
            <a:r>
              <a:rPr lang="en-US" dirty="0" smtClean="0"/>
              <a:t>National Anti-Malaria Service in Somalia. </a:t>
            </a:r>
            <a:r>
              <a:rPr lang="en-US" i="1" dirty="0" smtClean="0"/>
              <a:t>Journal of Malariology</a:t>
            </a:r>
            <a:r>
              <a:rPr lang="en-US" dirty="0" smtClean="0"/>
              <a:t>, 73-76</a:t>
            </a:r>
          </a:p>
          <a:p>
            <a:endParaRPr lang="en-US" dirty="0" smtClean="0"/>
          </a:p>
          <a:p>
            <a:r>
              <a:rPr lang="en-US" dirty="0" err="1" smtClean="0"/>
              <a:t>Maffi</a:t>
            </a:r>
            <a:r>
              <a:rPr lang="en-US" dirty="0" smtClean="0"/>
              <a:t> M (1960). Malaria in the Regions of </a:t>
            </a:r>
            <a:r>
              <a:rPr lang="en-US" dirty="0" err="1" smtClean="0"/>
              <a:t>Mudugh</a:t>
            </a:r>
            <a:r>
              <a:rPr lang="en-US" dirty="0" smtClean="0"/>
              <a:t> and </a:t>
            </a:r>
            <a:r>
              <a:rPr lang="en-US" dirty="0" err="1" smtClean="0"/>
              <a:t>Migiurtinia</a:t>
            </a:r>
            <a:r>
              <a:rPr lang="en-US" dirty="0" smtClean="0"/>
              <a:t>, Somalia.</a:t>
            </a:r>
            <a:r>
              <a:rPr lang="en-US" baseline="0" dirty="0" smtClean="0"/>
              <a:t> </a:t>
            </a:r>
            <a:r>
              <a:rPr lang="en-US" i="1" dirty="0" smtClean="0"/>
              <a:t>Journal of Malariology</a:t>
            </a:r>
            <a:r>
              <a:rPr lang="en-US" dirty="0" smtClean="0"/>
              <a:t>, </a:t>
            </a:r>
            <a:r>
              <a:rPr lang="en-US" b="1" dirty="0" smtClean="0"/>
              <a:t>39</a:t>
            </a:r>
            <a:r>
              <a:rPr lang="en-US" dirty="0" smtClean="0"/>
              <a:t>: 21-118</a:t>
            </a:r>
          </a:p>
          <a:p>
            <a:endParaRPr lang="en-US" dirty="0" smtClean="0"/>
          </a:p>
          <a:p>
            <a:r>
              <a:rPr lang="en-US" dirty="0" err="1" smtClean="0"/>
              <a:t>Choumara</a:t>
            </a:r>
            <a:r>
              <a:rPr lang="en-US" dirty="0" smtClean="0"/>
              <a:t> R (1961). Notes on Malaria in Somaliland. </a:t>
            </a:r>
            <a:r>
              <a:rPr lang="en-US" i="1" dirty="0" err="1" smtClean="0"/>
              <a:t>Rivista</a:t>
            </a:r>
            <a:r>
              <a:rPr lang="en-US" i="1" dirty="0" smtClean="0"/>
              <a:t> </a:t>
            </a:r>
            <a:r>
              <a:rPr lang="en-US" i="1" dirty="0" err="1" smtClean="0"/>
              <a:t>Malariologica</a:t>
            </a:r>
            <a:r>
              <a:rPr lang="en-US" dirty="0" smtClean="0"/>
              <a:t>, </a:t>
            </a:r>
            <a:r>
              <a:rPr lang="en-US" b="1" dirty="0" smtClean="0"/>
              <a:t>40</a:t>
            </a:r>
            <a:r>
              <a:rPr lang="en-US" dirty="0" smtClean="0"/>
              <a:t>: 9-34</a:t>
            </a:r>
          </a:p>
          <a:p>
            <a:endParaRPr lang="en-US" dirty="0" smtClean="0"/>
          </a:p>
          <a:p>
            <a:r>
              <a:rPr lang="en-US" sz="1200" kern="1200" dirty="0" smtClean="0">
                <a:solidFill>
                  <a:schemeClr val="tx1"/>
                </a:solidFill>
                <a:effectLst/>
                <a:latin typeface="+mn-lt"/>
                <a:ea typeface="+mn-ea"/>
                <a:cs typeface="+mn-cs"/>
              </a:rPr>
              <a:t>Snow RW, Kyalo D, Amratia P, Kabaria CW, Noor AM. Developing a geo-coded repository of malaria vector species occurrence for Africa: methods and data summaries 1900-2014. Working Paper 2: Report prepared in support of the INFORM Project funded by the Department for International Development and the </a:t>
            </a:r>
            <a:r>
              <a:rPr lang="en-US" sz="1200" kern="1200" dirty="0" err="1" smtClean="0">
                <a:solidFill>
                  <a:schemeClr val="tx1"/>
                </a:solidFill>
                <a:effectLst/>
                <a:latin typeface="+mn-lt"/>
                <a:ea typeface="+mn-ea"/>
                <a:cs typeface="+mn-cs"/>
              </a:rPr>
              <a:t>Wellcome</a:t>
            </a:r>
            <a:r>
              <a:rPr lang="en-US" sz="1200" kern="1200" dirty="0" smtClean="0">
                <a:solidFill>
                  <a:schemeClr val="tx1"/>
                </a:solidFill>
                <a:effectLst/>
                <a:latin typeface="+mn-lt"/>
                <a:ea typeface="+mn-ea"/>
                <a:cs typeface="+mn-cs"/>
              </a:rPr>
              <a:t> Trust, April 2015; </a:t>
            </a:r>
            <a:r>
              <a:rPr lang="en-US" sz="1200" u="sng" kern="1200" dirty="0" smtClean="0">
                <a:solidFill>
                  <a:schemeClr val="tx1"/>
                </a:solidFill>
                <a:effectLst/>
                <a:latin typeface="+mn-lt"/>
                <a:ea typeface="+mn-ea"/>
                <a:cs typeface="+mn-cs"/>
                <a:hlinkClick r:id="rId3"/>
              </a:rPr>
              <a:t>http://www.inform-malaria.org/wp-content/uploads/2015/07/Assembly-of-Vector-Data-Version-1.pdf</a:t>
            </a:r>
            <a:endParaRPr lang="en-US" sz="1200" u="sng" kern="1200" dirty="0" smtClean="0">
              <a:solidFill>
                <a:schemeClr val="tx1"/>
              </a:solidFill>
              <a:effectLst/>
              <a:latin typeface="+mn-lt"/>
              <a:ea typeface="+mn-ea"/>
              <a:cs typeface="+mn-cs"/>
            </a:endParaRPr>
          </a:p>
          <a:p>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Van </a:t>
            </a:r>
            <a:r>
              <a:rPr lang="en-US" sz="1200" kern="1200" dirty="0" err="1" smtClean="0">
                <a:solidFill>
                  <a:schemeClr val="tx1"/>
                </a:solidFill>
                <a:effectLst/>
                <a:latin typeface="+mn-lt"/>
                <a:ea typeface="+mn-ea"/>
                <a:cs typeface="+mn-cs"/>
              </a:rPr>
              <a:t>Someren</a:t>
            </a:r>
            <a:r>
              <a:rPr lang="en-US" sz="1200" kern="1200" dirty="0" smtClean="0">
                <a:solidFill>
                  <a:schemeClr val="tx1"/>
                </a:solidFill>
                <a:effectLst/>
                <a:latin typeface="+mn-lt"/>
                <a:ea typeface="+mn-ea"/>
                <a:cs typeface="+mn-cs"/>
              </a:rPr>
              <a:t> G (1943). Notes on the mosquitoes of British Somaliland. </a:t>
            </a:r>
            <a:r>
              <a:rPr lang="en-US" sz="1200" i="1" kern="1200" dirty="0" smtClean="0">
                <a:solidFill>
                  <a:schemeClr val="tx1"/>
                </a:solidFill>
                <a:effectLst/>
                <a:latin typeface="+mn-lt"/>
                <a:ea typeface="+mn-ea"/>
                <a:cs typeface="+mn-cs"/>
              </a:rPr>
              <a:t>Bulletin of Entomological Research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34</a:t>
            </a:r>
            <a:r>
              <a:rPr lang="en-US" sz="1200" kern="1200" dirty="0" smtClean="0">
                <a:solidFill>
                  <a:schemeClr val="tx1"/>
                </a:solidFill>
                <a:effectLst/>
                <a:latin typeface="+mn-lt"/>
                <a:ea typeface="+mn-ea"/>
                <a:cs typeface="+mn-cs"/>
              </a:rPr>
              <a:t>: 325-328</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Wilson DB &amp; Thomas WRG (1949). Malaria in British Somaliland. </a:t>
            </a:r>
            <a:r>
              <a:rPr lang="en-US" sz="1200" i="1" kern="1200" dirty="0" smtClean="0">
                <a:solidFill>
                  <a:schemeClr val="tx1"/>
                </a:solidFill>
                <a:effectLst/>
                <a:latin typeface="+mn-lt"/>
                <a:ea typeface="+mn-ea"/>
                <a:cs typeface="+mn-cs"/>
              </a:rPr>
              <a:t>East African Medical Journal</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26</a:t>
            </a:r>
            <a:r>
              <a:rPr lang="en-US" sz="1200" kern="1200" dirty="0" smtClean="0">
                <a:solidFill>
                  <a:schemeClr val="tx1"/>
                </a:solidFill>
                <a:effectLst/>
                <a:latin typeface="+mn-lt"/>
                <a:ea typeface="+mn-ea"/>
                <a:cs typeface="+mn-cs"/>
              </a:rPr>
              <a:t>: 284-291</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76AEBF9-8FC1-4D05-A885-9BB565A28888}" type="slidenum">
              <a:rPr lang="en-US" smtClean="0"/>
              <a:pPr/>
              <a:t>44</a:t>
            </a:fld>
            <a:endParaRPr lang="en-US"/>
          </a:p>
        </p:txBody>
      </p:sp>
    </p:spTree>
    <p:extLst>
      <p:ext uri="{BB962C8B-B14F-4D97-AF65-F5344CB8AC3E}">
        <p14:creationId xmlns:p14="http://schemas.microsoft.com/office/powerpoint/2010/main" val="4040711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blue dots represent (4) sites where no </a:t>
            </a:r>
            <a:r>
              <a:rPr lang="en-US" dirty="0" err="1" smtClean="0"/>
              <a:t>anophelines</a:t>
            </a:r>
            <a:r>
              <a:rPr lang="en-US" dirty="0" smtClean="0"/>
              <a:t> were recorded.</a:t>
            </a:r>
          </a:p>
          <a:p>
            <a:endParaRPr lang="en-US" dirty="0" smtClean="0"/>
          </a:p>
          <a:p>
            <a:r>
              <a:rPr lang="en-US" b="1" dirty="0" smtClean="0"/>
              <a:t>Action Points</a:t>
            </a:r>
          </a:p>
          <a:p>
            <a:endParaRPr lang="en-US" dirty="0" smtClean="0"/>
          </a:p>
          <a:p>
            <a:r>
              <a:rPr lang="en-US" dirty="0" smtClean="0"/>
              <a:t>The Malaria</a:t>
            </a:r>
            <a:r>
              <a:rPr lang="en-US" baseline="0" dirty="0" smtClean="0"/>
              <a:t> </a:t>
            </a:r>
            <a:r>
              <a:rPr lang="en-US" baseline="0" dirty="0" err="1" smtClean="0"/>
              <a:t>Programme</a:t>
            </a:r>
            <a:r>
              <a:rPr lang="en-US" baseline="0" dirty="0" smtClean="0"/>
              <a:t> Review (2014) reports that there are sentinel sites in each of the main zones where routine entomological data is maintained: Puntland (34), Somaliland (8) and South Central Zone (17). What is not clear is whether these data have been included in the final vectors database. This requires checking and ensuring the maximal data possible is included in the species distribution reviews below.  </a:t>
            </a:r>
            <a:endParaRPr lang="en-US" dirty="0"/>
          </a:p>
        </p:txBody>
      </p:sp>
      <p:sp>
        <p:nvSpPr>
          <p:cNvPr id="4" name="Slide Number Placeholder 3"/>
          <p:cNvSpPr>
            <a:spLocks noGrp="1"/>
          </p:cNvSpPr>
          <p:nvPr>
            <p:ph type="sldNum" sz="quarter" idx="10"/>
          </p:nvPr>
        </p:nvSpPr>
        <p:spPr/>
        <p:txBody>
          <a:bodyPr/>
          <a:lstStyle/>
          <a:p>
            <a:fld id="{576AEBF9-8FC1-4D05-A885-9BB565A28888}" type="slidenum">
              <a:rPr lang="en-US" smtClean="0"/>
              <a:pPr/>
              <a:t>45</a:t>
            </a:fld>
            <a:endParaRPr lang="en-US"/>
          </a:p>
        </p:txBody>
      </p:sp>
    </p:spTree>
    <p:extLst>
      <p:ext uri="{BB962C8B-B14F-4D97-AF65-F5344CB8AC3E}">
        <p14:creationId xmlns:p14="http://schemas.microsoft.com/office/powerpoint/2010/main" val="1870139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Entomological evidence shows that </a:t>
            </a:r>
            <a:r>
              <a:rPr lang="en-US" sz="1200" i="1" kern="1200" dirty="0" smtClean="0">
                <a:solidFill>
                  <a:schemeClr val="tx1"/>
                </a:solidFill>
                <a:effectLst/>
                <a:latin typeface="+mn-lt"/>
                <a:ea typeface="+mn-ea"/>
                <a:cs typeface="+mn-cs"/>
              </a:rPr>
              <a:t>Anopheles </a:t>
            </a:r>
            <a:r>
              <a:rPr lang="en-US" sz="1200" i="1" kern="1200" dirty="0" err="1" smtClean="0">
                <a:solidFill>
                  <a:schemeClr val="tx1"/>
                </a:solidFill>
                <a:effectLst/>
                <a:latin typeface="+mn-lt"/>
                <a:ea typeface="+mn-ea"/>
                <a:cs typeface="+mn-cs"/>
              </a:rPr>
              <a:t>arabiensis</a:t>
            </a:r>
            <a:r>
              <a:rPr lang="en-US" sz="1200" kern="1200" dirty="0" smtClean="0">
                <a:solidFill>
                  <a:schemeClr val="tx1"/>
                </a:solidFill>
                <a:effectLst/>
                <a:latin typeface="+mn-lt"/>
                <a:ea typeface="+mn-ea"/>
                <a:cs typeface="+mn-cs"/>
              </a:rPr>
              <a:t> is the main and often, the only vector in the country [Diallo et al., 2014]. </a:t>
            </a:r>
            <a:r>
              <a:rPr lang="en-GB" sz="1200" kern="1200" dirty="0" smtClean="0">
                <a:solidFill>
                  <a:schemeClr val="tx1"/>
                </a:solidFill>
                <a:latin typeface="+mn-lt"/>
                <a:ea typeface="+mn-ea"/>
                <a:cs typeface="+mn-cs"/>
              </a:rPr>
              <a:t>Where </a:t>
            </a:r>
            <a:r>
              <a:rPr lang="en-GB" sz="1200" i="1" kern="1200" dirty="0" smtClean="0">
                <a:solidFill>
                  <a:schemeClr val="tx1"/>
                </a:solidFill>
                <a:latin typeface="+mn-lt"/>
                <a:ea typeface="+mn-ea"/>
                <a:cs typeface="+mn-cs"/>
              </a:rPr>
              <a:t>An. </a:t>
            </a:r>
            <a:r>
              <a:rPr lang="en-GB" sz="1200" i="1" kern="1200" dirty="0" err="1" smtClean="0">
                <a:solidFill>
                  <a:schemeClr val="tx1"/>
                </a:solidFill>
                <a:latin typeface="+mn-lt"/>
                <a:ea typeface="+mn-ea"/>
                <a:cs typeface="+mn-cs"/>
              </a:rPr>
              <a:t>gambiae</a:t>
            </a:r>
            <a:r>
              <a:rPr lang="en-GB" sz="1200" i="1" kern="1200" dirty="0" smtClean="0">
                <a:solidFill>
                  <a:schemeClr val="tx1"/>
                </a:solidFill>
                <a:latin typeface="+mn-lt"/>
                <a:ea typeface="+mn-ea"/>
                <a:cs typeface="+mn-cs"/>
              </a:rPr>
              <a:t> </a:t>
            </a:r>
            <a:r>
              <a:rPr lang="en-GB" sz="1200" i="1" kern="1200" dirty="0" err="1" smtClean="0">
                <a:solidFill>
                  <a:schemeClr val="tx1"/>
                </a:solidFill>
                <a:latin typeface="+mn-lt"/>
                <a:ea typeface="+mn-ea"/>
                <a:cs typeface="+mn-cs"/>
              </a:rPr>
              <a:t>ss</a:t>
            </a:r>
            <a:r>
              <a:rPr lang="en-GB" sz="1200" kern="1200" dirty="0" smtClean="0">
                <a:solidFill>
                  <a:schemeClr val="tx1"/>
                </a:solidFill>
                <a:latin typeface="+mn-lt"/>
                <a:ea typeface="+mn-ea"/>
                <a:cs typeface="+mn-cs"/>
              </a:rPr>
              <a:t> has been recorded the M form (</a:t>
            </a:r>
            <a:r>
              <a:rPr lang="en-GB" sz="1200" i="1" kern="1200" dirty="0" smtClean="0">
                <a:solidFill>
                  <a:schemeClr val="tx1"/>
                </a:solidFill>
                <a:latin typeface="+mn-lt"/>
                <a:ea typeface="+mn-ea"/>
                <a:cs typeface="+mn-cs"/>
              </a:rPr>
              <a:t>An. </a:t>
            </a:r>
            <a:r>
              <a:rPr lang="en-GB" sz="1200" i="1" kern="1200" dirty="0" err="1" smtClean="0">
                <a:solidFill>
                  <a:schemeClr val="tx1"/>
                </a:solidFill>
                <a:latin typeface="+mn-lt"/>
                <a:ea typeface="+mn-ea"/>
                <a:cs typeface="+mn-cs"/>
              </a:rPr>
              <a:t>colluzzi</a:t>
            </a:r>
            <a:r>
              <a:rPr lang="en-GB" sz="1200" kern="1200" dirty="0" smtClean="0">
                <a:solidFill>
                  <a:schemeClr val="tx1"/>
                </a:solidFill>
                <a:latin typeface="+mn-lt"/>
                <a:ea typeface="+mn-ea"/>
                <a:cs typeface="+mn-cs"/>
              </a:rPr>
              <a:t>)) was described. </a:t>
            </a:r>
            <a:r>
              <a:rPr lang="en-GB" sz="1200" i="1" kern="1200" dirty="0" smtClean="0">
                <a:solidFill>
                  <a:schemeClr val="tx1"/>
                </a:solidFill>
                <a:latin typeface="+mn-lt"/>
                <a:ea typeface="+mn-ea"/>
                <a:cs typeface="+mn-cs"/>
              </a:rPr>
              <a:t>An. </a:t>
            </a:r>
            <a:r>
              <a:rPr lang="en-GB" sz="1200" i="1" kern="1200" dirty="0" err="1" smtClean="0">
                <a:solidFill>
                  <a:schemeClr val="tx1"/>
                </a:solidFill>
                <a:latin typeface="+mn-lt"/>
                <a:ea typeface="+mn-ea"/>
                <a:cs typeface="+mn-cs"/>
              </a:rPr>
              <a:t>merus</a:t>
            </a:r>
            <a:r>
              <a:rPr lang="en-GB" sz="1200" i="1" kern="1200" dirty="0" smtClean="0">
                <a:solidFill>
                  <a:schemeClr val="tx1"/>
                </a:solidFill>
                <a:latin typeface="+mn-lt"/>
                <a:ea typeface="+mn-ea"/>
                <a:cs typeface="+mn-cs"/>
              </a:rPr>
              <a:t>, </a:t>
            </a:r>
            <a:r>
              <a:rPr lang="en-GB" sz="1200" i="0" kern="1200" dirty="0" smtClean="0">
                <a:solidFill>
                  <a:schemeClr val="tx1"/>
                </a:solidFill>
                <a:latin typeface="+mn-lt"/>
                <a:ea typeface="+mn-ea"/>
                <a:cs typeface="+mn-cs"/>
              </a:rPr>
              <a:t>the salt water breeding sibling species, has been found at </a:t>
            </a:r>
            <a:r>
              <a:rPr lang="en-GB" sz="1200" i="0" kern="1200" dirty="0" err="1" smtClean="0">
                <a:solidFill>
                  <a:schemeClr val="tx1"/>
                </a:solidFill>
                <a:latin typeface="+mn-lt"/>
                <a:ea typeface="+mn-ea"/>
                <a:cs typeface="+mn-cs"/>
              </a:rPr>
              <a:t>Buscbusc</a:t>
            </a:r>
            <a:r>
              <a:rPr lang="en-GB" sz="1200" i="0" kern="1200" dirty="0" smtClean="0">
                <a:solidFill>
                  <a:schemeClr val="tx1"/>
                </a:solidFill>
                <a:latin typeface="+mn-lt"/>
                <a:ea typeface="+mn-ea"/>
                <a:cs typeface="+mn-cs"/>
              </a:rPr>
              <a:t> in South-Central [</a:t>
            </a:r>
            <a:r>
              <a:rPr lang="en-GB" sz="1200" i="0" kern="1200" dirty="0" err="1" smtClean="0">
                <a:solidFill>
                  <a:schemeClr val="tx1"/>
                </a:solidFill>
                <a:latin typeface="+mn-lt"/>
                <a:ea typeface="+mn-ea"/>
                <a:cs typeface="+mn-cs"/>
              </a:rPr>
              <a:t>Maffi</a:t>
            </a:r>
            <a:r>
              <a:rPr lang="en-GB" sz="1200" i="0" kern="1200" dirty="0" smtClean="0">
                <a:solidFill>
                  <a:schemeClr val="tx1"/>
                </a:solidFill>
                <a:latin typeface="+mn-lt"/>
                <a:ea typeface="+mn-ea"/>
                <a:cs typeface="+mn-cs"/>
              </a:rPr>
              <a:t>, 1960b; Davidson, 1966], however</a:t>
            </a:r>
            <a:r>
              <a:rPr lang="en-GB" sz="1200" i="0" kern="1200" baseline="0" dirty="0" smtClean="0">
                <a:solidFill>
                  <a:schemeClr val="tx1"/>
                </a:solidFill>
                <a:latin typeface="+mn-lt"/>
                <a:ea typeface="+mn-ea"/>
                <a:cs typeface="+mn-cs"/>
              </a:rPr>
              <a:t> it is not prolific and further confirmation of its relative existence and contribution to transmission is required</a:t>
            </a:r>
            <a:r>
              <a:rPr lang="en-GB" sz="1200" i="1"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An. </a:t>
            </a:r>
            <a:r>
              <a:rPr lang="en-US" sz="1200" i="1" kern="1200" dirty="0" err="1" smtClean="0">
                <a:solidFill>
                  <a:schemeClr val="tx1"/>
                </a:solidFill>
                <a:effectLst/>
                <a:latin typeface="+mn-lt"/>
                <a:ea typeface="+mn-ea"/>
                <a:cs typeface="+mn-cs"/>
              </a:rPr>
              <a:t>funestus</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An. </a:t>
            </a:r>
            <a:r>
              <a:rPr lang="en-US" sz="1200" i="1" kern="1200" dirty="0" err="1" smtClean="0">
                <a:solidFill>
                  <a:schemeClr val="tx1"/>
                </a:solidFill>
                <a:effectLst/>
                <a:latin typeface="+mn-lt"/>
                <a:ea typeface="+mn-ea"/>
                <a:cs typeface="+mn-cs"/>
              </a:rPr>
              <a:t>nili</a:t>
            </a:r>
            <a:r>
              <a:rPr lang="en-US" sz="1200" kern="1200" dirty="0" smtClean="0">
                <a:solidFill>
                  <a:schemeClr val="tx1"/>
                </a:solidFill>
                <a:effectLst/>
                <a:latin typeface="+mn-lt"/>
                <a:ea typeface="+mn-ea"/>
                <a:cs typeface="+mn-cs"/>
              </a:rPr>
              <a:t> have also been reported [</a:t>
            </a:r>
            <a:r>
              <a:rPr lang="en-US" sz="1200" kern="1200" dirty="0" err="1" smtClean="0">
                <a:solidFill>
                  <a:schemeClr val="tx1"/>
                </a:solidFill>
                <a:effectLst/>
                <a:latin typeface="+mn-lt"/>
                <a:ea typeface="+mn-ea"/>
                <a:cs typeface="+mn-cs"/>
              </a:rPr>
              <a:t>Maffi</a:t>
            </a:r>
            <a:r>
              <a:rPr lang="en-US" sz="1200" kern="1200" dirty="0" smtClean="0">
                <a:solidFill>
                  <a:schemeClr val="tx1"/>
                </a:solidFill>
                <a:effectLst/>
                <a:latin typeface="+mn-lt"/>
                <a:ea typeface="+mn-ea"/>
                <a:cs typeface="+mn-cs"/>
              </a:rPr>
              <a:t>, 1958]. </a:t>
            </a:r>
            <a:r>
              <a:rPr lang="en-GB" sz="1200" kern="1200" dirty="0" smtClean="0">
                <a:solidFill>
                  <a:schemeClr val="tx1"/>
                </a:solidFill>
                <a:latin typeface="+mn-lt"/>
                <a:ea typeface="+mn-ea"/>
                <a:cs typeface="+mn-cs"/>
              </a:rPr>
              <a:t>Members of the </a:t>
            </a:r>
            <a:r>
              <a:rPr lang="en-GB" sz="1200" i="1" kern="1200" dirty="0" smtClean="0">
                <a:solidFill>
                  <a:schemeClr val="tx1"/>
                </a:solidFill>
                <a:latin typeface="+mn-lt"/>
                <a:ea typeface="+mn-ea"/>
                <a:cs typeface="+mn-cs"/>
              </a:rPr>
              <a:t>An. </a:t>
            </a:r>
            <a:r>
              <a:rPr lang="en-GB" sz="1200" i="1" kern="1200" dirty="0" err="1" smtClean="0">
                <a:solidFill>
                  <a:schemeClr val="tx1"/>
                </a:solidFill>
                <a:latin typeface="+mn-lt"/>
                <a:ea typeface="+mn-ea"/>
                <a:cs typeface="+mn-cs"/>
              </a:rPr>
              <a:t>funestus</a:t>
            </a:r>
            <a:r>
              <a:rPr lang="en-GB" sz="1200" kern="1200" dirty="0" smtClean="0">
                <a:solidFill>
                  <a:schemeClr val="tx1"/>
                </a:solidFill>
                <a:latin typeface="+mn-lt"/>
                <a:ea typeface="+mn-ea"/>
                <a:cs typeface="+mn-cs"/>
              </a:rPr>
              <a:t> group have</a:t>
            </a:r>
            <a:r>
              <a:rPr lang="en-GB" sz="1200" kern="1200" baseline="0" dirty="0" smtClean="0">
                <a:solidFill>
                  <a:schemeClr val="tx1"/>
                </a:solidFill>
                <a:latin typeface="+mn-lt"/>
                <a:ea typeface="+mn-ea"/>
                <a:cs typeface="+mn-cs"/>
              </a:rPr>
              <a:t> been recorded </a:t>
            </a:r>
            <a:r>
              <a:rPr lang="en-GB" sz="1200" kern="1200" dirty="0" smtClean="0">
                <a:solidFill>
                  <a:schemeClr val="tx1"/>
                </a:solidFill>
                <a:latin typeface="+mn-lt"/>
                <a:ea typeface="+mn-ea"/>
                <a:cs typeface="+mn-cs"/>
              </a:rPr>
              <a:t>in South-Central and Puntland, more commonly in South Central. In Somaliland</a:t>
            </a:r>
            <a:r>
              <a:rPr lang="en-GB" sz="1200" kern="1200" baseline="0" dirty="0" smtClean="0">
                <a:solidFill>
                  <a:schemeClr val="tx1"/>
                </a:solidFill>
                <a:latin typeface="+mn-lt"/>
                <a:ea typeface="+mn-ea"/>
                <a:cs typeface="+mn-cs"/>
              </a:rPr>
              <a:t> only 2 identifications of </a:t>
            </a:r>
            <a:r>
              <a:rPr lang="en-GB" sz="1200" i="1" kern="1200" baseline="0" dirty="0" smtClean="0">
                <a:solidFill>
                  <a:schemeClr val="tx1"/>
                </a:solidFill>
                <a:latin typeface="+mn-lt"/>
                <a:ea typeface="+mn-ea"/>
                <a:cs typeface="+mn-cs"/>
              </a:rPr>
              <a:t>An. </a:t>
            </a:r>
            <a:r>
              <a:rPr lang="en-GB" sz="1200" i="1" kern="1200" baseline="0" dirty="0" err="1" smtClean="0">
                <a:solidFill>
                  <a:schemeClr val="tx1"/>
                </a:solidFill>
                <a:latin typeface="+mn-lt"/>
                <a:ea typeface="+mn-ea"/>
                <a:cs typeface="+mn-cs"/>
              </a:rPr>
              <a:t>funestus</a:t>
            </a:r>
            <a:r>
              <a:rPr lang="en-GB" sz="1200" i="1" kern="1200" baseline="0" dirty="0" smtClean="0">
                <a:solidFill>
                  <a:schemeClr val="tx1"/>
                </a:solidFill>
                <a:latin typeface="+mn-lt"/>
                <a:ea typeface="+mn-ea"/>
                <a:cs typeface="+mn-cs"/>
              </a:rPr>
              <a:t> </a:t>
            </a:r>
            <a:r>
              <a:rPr lang="en-GB" sz="1200" kern="1200" baseline="0" dirty="0" smtClean="0">
                <a:solidFill>
                  <a:schemeClr val="tx1"/>
                </a:solidFill>
                <a:latin typeface="+mn-lt"/>
                <a:ea typeface="+mn-ea"/>
                <a:cs typeface="+mn-cs"/>
              </a:rPr>
              <a:t>have been made in the </a:t>
            </a:r>
            <a:r>
              <a:rPr lang="en-GB" sz="1200" kern="1200" dirty="0" err="1" smtClean="0">
                <a:solidFill>
                  <a:schemeClr val="tx1"/>
                </a:solidFill>
                <a:latin typeface="+mn-lt"/>
                <a:ea typeface="+mn-ea"/>
                <a:cs typeface="+mn-cs"/>
              </a:rPr>
              <a:t>Sool</a:t>
            </a:r>
            <a:r>
              <a:rPr lang="en-GB" sz="1200" kern="1200" dirty="0" smtClean="0">
                <a:solidFill>
                  <a:schemeClr val="tx1"/>
                </a:solidFill>
                <a:latin typeface="+mn-lt"/>
                <a:ea typeface="+mn-ea"/>
                <a:cs typeface="+mn-cs"/>
              </a:rPr>
              <a:t> Region. </a:t>
            </a:r>
            <a:r>
              <a:rPr lang="en-GB" sz="1200" i="1" kern="1200" dirty="0" smtClean="0">
                <a:solidFill>
                  <a:schemeClr val="tx1"/>
                </a:solidFill>
                <a:latin typeface="+mn-lt"/>
                <a:ea typeface="+mn-ea"/>
                <a:cs typeface="+mn-cs"/>
              </a:rPr>
              <a:t>An. </a:t>
            </a:r>
            <a:r>
              <a:rPr lang="en-GB" sz="1200" i="1" kern="1200" dirty="0" err="1" smtClean="0">
                <a:solidFill>
                  <a:schemeClr val="tx1"/>
                </a:solidFill>
                <a:latin typeface="+mn-lt"/>
                <a:ea typeface="+mn-ea"/>
                <a:cs typeface="+mn-cs"/>
              </a:rPr>
              <a:t>nili</a:t>
            </a:r>
            <a:r>
              <a:rPr lang="en-GB" sz="1200" kern="1200" dirty="0" smtClean="0">
                <a:solidFill>
                  <a:schemeClr val="tx1"/>
                </a:solidFill>
                <a:latin typeface="+mn-lt"/>
                <a:ea typeface="+mn-ea"/>
                <a:cs typeface="+mn-cs"/>
              </a:rPr>
              <a:t> has only been described</a:t>
            </a:r>
            <a:r>
              <a:rPr lang="en-GB" sz="1200" kern="1200" baseline="0" dirty="0" smtClean="0">
                <a:solidFill>
                  <a:schemeClr val="tx1"/>
                </a:solidFill>
                <a:latin typeface="+mn-lt"/>
                <a:ea typeface="+mn-ea"/>
                <a:cs typeface="+mn-cs"/>
              </a:rPr>
              <a:t> in the </a:t>
            </a:r>
            <a:r>
              <a:rPr lang="en-GB" sz="1200" kern="1200" baseline="0" dirty="0" err="1" smtClean="0">
                <a:solidFill>
                  <a:schemeClr val="tx1"/>
                </a:solidFill>
                <a:latin typeface="+mn-lt"/>
                <a:ea typeface="+mn-ea"/>
                <a:cs typeface="+mn-cs"/>
              </a:rPr>
              <a:t>Shabelle</a:t>
            </a:r>
            <a:r>
              <a:rPr lang="en-GB" sz="1200" kern="1200" baseline="0" dirty="0" smtClean="0">
                <a:solidFill>
                  <a:schemeClr val="tx1"/>
                </a:solidFill>
                <a:latin typeface="+mn-lt"/>
                <a:ea typeface="+mn-ea"/>
                <a:cs typeface="+mn-cs"/>
              </a:rPr>
              <a:t> regions.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There have been</a:t>
            </a:r>
            <a:r>
              <a:rPr lang="en-GB" sz="1200" i="0" kern="1200" baseline="0" dirty="0" smtClean="0">
                <a:solidFill>
                  <a:schemeClr val="tx1"/>
                </a:solidFill>
                <a:latin typeface="+mn-lt"/>
                <a:ea typeface="+mn-ea"/>
                <a:cs typeface="+mn-cs"/>
              </a:rPr>
              <a:t> no records of </a:t>
            </a:r>
            <a:r>
              <a:rPr lang="en-GB" sz="1200" i="1" kern="1200" dirty="0" smtClean="0">
                <a:solidFill>
                  <a:schemeClr val="tx1"/>
                </a:solidFill>
                <a:latin typeface="+mn-lt"/>
                <a:ea typeface="+mn-ea"/>
                <a:cs typeface="+mn-cs"/>
              </a:rPr>
              <a:t>An. </a:t>
            </a:r>
            <a:r>
              <a:rPr lang="en-GB" sz="1200" i="1" kern="1200" dirty="0" err="1" smtClean="0">
                <a:solidFill>
                  <a:schemeClr val="tx1"/>
                </a:solidFill>
                <a:latin typeface="+mn-lt"/>
                <a:ea typeface="+mn-ea"/>
                <a:cs typeface="+mn-cs"/>
              </a:rPr>
              <a:t>moucheti</a:t>
            </a:r>
            <a:r>
              <a:rPr lang="en-GB" sz="1200" kern="1200" dirty="0" smtClean="0">
                <a:solidFill>
                  <a:schemeClr val="tx1"/>
                </a:solidFill>
                <a:latin typeface="+mn-lt"/>
                <a:ea typeface="+mn-ea"/>
                <a:cs typeface="+mn-cs"/>
              </a:rPr>
              <a:t> group or </a:t>
            </a:r>
            <a:r>
              <a:rPr lang="en-GB" sz="1200" i="1" kern="1200" dirty="0" smtClean="0">
                <a:solidFill>
                  <a:schemeClr val="tx1"/>
                </a:solidFill>
                <a:latin typeface="+mn-lt"/>
                <a:ea typeface="+mn-ea"/>
                <a:cs typeface="+mn-cs"/>
              </a:rPr>
              <a:t>An. </a:t>
            </a:r>
            <a:r>
              <a:rPr lang="en-GB" sz="1200" i="1" kern="1200" dirty="0" err="1" smtClean="0">
                <a:solidFill>
                  <a:schemeClr val="tx1"/>
                </a:solidFill>
                <a:latin typeface="+mn-lt"/>
                <a:ea typeface="+mn-ea"/>
                <a:cs typeface="+mn-cs"/>
              </a:rPr>
              <a:t>hancocki</a:t>
            </a:r>
            <a:r>
              <a:rPr lang="en-GB" sz="1200" kern="1200" dirty="0" smtClean="0">
                <a:solidFill>
                  <a:schemeClr val="tx1"/>
                </a:solidFill>
                <a:latin typeface="+mn-lt"/>
                <a:ea typeface="+mn-ea"/>
                <a:cs typeface="+mn-cs"/>
              </a:rPr>
              <a:t>  in Somalia.</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North East </a:t>
            </a:r>
            <a:r>
              <a:rPr lang="en-US" sz="1200" i="1" kern="1200" dirty="0" smtClean="0">
                <a:solidFill>
                  <a:schemeClr val="tx1"/>
                </a:solidFill>
                <a:effectLst/>
                <a:latin typeface="+mn-lt"/>
                <a:ea typeface="+mn-ea"/>
                <a:cs typeface="+mn-cs"/>
              </a:rPr>
              <a:t>An. </a:t>
            </a:r>
            <a:r>
              <a:rPr lang="en-US" sz="1200" i="1" kern="1200" dirty="0" err="1" smtClean="0">
                <a:solidFill>
                  <a:schemeClr val="tx1"/>
                </a:solidFill>
                <a:effectLst/>
                <a:latin typeface="+mn-lt"/>
                <a:ea typeface="+mn-ea"/>
                <a:cs typeface="+mn-cs"/>
              </a:rPr>
              <a:t>pharoensis</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An. </a:t>
            </a:r>
            <a:r>
              <a:rPr lang="en-US" sz="1200" i="1" kern="1200" dirty="0" err="1" smtClean="0">
                <a:solidFill>
                  <a:schemeClr val="tx1"/>
                </a:solidFill>
                <a:effectLst/>
                <a:latin typeface="+mn-lt"/>
                <a:ea typeface="+mn-ea"/>
                <a:cs typeface="+mn-cs"/>
              </a:rPr>
              <a:t>d’thali</a:t>
            </a:r>
            <a:r>
              <a:rPr lang="en-US" sz="1200" kern="1200" dirty="0" smtClean="0">
                <a:solidFill>
                  <a:schemeClr val="tx1"/>
                </a:solidFill>
                <a:effectLst/>
                <a:latin typeface="+mn-lt"/>
                <a:ea typeface="+mn-ea"/>
                <a:cs typeface="+mn-cs"/>
              </a:rPr>
              <a:t> have been described [</a:t>
            </a:r>
            <a:r>
              <a:rPr lang="en-US" sz="1200" kern="1200" dirty="0" err="1" smtClean="0">
                <a:solidFill>
                  <a:schemeClr val="tx1"/>
                </a:solidFill>
                <a:effectLst/>
                <a:latin typeface="+mn-lt"/>
                <a:ea typeface="+mn-ea"/>
                <a:cs typeface="+mn-cs"/>
              </a:rPr>
              <a:t>Choumara</a:t>
            </a:r>
            <a:r>
              <a:rPr lang="en-US" sz="1200" kern="1200" dirty="0" smtClean="0">
                <a:solidFill>
                  <a:schemeClr val="tx1"/>
                </a:solidFill>
                <a:effectLst/>
                <a:latin typeface="+mn-lt"/>
                <a:ea typeface="+mn-ea"/>
                <a:cs typeface="+mn-cs"/>
              </a:rPr>
              <a:t>, 1961]. </a:t>
            </a:r>
            <a:r>
              <a:rPr lang="en-US" sz="1200" i="1" kern="1200" dirty="0" smtClean="0">
                <a:solidFill>
                  <a:schemeClr val="tx1"/>
                </a:solidFill>
                <a:latin typeface="+mn-lt"/>
                <a:ea typeface="+mn-ea"/>
                <a:cs typeface="+mn-cs"/>
              </a:rPr>
              <a:t>An </a:t>
            </a:r>
            <a:r>
              <a:rPr lang="en-US" sz="1200" i="1" kern="1200" dirty="0" err="1" smtClean="0">
                <a:solidFill>
                  <a:schemeClr val="tx1"/>
                </a:solidFill>
                <a:latin typeface="+mn-lt"/>
                <a:ea typeface="+mn-ea"/>
                <a:cs typeface="+mn-cs"/>
              </a:rPr>
              <a:t>d'thali</a:t>
            </a:r>
            <a:r>
              <a:rPr lang="en-US" sz="1200" kern="1200" dirty="0" smtClean="0">
                <a:solidFill>
                  <a:schemeClr val="tx1"/>
                </a:solidFill>
                <a:latin typeface="+mn-lt"/>
                <a:ea typeface="+mn-ea"/>
                <a:cs typeface="+mn-cs"/>
              </a:rPr>
              <a:t> has been identified with </a:t>
            </a:r>
            <a:r>
              <a:rPr lang="en-US" sz="1200" kern="1200" dirty="0" err="1" smtClean="0">
                <a:solidFill>
                  <a:schemeClr val="tx1"/>
                </a:solidFill>
                <a:latin typeface="+mn-lt"/>
                <a:ea typeface="+mn-ea"/>
                <a:cs typeface="+mn-cs"/>
              </a:rPr>
              <a:t>sporozoites</a:t>
            </a:r>
            <a:r>
              <a:rPr lang="en-US" sz="1200" kern="1200" dirty="0" smtClean="0">
                <a:solidFill>
                  <a:schemeClr val="tx1"/>
                </a:solidFill>
                <a:latin typeface="+mn-lt"/>
                <a:ea typeface="+mn-ea"/>
                <a:cs typeface="+mn-cs"/>
              </a:rPr>
              <a:t> in Somalia and may be a</a:t>
            </a:r>
            <a:r>
              <a:rPr lang="en-US" sz="1200" kern="1200" baseline="0" dirty="0" smtClean="0">
                <a:solidFill>
                  <a:schemeClr val="tx1"/>
                </a:solidFill>
                <a:latin typeface="+mn-lt"/>
                <a:ea typeface="+mn-ea"/>
                <a:cs typeface="+mn-cs"/>
              </a:rPr>
              <a:t> secondary vector in Somalia within its ecological range. In June 1960, in Somaliland, </a:t>
            </a:r>
            <a:r>
              <a:rPr lang="en-US" sz="1200" i="1" kern="1200" baseline="0" dirty="0" smtClean="0">
                <a:solidFill>
                  <a:schemeClr val="tx1"/>
                </a:solidFill>
                <a:latin typeface="+mn-lt"/>
                <a:ea typeface="+mn-ea"/>
                <a:cs typeface="+mn-cs"/>
              </a:rPr>
              <a:t>An. </a:t>
            </a:r>
            <a:r>
              <a:rPr lang="en-US" sz="1200" i="1" kern="1200" baseline="0" dirty="0" err="1" smtClean="0">
                <a:solidFill>
                  <a:schemeClr val="tx1"/>
                </a:solidFill>
                <a:latin typeface="+mn-lt"/>
                <a:ea typeface="+mn-ea"/>
                <a:cs typeface="+mn-cs"/>
              </a:rPr>
              <a:t>d’thali</a:t>
            </a:r>
            <a:r>
              <a:rPr lang="en-US" sz="1200" kern="1200" baseline="0" dirty="0" smtClean="0">
                <a:solidFill>
                  <a:schemeClr val="tx1"/>
                </a:solidFill>
                <a:latin typeface="+mn-lt"/>
                <a:ea typeface="+mn-ea"/>
                <a:cs typeface="+mn-cs"/>
              </a:rPr>
              <a:t> was found resting indoors and a </a:t>
            </a:r>
            <a:r>
              <a:rPr lang="en-US" sz="1200" kern="1200" baseline="0" dirty="0" err="1" smtClean="0">
                <a:solidFill>
                  <a:schemeClr val="tx1"/>
                </a:solidFill>
                <a:latin typeface="+mn-lt"/>
                <a:ea typeface="+mn-ea"/>
                <a:cs typeface="+mn-cs"/>
              </a:rPr>
              <a:t>sporozoite</a:t>
            </a:r>
            <a:r>
              <a:rPr lang="en-US" sz="1200" kern="1200" baseline="0" dirty="0" smtClean="0">
                <a:solidFill>
                  <a:schemeClr val="tx1"/>
                </a:solidFill>
                <a:latin typeface="+mn-lt"/>
                <a:ea typeface="+mn-ea"/>
                <a:cs typeface="+mn-cs"/>
              </a:rPr>
              <a:t> infected female was identified </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Rishikesh</a:t>
            </a:r>
            <a:r>
              <a:rPr lang="en-US" sz="1200" kern="1200" dirty="0" smtClean="0">
                <a:solidFill>
                  <a:schemeClr val="tx1"/>
                </a:solidFill>
                <a:latin typeface="+mn-lt"/>
                <a:ea typeface="+mn-ea"/>
                <a:cs typeface="+mn-cs"/>
              </a:rPr>
              <a:t>, 1961].</a:t>
            </a:r>
            <a:r>
              <a:rPr lang="en-US" sz="1200" i="1" kern="120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There is no empirical evidence that </a:t>
            </a:r>
            <a:r>
              <a:rPr lang="en-US" sz="1200" i="1" kern="1200" dirty="0" smtClean="0">
                <a:solidFill>
                  <a:schemeClr val="tx1"/>
                </a:solidFill>
                <a:latin typeface="+mn-lt"/>
                <a:ea typeface="+mn-ea"/>
                <a:cs typeface="+mn-cs"/>
              </a:rPr>
              <a:t>An. </a:t>
            </a:r>
            <a:r>
              <a:rPr lang="en-US" sz="1200" i="1" kern="1200" dirty="0" err="1" smtClean="0">
                <a:solidFill>
                  <a:schemeClr val="tx1"/>
                </a:solidFill>
                <a:latin typeface="+mn-lt"/>
                <a:ea typeface="+mn-ea"/>
                <a:cs typeface="+mn-cs"/>
              </a:rPr>
              <a:t>pharoensis</a:t>
            </a:r>
            <a:r>
              <a:rPr lang="en-US" sz="1200" kern="1200" dirty="0" smtClean="0">
                <a:solidFill>
                  <a:schemeClr val="tx1"/>
                </a:solidFill>
                <a:latin typeface="+mn-lt"/>
                <a:ea typeface="+mn-ea"/>
                <a:cs typeface="+mn-cs"/>
              </a:rPr>
              <a:t> contributes to transmission in Somalia,</a:t>
            </a:r>
            <a:r>
              <a:rPr lang="en-US" sz="1200" kern="1200" baseline="0" dirty="0" smtClean="0">
                <a:solidFill>
                  <a:schemeClr val="tx1"/>
                </a:solidFill>
                <a:latin typeface="+mn-lt"/>
                <a:ea typeface="+mn-ea"/>
                <a:cs typeface="+mn-cs"/>
              </a:rPr>
              <a:t> however it has been identified as a secondary vector in the Red Sea region. Both </a:t>
            </a:r>
            <a:r>
              <a:rPr lang="en-US" sz="1200" i="1" kern="1200" baseline="0" dirty="0" smtClean="0">
                <a:solidFill>
                  <a:schemeClr val="tx1"/>
                </a:solidFill>
                <a:latin typeface="+mn-lt"/>
                <a:ea typeface="+mn-ea"/>
                <a:cs typeface="+mn-cs"/>
              </a:rPr>
              <a:t>An. </a:t>
            </a:r>
            <a:r>
              <a:rPr lang="en-US" sz="1200" i="1" kern="1200" baseline="0" dirty="0" err="1" smtClean="0">
                <a:solidFill>
                  <a:schemeClr val="tx1"/>
                </a:solidFill>
                <a:latin typeface="+mn-lt"/>
                <a:ea typeface="+mn-ea"/>
                <a:cs typeface="+mn-cs"/>
              </a:rPr>
              <a:t>d’thali</a:t>
            </a:r>
            <a:r>
              <a:rPr lang="en-US" sz="1200" kern="1200" baseline="0" dirty="0" smtClean="0">
                <a:solidFill>
                  <a:schemeClr val="tx1"/>
                </a:solidFill>
                <a:latin typeface="+mn-lt"/>
                <a:ea typeface="+mn-ea"/>
                <a:cs typeface="+mn-cs"/>
              </a:rPr>
              <a:t> and </a:t>
            </a:r>
            <a:r>
              <a:rPr lang="en-US" sz="1200" i="1" kern="1200" baseline="0" dirty="0" smtClean="0">
                <a:solidFill>
                  <a:schemeClr val="tx1"/>
                </a:solidFill>
                <a:latin typeface="+mn-lt"/>
                <a:ea typeface="+mn-ea"/>
                <a:cs typeface="+mn-cs"/>
              </a:rPr>
              <a:t>An. </a:t>
            </a:r>
            <a:r>
              <a:rPr lang="en-US" sz="1200" i="1" kern="1200" baseline="0" dirty="0" err="1" smtClean="0">
                <a:solidFill>
                  <a:schemeClr val="tx1"/>
                </a:solidFill>
                <a:latin typeface="+mn-lt"/>
                <a:ea typeface="+mn-ea"/>
                <a:cs typeface="+mn-cs"/>
              </a:rPr>
              <a:t>pharoensis</a:t>
            </a:r>
            <a:r>
              <a:rPr lang="en-US" sz="1200" kern="1200" baseline="0" dirty="0" smtClean="0">
                <a:solidFill>
                  <a:schemeClr val="tx1"/>
                </a:solidFill>
                <a:latin typeface="+mn-lt"/>
                <a:ea typeface="+mn-ea"/>
                <a:cs typeface="+mn-cs"/>
              </a:rPr>
              <a:t> are cosmopolitan across the country, however likely to be more prevalent in the northern areas.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mn-lt"/>
                <a:ea typeface="+mn-ea"/>
                <a:cs typeface="+mn-cs"/>
              </a:rPr>
              <a:t>References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Choumara</a:t>
            </a:r>
            <a:r>
              <a:rPr lang="en-US" sz="1200" dirty="0" smtClean="0"/>
              <a:t> R (1961). Notes on Malaria in Somaliland. </a:t>
            </a:r>
            <a:r>
              <a:rPr lang="en-US" sz="1200" i="1" dirty="0" err="1" smtClean="0"/>
              <a:t>Rivista</a:t>
            </a:r>
            <a:r>
              <a:rPr lang="en-US" sz="1200" i="1" dirty="0" smtClean="0"/>
              <a:t> </a:t>
            </a:r>
            <a:r>
              <a:rPr lang="en-US" sz="1200" i="1" dirty="0" err="1" smtClean="0"/>
              <a:t>Malariologica</a:t>
            </a:r>
            <a:r>
              <a:rPr lang="en-US" sz="1200" dirty="0" smtClean="0"/>
              <a:t>, </a:t>
            </a:r>
            <a:r>
              <a:rPr lang="en-US" sz="1200" b="1" dirty="0" smtClean="0"/>
              <a:t>40</a:t>
            </a:r>
            <a:r>
              <a:rPr lang="en-US" sz="1200" dirty="0" smtClean="0"/>
              <a:t>: 9-34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Diallo M, Amran J, Ali SD, </a:t>
            </a:r>
            <a:r>
              <a:rPr lang="en-GB" sz="1200" kern="1200" dirty="0" err="1" smtClean="0">
                <a:solidFill>
                  <a:schemeClr val="tx1"/>
                </a:solidFill>
                <a:effectLst/>
                <a:latin typeface="+mn-lt"/>
                <a:ea typeface="+mn-ea"/>
                <a:cs typeface="+mn-cs"/>
              </a:rPr>
              <a:t>Yasin</a:t>
            </a:r>
            <a:r>
              <a:rPr lang="en-GB" sz="1200" kern="1200" dirty="0" smtClean="0">
                <a:solidFill>
                  <a:schemeClr val="tx1"/>
                </a:solidFill>
                <a:effectLst/>
                <a:latin typeface="+mn-lt"/>
                <a:ea typeface="+mn-ea"/>
                <a:cs typeface="+mn-cs"/>
              </a:rPr>
              <a:t> AH, Mio JD (2014). Study of Malaria vectors behaviour in Somalia. February – March, 31st 2014. Unpublished report to WHO-EMRO, dated 26th August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Davidson G (1966). Distribution records of member species of the </a:t>
            </a:r>
            <a:r>
              <a:rPr lang="en-GB" sz="1200" i="1" kern="1200" dirty="0" smtClean="0">
                <a:solidFill>
                  <a:schemeClr val="tx1"/>
                </a:solidFill>
                <a:latin typeface="+mn-lt"/>
                <a:ea typeface="+mn-ea"/>
                <a:cs typeface="+mn-cs"/>
              </a:rPr>
              <a:t>Anopheles </a:t>
            </a:r>
            <a:r>
              <a:rPr lang="en-GB" sz="1200" i="1" kern="1200" dirty="0" err="1" smtClean="0">
                <a:solidFill>
                  <a:schemeClr val="tx1"/>
                </a:solidFill>
                <a:latin typeface="+mn-lt"/>
                <a:ea typeface="+mn-ea"/>
                <a:cs typeface="+mn-cs"/>
              </a:rPr>
              <a:t>gambiae</a:t>
            </a:r>
            <a:r>
              <a:rPr lang="en-GB" sz="1200" kern="1200" dirty="0" smtClean="0">
                <a:solidFill>
                  <a:schemeClr val="tx1"/>
                </a:solidFill>
                <a:latin typeface="+mn-lt"/>
                <a:ea typeface="+mn-ea"/>
                <a:cs typeface="+mn-cs"/>
              </a:rPr>
              <a:t> complex (identifications Up to May 1966). WHO/Mal/66.570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Maffi</a:t>
            </a:r>
            <a:r>
              <a:rPr lang="en-US" sz="1200" dirty="0" smtClean="0"/>
              <a:t> M (1958). Contribution to the knowledge of the </a:t>
            </a:r>
            <a:r>
              <a:rPr lang="en-US" sz="1200" dirty="0" err="1" smtClean="0"/>
              <a:t>Anopheline</a:t>
            </a:r>
            <a:r>
              <a:rPr lang="en-US" sz="1200" dirty="0" smtClean="0"/>
              <a:t> fauna of Somalia; National Anti-Malaria Service in Somalia. </a:t>
            </a:r>
            <a:r>
              <a:rPr lang="en-US" sz="1200" i="1" dirty="0" smtClean="0"/>
              <a:t>Journal of Malariology</a:t>
            </a:r>
            <a:r>
              <a:rPr lang="en-US" sz="1200" dirty="0" smtClean="0"/>
              <a:t>, 73-76</a:t>
            </a:r>
          </a:p>
          <a:p>
            <a:pPr algn="l"/>
            <a:endParaRPr lang="en-US" sz="1200" dirty="0" smtClean="0"/>
          </a:p>
          <a:p>
            <a:pPr algn="l"/>
            <a:r>
              <a:rPr lang="en-US" sz="1200" dirty="0" err="1" smtClean="0"/>
              <a:t>Maffi</a:t>
            </a:r>
            <a:r>
              <a:rPr lang="en-US" sz="1200" dirty="0" smtClean="0"/>
              <a:t> M (1960a). Malaria in the Regions of </a:t>
            </a:r>
            <a:r>
              <a:rPr lang="en-US" sz="1200" dirty="0" err="1" smtClean="0"/>
              <a:t>Mudugh</a:t>
            </a:r>
            <a:r>
              <a:rPr lang="en-US" sz="1200" dirty="0" smtClean="0"/>
              <a:t> and </a:t>
            </a:r>
            <a:r>
              <a:rPr lang="en-US" sz="1200" dirty="0" err="1" smtClean="0"/>
              <a:t>Migiurtinia</a:t>
            </a:r>
            <a:r>
              <a:rPr lang="en-US" sz="1200" dirty="0" smtClean="0"/>
              <a:t>, Somalia. </a:t>
            </a:r>
            <a:r>
              <a:rPr lang="en-US" sz="1200" i="1" dirty="0" smtClean="0"/>
              <a:t>Excerpt from Journal of Malariology</a:t>
            </a:r>
            <a:r>
              <a:rPr lang="en-US" sz="1200" dirty="0" smtClean="0"/>
              <a:t>, </a:t>
            </a:r>
            <a:r>
              <a:rPr lang="en-US" sz="1200" b="1" dirty="0" smtClean="0"/>
              <a:t>39</a:t>
            </a:r>
            <a:r>
              <a:rPr lang="en-US" sz="1200" dirty="0" smtClean="0"/>
              <a:t>: 21-118</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n-ea"/>
                <a:cs typeface="+mn-cs"/>
              </a:rPr>
              <a:t>Maffi</a:t>
            </a:r>
            <a:r>
              <a:rPr lang="en-GB" sz="1200" kern="1200" dirty="0" smtClean="0">
                <a:solidFill>
                  <a:schemeClr val="tx1"/>
                </a:solidFill>
                <a:latin typeface="+mn-lt"/>
                <a:ea typeface="+mn-ea"/>
                <a:cs typeface="+mn-cs"/>
              </a:rPr>
              <a:t> M (1960b). Larval breeding places of </a:t>
            </a:r>
            <a:r>
              <a:rPr lang="en-GB" sz="1200" i="1" kern="1200" dirty="0" smtClean="0">
                <a:solidFill>
                  <a:schemeClr val="tx1"/>
                </a:solidFill>
                <a:latin typeface="+mn-lt"/>
                <a:ea typeface="+mn-ea"/>
                <a:cs typeface="+mn-cs"/>
              </a:rPr>
              <a:t>Anopheles </a:t>
            </a:r>
            <a:r>
              <a:rPr lang="en-GB" sz="1200" i="1" kern="1200" dirty="0" err="1" smtClean="0">
                <a:solidFill>
                  <a:schemeClr val="tx1"/>
                </a:solidFill>
                <a:latin typeface="+mn-lt"/>
                <a:ea typeface="+mn-ea"/>
                <a:cs typeface="+mn-cs"/>
              </a:rPr>
              <a:t>gambiae</a:t>
            </a:r>
            <a:r>
              <a:rPr lang="en-GB" sz="1200" kern="1200" dirty="0" smtClean="0">
                <a:solidFill>
                  <a:schemeClr val="tx1"/>
                </a:solidFill>
                <a:latin typeface="+mn-lt"/>
                <a:ea typeface="+mn-ea"/>
                <a:cs typeface="+mn-cs"/>
              </a:rPr>
              <a:t> and </a:t>
            </a:r>
            <a:r>
              <a:rPr lang="en-GB" sz="1200" i="1" kern="1200" dirty="0" smtClean="0">
                <a:solidFill>
                  <a:schemeClr val="tx1"/>
                </a:solidFill>
                <a:latin typeface="+mn-lt"/>
                <a:ea typeface="+mn-ea"/>
                <a:cs typeface="+mn-cs"/>
              </a:rPr>
              <a:t>An. </a:t>
            </a:r>
            <a:r>
              <a:rPr lang="en-GB" sz="1200" i="1" kern="1200" dirty="0" err="1" smtClean="0">
                <a:solidFill>
                  <a:schemeClr val="tx1"/>
                </a:solidFill>
                <a:latin typeface="+mn-lt"/>
                <a:ea typeface="+mn-ea"/>
                <a:cs typeface="+mn-cs"/>
              </a:rPr>
              <a:t>squamosus</a:t>
            </a:r>
            <a:r>
              <a:rPr lang="en-GB" sz="1200" kern="1200" dirty="0" smtClean="0">
                <a:solidFill>
                  <a:schemeClr val="tx1"/>
                </a:solidFill>
                <a:latin typeface="+mn-lt"/>
                <a:ea typeface="+mn-ea"/>
                <a:cs typeface="+mn-cs"/>
              </a:rPr>
              <a:t> in collections of salt water in </a:t>
            </a:r>
            <a:r>
              <a:rPr lang="en-GB" sz="1200" kern="1200" dirty="0" err="1" smtClean="0">
                <a:solidFill>
                  <a:schemeClr val="tx1"/>
                </a:solidFill>
                <a:latin typeface="+mn-lt"/>
                <a:ea typeface="+mn-ea"/>
                <a:cs typeface="+mn-cs"/>
              </a:rPr>
              <a:t>Busc</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Busc</a:t>
            </a:r>
            <a:r>
              <a:rPr lang="en-GB" sz="1200" kern="1200" dirty="0" smtClean="0">
                <a:solidFill>
                  <a:schemeClr val="tx1"/>
                </a:solidFill>
                <a:latin typeface="+mn-lt"/>
                <a:ea typeface="+mn-ea"/>
                <a:cs typeface="+mn-cs"/>
              </a:rPr>
              <a:t>, Somalia. </a:t>
            </a:r>
            <a:r>
              <a:rPr lang="en-GB" sz="1200" i="1" kern="1200" dirty="0" err="1" smtClean="0">
                <a:solidFill>
                  <a:schemeClr val="tx1"/>
                </a:solidFill>
                <a:latin typeface="+mn-lt"/>
                <a:ea typeface="+mn-ea"/>
                <a:cs typeface="+mn-cs"/>
              </a:rPr>
              <a:t>Rivista</a:t>
            </a:r>
            <a:r>
              <a:rPr lang="en-GB" sz="1200" i="1" kern="1200" dirty="0" smtClean="0">
                <a:solidFill>
                  <a:schemeClr val="tx1"/>
                </a:solidFill>
                <a:latin typeface="+mn-lt"/>
                <a:ea typeface="+mn-ea"/>
                <a:cs typeface="+mn-cs"/>
              </a:rPr>
              <a:t> di </a:t>
            </a:r>
            <a:r>
              <a:rPr lang="en-GB" sz="1200" i="1" kern="1200" dirty="0" err="1" smtClean="0">
                <a:solidFill>
                  <a:schemeClr val="tx1"/>
                </a:solidFill>
                <a:latin typeface="+mn-lt"/>
                <a:ea typeface="+mn-ea"/>
                <a:cs typeface="+mn-cs"/>
              </a:rPr>
              <a:t>Malariologia</a:t>
            </a:r>
            <a:r>
              <a:rPr lang="en-GB" sz="1200" kern="120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39</a:t>
            </a:r>
            <a:r>
              <a:rPr lang="en-GB" sz="1200" kern="1200" dirty="0" smtClean="0">
                <a:solidFill>
                  <a:schemeClr val="tx1"/>
                </a:solidFill>
                <a:latin typeface="+mn-lt"/>
                <a:ea typeface="+mn-ea"/>
                <a:cs typeface="+mn-cs"/>
              </a:rPr>
              <a:t>: 131-133</a:t>
            </a:r>
          </a:p>
          <a:p>
            <a:endParaRPr lang="en-US" sz="1200" b="0" kern="1200" dirty="0" smtClean="0">
              <a:solidFill>
                <a:schemeClr val="tx1"/>
              </a:solidFill>
              <a:latin typeface="+mn-lt"/>
              <a:ea typeface="+mn-ea"/>
              <a:cs typeface="+mn-cs"/>
            </a:endParaRPr>
          </a:p>
          <a:p>
            <a:r>
              <a:rPr lang="en-US" sz="1200" b="0" kern="1200" dirty="0" err="1" smtClean="0">
                <a:solidFill>
                  <a:schemeClr val="tx1"/>
                </a:solidFill>
                <a:latin typeface="+mn-lt"/>
                <a:ea typeface="+mn-ea"/>
                <a:cs typeface="+mn-cs"/>
              </a:rPr>
              <a:t>Rishikesh</a:t>
            </a:r>
            <a:r>
              <a:rPr lang="en-US" sz="1200" b="0" kern="1200" dirty="0" smtClean="0">
                <a:solidFill>
                  <a:schemeClr val="tx1"/>
                </a:solidFill>
                <a:latin typeface="+mn-lt"/>
                <a:ea typeface="+mn-ea"/>
                <a:cs typeface="+mn-cs"/>
              </a:rPr>
              <a:t> N (1961). </a:t>
            </a:r>
            <a:r>
              <a:rPr lang="en-US" sz="1200" b="0" i="1" kern="1200" dirty="0" smtClean="0">
                <a:solidFill>
                  <a:schemeClr val="tx1"/>
                </a:solidFill>
                <a:latin typeface="+mn-lt"/>
                <a:ea typeface="+mn-ea"/>
                <a:cs typeface="+mn-cs"/>
              </a:rPr>
              <a:t>Anopheles </a:t>
            </a:r>
            <a:r>
              <a:rPr lang="en-US" sz="1200" b="0" i="1" kern="1200" dirty="0" err="1" smtClean="0">
                <a:solidFill>
                  <a:schemeClr val="tx1"/>
                </a:solidFill>
                <a:latin typeface="+mn-lt"/>
                <a:ea typeface="+mn-ea"/>
                <a:cs typeface="+mn-cs"/>
              </a:rPr>
              <a:t>d'thali</a:t>
            </a:r>
            <a:r>
              <a:rPr lang="en-US" sz="1200" b="0" kern="1200" dirty="0" smtClean="0">
                <a:solidFill>
                  <a:schemeClr val="tx1"/>
                </a:solidFill>
                <a:latin typeface="+mn-lt"/>
                <a:ea typeface="+mn-ea"/>
                <a:cs typeface="+mn-cs"/>
              </a:rPr>
              <a:t> Patton as a possible secondary vector of malaria in the northern region of Somali Republic. Geneva, WHO, 1961 (mimeographed document WHO/MAL/308)</a:t>
            </a:r>
          </a:p>
        </p:txBody>
      </p:sp>
      <p:sp>
        <p:nvSpPr>
          <p:cNvPr id="4" name="Slide Number Placeholder 3"/>
          <p:cNvSpPr>
            <a:spLocks noGrp="1"/>
          </p:cNvSpPr>
          <p:nvPr>
            <p:ph type="sldNum" sz="quarter" idx="10"/>
          </p:nvPr>
        </p:nvSpPr>
        <p:spPr/>
        <p:txBody>
          <a:bodyPr/>
          <a:lstStyle/>
          <a:p>
            <a:fld id="{576AEBF9-8FC1-4D05-A885-9BB565A28888}" type="slidenum">
              <a:rPr lang="en-US" smtClean="0"/>
              <a:pPr/>
              <a:t>46</a:t>
            </a:fld>
            <a:endParaRPr lang="en-US"/>
          </a:p>
        </p:txBody>
      </p:sp>
    </p:spTree>
    <p:extLst>
      <p:ext uri="{BB962C8B-B14F-4D97-AF65-F5344CB8AC3E}">
        <p14:creationId xmlns:p14="http://schemas.microsoft.com/office/powerpoint/2010/main" val="2522549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AEBF9-8FC1-4D05-A885-9BB565A28888}" type="slidenum">
              <a:rPr lang="en-US" smtClean="0"/>
              <a:pPr/>
              <a:t>47</a:t>
            </a:fld>
            <a:endParaRPr lang="en-US"/>
          </a:p>
        </p:txBody>
      </p:sp>
    </p:spTree>
    <p:extLst>
      <p:ext uri="{BB962C8B-B14F-4D97-AF65-F5344CB8AC3E}">
        <p14:creationId xmlns:p14="http://schemas.microsoft.com/office/powerpoint/2010/main" val="1638194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Vector control strategies have been documented in Somali strategic plans since 2006 focusing primarily on distribution and use of LLIN and IRS.  The Somali Malaria Indicator Survey (</a:t>
            </a:r>
            <a:r>
              <a:rPr lang="en-AU" sz="1200" kern="1200" dirty="0" smtClean="0">
                <a:solidFill>
                  <a:schemeClr val="tx1"/>
                </a:solidFill>
                <a:effectLst/>
                <a:latin typeface="+mn-lt"/>
                <a:ea typeface="+mn-ea"/>
                <a:cs typeface="+mn-cs"/>
              </a:rPr>
              <a:t>MIS) 2014 results indicate the percentage of households with at least one LLIN per 1.8 persons: 4.3 % in Puntland, to 15.5% in Somaliland, with similar rates observed when comparing urban to rural rates. The percentage of household members who slept under a LLIN ranged from 8.1% in Puntland to 28.9% in Somaliland.  </a:t>
            </a:r>
            <a:r>
              <a:rPr lang="en-US" sz="1200" kern="1200" dirty="0" smtClean="0">
                <a:solidFill>
                  <a:schemeClr val="tx1"/>
                </a:solidFill>
                <a:effectLst/>
                <a:latin typeface="+mn-lt"/>
                <a:ea typeface="+mn-ea"/>
                <a:cs typeface="+mn-cs"/>
              </a:rPr>
              <a:t>MIS 2014 reports national LLIN coverage at 19.1% with Central South Zone (CSZ) at 17.8%. Between 2006 and 2012, over 2 million ITNs and LLINs have been distributed across all three zones, with 1.5m LLINs delivered during this time. In 2013, 2.135 million LLINs were distributed.</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48</a:t>
            </a:fld>
            <a:endParaRPr lang="en-GB"/>
          </a:p>
        </p:txBody>
      </p:sp>
    </p:spTree>
    <p:extLst>
      <p:ext uri="{BB962C8B-B14F-4D97-AF65-F5344CB8AC3E}">
        <p14:creationId xmlns:p14="http://schemas.microsoft.com/office/powerpoint/2010/main" val="2648006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Context</a:t>
            </a:r>
          </a:p>
          <a:p>
            <a:endParaRPr lang="en-GB" dirty="0" smtClean="0"/>
          </a:p>
          <a:p>
            <a:r>
              <a:rPr lang="en-GB" dirty="0" smtClean="0"/>
              <a:t>The first mention of the promotion of insecticide treated nets (ITN) within</a:t>
            </a:r>
            <a:r>
              <a:rPr lang="en-GB" baseline="0" dirty="0" smtClean="0"/>
              <a:t> a policy framework was made in 2000, by the WHO RBM consultant to Somalia, during a proposed plan of action, where universal coverage was suggested in the CSZ but limited or pilot use in Somaliland and Puntland [Some, 2000].</a:t>
            </a:r>
          </a:p>
          <a:p>
            <a:r>
              <a:rPr lang="en-GB" baseline="0" dirty="0" smtClean="0"/>
              <a:t> </a:t>
            </a:r>
            <a:endParaRPr lang="en-GB" dirty="0" smtClean="0"/>
          </a:p>
          <a:p>
            <a:r>
              <a:rPr lang="en-GB" dirty="0" smtClean="0"/>
              <a:t>Between</a:t>
            </a:r>
            <a:r>
              <a:rPr lang="en-GB" baseline="0" dirty="0" smtClean="0"/>
              <a:t> 2001 and 2005, very few mosquito nets had been distributed (</a:t>
            </a:r>
            <a:r>
              <a:rPr lang="en-GB" i="1" baseline="0" dirty="0" smtClean="0"/>
              <a:t>circa</a:t>
            </a:r>
            <a:r>
              <a:rPr lang="en-GB" baseline="0" dirty="0" smtClean="0"/>
              <a:t> 150,000), some were available on the commercial market or sold at MCH clinics. A KAP survey reported that people preferred double conical nets of a dark colour but were likely to only use them during the </a:t>
            </a:r>
            <a:r>
              <a:rPr lang="en-GB" i="1" baseline="0" dirty="0" err="1" smtClean="0"/>
              <a:t>Gu</a:t>
            </a:r>
            <a:r>
              <a:rPr lang="en-GB" baseline="0" dirty="0" smtClean="0"/>
              <a:t> rains [Graham, 2005].</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2005-2010 National Malaria Strategy proposed that </a:t>
            </a:r>
            <a:r>
              <a:rPr lang="en-US" sz="1200" kern="1200" baseline="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market segmentation approach consisting of: a) sustained targeted subsidies for vulnerable groups; b) market priming to introduce affordable nets through the commercial sector to the general population; and c) commercial sector distribution. Where ITNs would</a:t>
            </a:r>
            <a:r>
              <a:rPr lang="en-US" sz="1200" kern="1200" baseline="0" dirty="0" smtClean="0">
                <a:solidFill>
                  <a:schemeClr val="tx1"/>
                </a:solidFill>
                <a:effectLst/>
                <a:latin typeface="+mn-lt"/>
                <a:ea typeface="+mn-ea"/>
                <a:cs typeface="+mn-cs"/>
              </a:rPr>
              <a:t> be </a:t>
            </a:r>
            <a:r>
              <a:rPr lang="en-US" sz="1200" kern="1200" dirty="0" smtClean="0">
                <a:solidFill>
                  <a:schemeClr val="tx1"/>
                </a:solidFill>
                <a:effectLst/>
                <a:latin typeface="+mn-lt"/>
                <a:ea typeface="+mn-ea"/>
                <a:cs typeface="+mn-cs"/>
              </a:rPr>
              <a:t>distributed according to </a:t>
            </a:r>
            <a:r>
              <a:rPr lang="en-US" sz="1200" kern="1200" dirty="0" err="1" smtClean="0">
                <a:solidFill>
                  <a:schemeClr val="tx1"/>
                </a:solidFill>
                <a:effectLst/>
                <a:latin typeface="+mn-lt"/>
                <a:ea typeface="+mn-ea"/>
                <a:cs typeface="+mn-cs"/>
              </a:rPr>
              <a:t>endemicity</a:t>
            </a:r>
            <a:r>
              <a:rPr lang="en-US" sz="1200" kern="1200" dirty="0" smtClean="0">
                <a:solidFill>
                  <a:schemeClr val="tx1"/>
                </a:solidFill>
                <a:effectLst/>
                <a:latin typeface="+mn-lt"/>
                <a:ea typeface="+mn-ea"/>
                <a:cs typeface="+mn-cs"/>
              </a:rPr>
              <a:t> with priorities to children under 5 children and pregnant women in hyper-endemic and </a:t>
            </a:r>
            <a:r>
              <a:rPr lang="en-US" sz="1200" kern="1200" dirty="0" err="1" smtClean="0">
                <a:solidFill>
                  <a:schemeClr val="tx1"/>
                </a:solidFill>
                <a:effectLst/>
                <a:latin typeface="+mn-lt"/>
                <a:ea typeface="+mn-ea"/>
                <a:cs typeface="+mn-cs"/>
              </a:rPr>
              <a:t>meso</a:t>
            </a:r>
            <a:r>
              <a:rPr lang="en-US" sz="1200" kern="1200" dirty="0" smtClean="0">
                <a:solidFill>
                  <a:schemeClr val="tx1"/>
                </a:solidFill>
                <a:effectLst/>
                <a:latin typeface="+mn-lt"/>
                <a:ea typeface="+mn-ea"/>
                <a:cs typeface="+mn-cs"/>
              </a:rPr>
              <a:t>-endemic areas and to the general population in </a:t>
            </a:r>
            <a:r>
              <a:rPr lang="en-US" sz="1200" kern="1200" dirty="0" err="1" smtClean="0">
                <a:solidFill>
                  <a:schemeClr val="tx1"/>
                </a:solidFill>
                <a:effectLst/>
                <a:latin typeface="+mn-lt"/>
                <a:ea typeface="+mn-ea"/>
                <a:cs typeface="+mn-cs"/>
              </a:rPr>
              <a:t>hypoendemic</a:t>
            </a:r>
            <a:r>
              <a:rPr lang="en-US" sz="1200" kern="1200" dirty="0" smtClean="0">
                <a:solidFill>
                  <a:schemeClr val="tx1"/>
                </a:solidFill>
                <a:effectLst/>
                <a:latin typeface="+mn-lt"/>
                <a:ea typeface="+mn-ea"/>
                <a:cs typeface="+mn-cs"/>
              </a:rPr>
              <a:t> and epidemic prone areas. However, it stated explicitly that first</a:t>
            </a:r>
            <a:r>
              <a:rPr lang="en-US" sz="1200" kern="1200" baseline="0" dirty="0" smtClean="0">
                <a:solidFill>
                  <a:schemeClr val="tx1"/>
                </a:solidFill>
                <a:effectLst/>
                <a:latin typeface="+mn-lt"/>
                <a:ea typeface="+mn-ea"/>
                <a:cs typeface="+mn-cs"/>
              </a:rPr>
              <a:t> preferred areas of distribution would be stable endemic areas. For distribution, it was suggested that ITN would be provided by </a:t>
            </a:r>
            <a:r>
              <a:rPr lang="en-US" sz="1200" kern="1200" dirty="0" smtClean="0">
                <a:solidFill>
                  <a:schemeClr val="tx1"/>
                </a:solidFill>
                <a:effectLst/>
                <a:latin typeface="+mn-lt"/>
                <a:ea typeface="+mn-ea"/>
                <a:cs typeface="+mn-cs"/>
              </a:rPr>
              <a:t>the Expanded Program on Immunization (EPI) including at health facility level (MCHs, OPDs and HPs), during EPI acceleration campaigns and during mass vaccination campaigns such as polio and measles</a:t>
            </a:r>
            <a:r>
              <a:rPr lang="en-US" sz="1200" kern="1200" baseline="0" dirty="0" smtClean="0">
                <a:solidFill>
                  <a:schemeClr val="tx1"/>
                </a:solidFill>
                <a:effectLst/>
                <a:latin typeface="+mn-lt"/>
                <a:ea typeface="+mn-ea"/>
                <a:cs typeface="+mn-cs"/>
              </a:rPr>
              <a:t> for rapid coverage, </a:t>
            </a:r>
            <a:r>
              <a:rPr lang="en-US" sz="1200" kern="1200" dirty="0" smtClean="0">
                <a:solidFill>
                  <a:schemeClr val="tx1"/>
                </a:solidFill>
                <a:effectLst/>
                <a:latin typeface="+mn-lt"/>
                <a:ea typeface="+mn-ea"/>
                <a:cs typeface="+mn-cs"/>
              </a:rPr>
              <a:t>Community Health Worker networks to reach rural and nomadic communities</a:t>
            </a:r>
            <a:r>
              <a:rPr lang="en-US" sz="1200" kern="1200" baseline="0" dirty="0" smtClean="0">
                <a:solidFill>
                  <a:schemeClr val="tx1"/>
                </a:solidFill>
                <a:effectLst/>
                <a:latin typeface="+mn-lt"/>
                <a:ea typeface="+mn-ea"/>
                <a:cs typeface="+mn-cs"/>
              </a:rPr>
              <a:t> and to IDPs in camps and during emergencies using relief agencies [NMCP,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As part of the National Strategic Plan 2011-2015, it was stated that over the last five-year plan “</a:t>
            </a:r>
            <a:r>
              <a:rPr lang="en-US" sz="1200" i="1" kern="1200" baseline="0" dirty="0" smtClean="0">
                <a:solidFill>
                  <a:schemeClr val="tx1"/>
                </a:solidFill>
                <a:effectLst/>
                <a:latin typeface="+mn-lt"/>
                <a:ea typeface="+mn-ea"/>
                <a:cs typeface="+mn-cs"/>
              </a:rPr>
              <a:t>c</a:t>
            </a:r>
            <a:r>
              <a:rPr lang="en-US" sz="1200" i="1" kern="1200" dirty="0" smtClean="0">
                <a:solidFill>
                  <a:schemeClr val="tx1"/>
                </a:solidFill>
                <a:effectLst/>
                <a:latin typeface="+mn-lt"/>
                <a:ea typeface="+mn-ea"/>
                <a:cs typeface="+mn-cs"/>
              </a:rPr>
              <a:t>hallenges facing scale up of LLIN coverage in the past remain, these include the potential diversion of LLINs to the private sector, lack of security, difficulties in supply and logistics, and potential issues with durability of LLINs in the Somali setting, but particularly among IDPs and pastoralists</a:t>
            </a:r>
            <a:r>
              <a:rPr lang="en-US" sz="1200" kern="1200" dirty="0" smtClean="0">
                <a:solidFill>
                  <a:schemeClr val="tx1"/>
                </a:solidFill>
                <a:effectLst/>
                <a:latin typeface="+mn-lt"/>
                <a:ea typeface="+mn-ea"/>
                <a:cs typeface="+mn-cs"/>
              </a:rPr>
              <a:t>” [NMCP, 2009]. The aim of the new strategy was to ensure </a:t>
            </a:r>
            <a:r>
              <a:rPr lang="en-GB" sz="1200" kern="1200" dirty="0" smtClean="0">
                <a:solidFill>
                  <a:schemeClr val="tx1"/>
                </a:solidFill>
                <a:effectLst/>
                <a:latin typeface="+mn-lt"/>
                <a:ea typeface="+mn-ea"/>
                <a:cs typeface="+mn-cs"/>
              </a:rPr>
              <a:t>universal coverage where all households (100%) own and use at least 2 LLINs, in target areas (although this time</a:t>
            </a:r>
            <a:r>
              <a:rPr lang="en-GB" sz="1200" kern="1200" baseline="0" dirty="0" smtClean="0">
                <a:solidFill>
                  <a:schemeClr val="tx1"/>
                </a:solidFill>
                <a:effectLst/>
                <a:latin typeface="+mn-lt"/>
                <a:ea typeface="+mn-ea"/>
                <a:cs typeface="+mn-cs"/>
              </a:rPr>
              <a:t> less explicit about epidemiological strata)</a:t>
            </a:r>
            <a:r>
              <a:rPr lang="en-GB" sz="1200" kern="1200" dirty="0" smtClean="0">
                <a:solidFill>
                  <a:schemeClr val="tx1"/>
                </a:solidFill>
                <a:effectLst/>
                <a:latin typeface="+mn-lt"/>
                <a:ea typeface="+mn-ea"/>
                <a:cs typeface="+mn-cs"/>
              </a:rPr>
              <a:t>. An emphasis was</a:t>
            </a:r>
            <a:r>
              <a:rPr lang="en-GB" sz="1200" kern="1200" baseline="0" dirty="0" smtClean="0">
                <a:solidFill>
                  <a:schemeClr val="tx1"/>
                </a:solidFill>
                <a:effectLst/>
                <a:latin typeface="+mn-lt"/>
                <a:ea typeface="+mn-ea"/>
                <a:cs typeface="+mn-cs"/>
              </a:rPr>
              <a:t> this time on “free” with proposed distribution channels including </a:t>
            </a:r>
            <a:r>
              <a:rPr lang="en-GB" sz="1200" kern="1200" dirty="0" smtClean="0">
                <a:solidFill>
                  <a:schemeClr val="tx1"/>
                </a:solidFill>
                <a:effectLst/>
                <a:latin typeface="+mn-lt"/>
                <a:ea typeface="+mn-ea"/>
                <a:cs typeface="+mn-cs"/>
              </a:rPr>
              <a:t>Mass distribution of nets at community level (at-no-cost to beneficiaries (catch-up)); where possible pre-registration of households and issuance of vouchers should be used to minimize leakage to private sector; replacement of old ineffective nets with free new LLINs through CHWs, ANCs, health posts, Village health Committees (keep-up campaigns); and the</a:t>
            </a:r>
            <a:r>
              <a:rPr lang="en-GB" sz="1200" kern="1200" baseline="0" dirty="0" smtClean="0">
                <a:solidFill>
                  <a:schemeClr val="tx1"/>
                </a:solidFill>
                <a:effectLst/>
                <a:latin typeface="+mn-lt"/>
                <a:ea typeface="+mn-ea"/>
                <a:cs typeface="+mn-cs"/>
              </a:rPr>
              <a:t> f</a:t>
            </a:r>
            <a:r>
              <a:rPr lang="en-GB" sz="1200" kern="1200" dirty="0" smtClean="0">
                <a:solidFill>
                  <a:schemeClr val="tx1"/>
                </a:solidFill>
                <a:effectLst/>
                <a:latin typeface="+mn-lt"/>
                <a:ea typeface="+mn-ea"/>
                <a:cs typeface="+mn-cs"/>
              </a:rPr>
              <a:t>ree distribution of nets in IDP camps post-emergency (i.e. when IDPs have been forced to move) [NMCP, 2009].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Data were obtained</a:t>
            </a:r>
            <a:r>
              <a:rPr lang="en-GB" sz="1200" kern="1200" baseline="0" dirty="0" smtClean="0">
                <a:solidFill>
                  <a:schemeClr val="tx1"/>
                </a:solidFill>
                <a:effectLst/>
                <a:latin typeface="+mn-lt"/>
                <a:ea typeface="+mn-ea"/>
                <a:cs typeface="+mn-cs"/>
              </a:rPr>
              <a:t> from </a:t>
            </a:r>
            <a:r>
              <a:rPr lang="en-GB" sz="1200" kern="1200" dirty="0" smtClean="0">
                <a:solidFill>
                  <a:schemeClr val="tx1"/>
                </a:solidFill>
                <a:effectLst/>
                <a:latin typeface="+mn-lt"/>
                <a:ea typeface="+mn-ea"/>
                <a:cs typeface="+mn-cs"/>
              </a:rPr>
              <a:t>Ms </a:t>
            </a:r>
            <a:r>
              <a:rPr lang="en-GB" sz="1200" kern="1200" dirty="0" err="1" smtClean="0">
                <a:solidFill>
                  <a:schemeClr val="tx1"/>
                </a:solidFill>
                <a:effectLst/>
                <a:latin typeface="+mn-lt"/>
                <a:ea typeface="+mn-ea"/>
                <a:cs typeface="+mn-cs"/>
              </a:rPr>
              <a:t>Muna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Shalita</a:t>
            </a:r>
            <a:r>
              <a:rPr lang="en-GB" sz="1200" kern="1200" dirty="0" smtClean="0">
                <a:solidFill>
                  <a:schemeClr val="tx1"/>
                </a:solidFill>
                <a:effectLst/>
                <a:latin typeface="+mn-lt"/>
                <a:ea typeface="+mn-ea"/>
                <a:cs typeface="+mn-cs"/>
              </a:rPr>
              <a:t> and Ms Alice Macharia (UNICEF) </a:t>
            </a:r>
            <a:r>
              <a:rPr lang="en-GB" sz="1200" kern="1200" baseline="0" dirty="0" smtClean="0">
                <a:solidFill>
                  <a:schemeClr val="tx1"/>
                </a:solidFill>
                <a:effectLst/>
                <a:latin typeface="+mn-lt"/>
                <a:ea typeface="+mn-ea"/>
                <a:cs typeface="+mn-cs"/>
              </a:rPr>
              <a:t>related to summaries of LLINS distributed between 2011 and 2014; here we have summed LLIN distributions by district for the four years leading up to 2014 (2011-14) and expressed per person distribution (from 2014 census data). The above figure highlights how few nets had been distributed to areas located in CSZ, largely as a result of insecurity in the area. The comparatively higher and more complete distribution in Somaliland may highlight a more stable area of </a:t>
            </a:r>
            <a:r>
              <a:rPr lang="en-GB" sz="1200" kern="1200" baseline="0" dirty="0" err="1" smtClean="0">
                <a:solidFill>
                  <a:schemeClr val="tx1"/>
                </a:solidFill>
                <a:effectLst/>
                <a:latin typeface="+mn-lt"/>
                <a:ea typeface="+mn-ea"/>
                <a:cs typeface="+mn-cs"/>
              </a:rPr>
              <a:t>MoH</a:t>
            </a:r>
            <a:r>
              <a:rPr lang="en-GB" sz="1200" kern="1200" baseline="0" dirty="0" smtClean="0">
                <a:solidFill>
                  <a:schemeClr val="tx1"/>
                </a:solidFill>
                <a:effectLst/>
                <a:latin typeface="+mn-lt"/>
                <a:ea typeface="+mn-ea"/>
                <a:cs typeface="+mn-cs"/>
              </a:rPr>
              <a:t> operations (?) </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national Malaria Indicator Survey</a:t>
            </a:r>
            <a:r>
              <a:rPr lang="en-GB" sz="1200" kern="1200" baseline="0" dirty="0" smtClean="0">
                <a:solidFill>
                  <a:schemeClr val="tx1"/>
                </a:solidFill>
                <a:effectLst/>
                <a:latin typeface="+mn-lt"/>
                <a:ea typeface="+mn-ea"/>
                <a:cs typeface="+mn-cs"/>
              </a:rPr>
              <a:t> of 2014, showed that </a:t>
            </a:r>
            <a:r>
              <a:rPr lang="en-US" sz="1200" kern="1200" dirty="0" smtClean="0">
                <a:solidFill>
                  <a:schemeClr val="tx1"/>
                </a:solidFill>
                <a:effectLst/>
                <a:latin typeface="+mn-lt"/>
                <a:ea typeface="+mn-ea"/>
                <a:cs typeface="+mn-cs"/>
              </a:rPr>
              <a:t>LLIN use among children aged less than five years was 17.3%, 14.4% and 36.5% in South Central Zone, Puntland and Somaliland respectively, despite very low malaria prevalence in both Puntland and Somaliland.</a:t>
            </a:r>
            <a:r>
              <a:rPr lang="en-US" sz="1200" kern="1200" baseline="0" dirty="0" smtClean="0">
                <a:solidFill>
                  <a:schemeClr val="tx1"/>
                </a:solidFill>
                <a:effectLst/>
                <a:latin typeface="+mn-lt"/>
                <a:ea typeface="+mn-ea"/>
                <a:cs typeface="+mn-cs"/>
              </a:rPr>
              <a:t> This suggested that there had been an imbalanced distribution of LLIN contrary to epidemiological need [NMCP, 2014]. </a:t>
            </a:r>
            <a:r>
              <a:rPr lang="en-GB" sz="1200" b="0" i="0" u="none" strike="noStrike" kern="1200" baseline="0" dirty="0" smtClean="0">
                <a:solidFill>
                  <a:schemeClr val="tx1"/>
                </a:solidFill>
                <a:latin typeface="+mn-lt"/>
                <a:ea typeface="+mn-ea"/>
                <a:cs typeface="+mn-cs"/>
              </a:rPr>
              <a:t>Less than 10% of households in CSZ, where universal coverage of LLIN is the national strategy, had 1 LLIN for every 1.8 persons. In </a:t>
            </a:r>
            <a:r>
              <a:rPr lang="en-GB" sz="1200" b="0" i="0" u="none" strike="noStrike" kern="1200" baseline="0" dirty="0" err="1" smtClean="0">
                <a:solidFill>
                  <a:schemeClr val="tx1"/>
                </a:solidFill>
                <a:latin typeface="+mn-lt"/>
                <a:ea typeface="+mn-ea"/>
                <a:cs typeface="+mn-cs"/>
              </a:rPr>
              <a:t>Bakool</a:t>
            </a:r>
            <a:r>
              <a:rPr lang="en-GB" sz="1200" b="0" i="0" u="none" strike="noStrike" kern="1200" baseline="0" dirty="0" smtClean="0">
                <a:solidFill>
                  <a:schemeClr val="tx1"/>
                </a:solidFill>
                <a:latin typeface="+mn-lt"/>
                <a:ea typeface="+mn-ea"/>
                <a:cs typeface="+mn-cs"/>
              </a:rPr>
              <a:t> region in CSZ, none of the households reported owning an LLIN despite reports from the NMCP that close to 100,000 LLINs were distributed in this region in the period 2011-2013. Although most LLINs used in Somalia were acquired within the last three years, the level of coverage clearly remains well below the target for universal coverage particularly in the Central South and rapid scale up is required in this zone.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2015, a more detailing LLIN distribution strategy was developed [NMCP, 2015]. Here is was emphasized that mass campaigns of free distribution would be targeted to areas where </a:t>
            </a:r>
            <a:r>
              <a:rPr lang="en-GB" sz="1200" i="1" kern="1200" dirty="0" err="1" smtClean="0">
                <a:solidFill>
                  <a:schemeClr val="tx1"/>
                </a:solidFill>
                <a:effectLst/>
                <a:latin typeface="+mn-lt"/>
                <a:ea typeface="+mn-ea"/>
                <a:cs typeface="+mn-cs"/>
              </a:rPr>
              <a:t>Pf</a:t>
            </a:r>
            <a:r>
              <a:rPr lang="en-GB" sz="1200" kern="1200" dirty="0" err="1" smtClean="0">
                <a:solidFill>
                  <a:schemeClr val="tx1"/>
                </a:solidFill>
                <a:effectLst/>
                <a:latin typeface="+mn-lt"/>
                <a:ea typeface="+mn-ea"/>
                <a:cs typeface="+mn-cs"/>
              </a:rPr>
              <a:t>PR</a:t>
            </a:r>
            <a:r>
              <a:rPr lang="en-GB" sz="1200" kern="1200" dirty="0" smtClean="0">
                <a:solidFill>
                  <a:schemeClr val="tx1"/>
                </a:solidFill>
                <a:effectLst/>
                <a:latin typeface="+mn-lt"/>
                <a:ea typeface="+mn-ea"/>
                <a:cs typeface="+mn-cs"/>
              </a:rPr>
              <a:t> was &gt;=</a:t>
            </a:r>
            <a:r>
              <a:rPr lang="en-GB" sz="1200" kern="1200" baseline="0" dirty="0" smtClean="0">
                <a:solidFill>
                  <a:schemeClr val="tx1"/>
                </a:solidFill>
                <a:effectLst/>
                <a:latin typeface="+mn-lt"/>
                <a:ea typeface="+mn-ea"/>
                <a:cs typeface="+mn-cs"/>
              </a:rPr>
              <a:t> 5% (as per global fund and interim strategic plan documentation); including IDP camps located in these areas. In districts where </a:t>
            </a:r>
            <a:r>
              <a:rPr lang="en-GB" sz="1200" i="1" kern="1200" baseline="0" dirty="0" err="1" smtClean="0">
                <a:solidFill>
                  <a:schemeClr val="tx1"/>
                </a:solidFill>
                <a:effectLst/>
                <a:latin typeface="+mn-lt"/>
                <a:ea typeface="+mn-ea"/>
                <a:cs typeface="+mn-cs"/>
              </a:rPr>
              <a:t>Pf</a:t>
            </a:r>
            <a:r>
              <a:rPr lang="en-GB" sz="1200" kern="1200" baseline="0" dirty="0" err="1" smtClean="0">
                <a:solidFill>
                  <a:schemeClr val="tx1"/>
                </a:solidFill>
                <a:effectLst/>
                <a:latin typeface="+mn-lt"/>
                <a:ea typeface="+mn-ea"/>
                <a:cs typeface="+mn-cs"/>
              </a:rPr>
              <a:t>PR</a:t>
            </a:r>
            <a:r>
              <a:rPr lang="en-GB" sz="1200" kern="1200" baseline="0" dirty="0" smtClean="0">
                <a:solidFill>
                  <a:schemeClr val="tx1"/>
                </a:solidFill>
                <a:effectLst/>
                <a:latin typeface="+mn-lt"/>
                <a:ea typeface="+mn-ea"/>
                <a:cs typeface="+mn-cs"/>
              </a:rPr>
              <a:t> was above 1% routine ANC/MCH distributions were proposed. It was estimated that there would be a need for 4.53 million LLIN to achieve universal coverage in these districts using these two delivery systems. </a:t>
            </a:r>
            <a:r>
              <a:rPr lang="en-GB"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Action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More data for 2015 and 2016 is pending assembly by UNICEF (</a:t>
            </a:r>
            <a:r>
              <a:rPr lang="en-US" sz="1200" kern="1200" dirty="0" smtClean="0">
                <a:solidFill>
                  <a:schemeClr val="tx1"/>
                </a:solidFill>
                <a:effectLst/>
                <a:latin typeface="+mn-lt"/>
                <a:ea typeface="+mn-ea"/>
                <a:cs typeface="+mn-cs"/>
              </a:rPr>
              <a:t>Alice Macharia)</a:t>
            </a:r>
            <a:r>
              <a:rPr lang="en-GB" sz="1200" kern="1200" baseline="0" dirty="0" smtClean="0">
                <a:solidFill>
                  <a:schemeClr val="tx1"/>
                </a:solidFill>
                <a:effectLst/>
                <a:latin typeface="+mn-lt"/>
                <a:ea typeface="+mn-ea"/>
                <a:cs typeface="+mn-cs"/>
              </a:rPr>
              <a:t> and WHO (Jamal/</a:t>
            </a:r>
            <a:r>
              <a:rPr lang="en-GB" sz="1200" kern="1200" baseline="0" dirty="0" err="1" smtClean="0">
                <a:solidFill>
                  <a:schemeClr val="tx1"/>
                </a:solidFill>
                <a:effectLst/>
                <a:latin typeface="+mn-lt"/>
                <a:ea typeface="+mn-ea"/>
                <a:cs typeface="+mn-cs"/>
              </a:rPr>
              <a:t>Fahrim</a:t>
            </a:r>
            <a:r>
              <a:rPr lang="en-GB" sz="1200" kern="1200" baseline="0" dirty="0" smtClean="0">
                <a:solidFill>
                  <a:schemeClr val="tx1"/>
                </a:solidFill>
                <a:effectLst/>
                <a:latin typeface="+mn-lt"/>
                <a:ea typeface="+mn-ea"/>
                <a:cs typeface="+mn-cs"/>
              </a:rPr>
              <a:t>), data should be ready on 22</a:t>
            </a:r>
            <a:r>
              <a:rPr lang="en-GB" sz="1200" kern="1200" baseline="30000" dirty="0" smtClean="0">
                <a:solidFill>
                  <a:schemeClr val="tx1"/>
                </a:solidFill>
                <a:effectLst/>
                <a:latin typeface="+mn-lt"/>
                <a:ea typeface="+mn-ea"/>
                <a:cs typeface="+mn-cs"/>
              </a:rPr>
              <a:t>nd</a:t>
            </a:r>
            <a:r>
              <a:rPr lang="en-GB" sz="1200" kern="1200" baseline="0" dirty="0" smtClean="0">
                <a:solidFill>
                  <a:schemeClr val="tx1"/>
                </a:solidFill>
                <a:effectLst/>
                <a:latin typeface="+mn-lt"/>
                <a:ea typeface="+mn-ea"/>
                <a:cs typeface="+mn-cs"/>
              </a:rPr>
              <a:t> July – last contact 8</a:t>
            </a:r>
            <a:r>
              <a:rPr lang="en-GB" sz="1200" kern="1200" baseline="30000" dirty="0" smtClean="0">
                <a:solidFill>
                  <a:schemeClr val="tx1"/>
                </a:solidFill>
                <a:effectLst/>
                <a:latin typeface="+mn-lt"/>
                <a:ea typeface="+mn-ea"/>
                <a:cs typeface="+mn-cs"/>
              </a:rPr>
              <a:t>th</a:t>
            </a:r>
            <a:r>
              <a:rPr lang="en-GB" sz="1200" kern="1200" baseline="0" dirty="0" smtClean="0">
                <a:solidFill>
                  <a:schemeClr val="tx1"/>
                </a:solidFill>
                <a:effectLst/>
                <a:latin typeface="+mn-lt"/>
                <a:ea typeface="+mn-ea"/>
                <a:cs typeface="+mn-cs"/>
              </a:rPr>
              <a:t> July. Slide above useful to contextualize SAE modelling of 2014 MIS in subsequent slides.   </a:t>
            </a:r>
            <a:endParaRPr lang="en-GB"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b="1" baseline="0" dirty="0" smtClean="0"/>
              <a:t>References</a:t>
            </a:r>
          </a:p>
          <a:p>
            <a:endParaRPr lang="en-GB" b="0" baseline="0" dirty="0" smtClean="0"/>
          </a:p>
          <a:p>
            <a:r>
              <a:rPr lang="en-GB" b="0" baseline="0" dirty="0" smtClean="0"/>
              <a:t>Graham K (2005). </a:t>
            </a:r>
            <a:r>
              <a:rPr lang="en-GB" sz="1200" b="0" kern="1200" dirty="0" smtClean="0">
                <a:solidFill>
                  <a:schemeClr val="tx1"/>
                </a:solidFill>
                <a:effectLst/>
                <a:latin typeface="+mn-lt"/>
                <a:ea typeface="+mn-ea"/>
                <a:cs typeface="+mn-cs"/>
              </a:rPr>
              <a:t>ITN Situation Analysis and Working Paper for the scaling-up of ITN coverage and use: Somalia. Working paper developed by Malaria Consortium for UNICEF, February 2005.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Ministries of Health of the Federal Government of Somalia, Puntland and Somaliland (2014). Somalia malaria performance review. March, 2014</a:t>
            </a:r>
            <a:endParaRPr lang="en-GB" sz="1200" kern="1200" dirty="0" smtClean="0">
              <a:solidFill>
                <a:schemeClr val="tx1"/>
              </a:solidFill>
              <a:effectLst/>
              <a:latin typeface="+mn-lt"/>
              <a:ea typeface="+mn-ea"/>
              <a:cs typeface="+mn-cs"/>
            </a:endParaRPr>
          </a:p>
          <a:p>
            <a:endParaRPr lang="en-GB" baseline="0" dirty="0" smtClean="0"/>
          </a:p>
          <a:p>
            <a:r>
              <a:rPr lang="en-GB" baseline="0" dirty="0" smtClean="0"/>
              <a:t>National Malaria Control Programmes (NMCP) (2005). Somalia National Malaria Strategy 2005-2010.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National Malaria Control Programmes (NMCP) (2009). </a:t>
            </a:r>
            <a:r>
              <a:rPr lang="en-GB" sz="1200" kern="1200" dirty="0" smtClean="0">
                <a:solidFill>
                  <a:schemeClr val="tx1"/>
                </a:solidFill>
                <a:effectLst/>
                <a:latin typeface="+mn-lt"/>
                <a:ea typeface="+mn-ea"/>
                <a:cs typeface="+mn-cs"/>
              </a:rPr>
              <a:t>Somalia National Strategic Plan for Malaria 2011-2015. Nairobi,</a:t>
            </a:r>
            <a:r>
              <a:rPr lang="en-GB" sz="1200" kern="1200" baseline="0" dirty="0" smtClean="0">
                <a:solidFill>
                  <a:schemeClr val="tx1"/>
                </a:solidFill>
                <a:effectLst/>
                <a:latin typeface="+mn-lt"/>
                <a:ea typeface="+mn-ea"/>
                <a:cs typeface="+mn-cs"/>
              </a:rPr>
              <a:t> Kenya; </a:t>
            </a:r>
            <a:r>
              <a:rPr lang="en-GB" sz="1200" kern="1200" dirty="0" smtClean="0">
                <a:solidFill>
                  <a:schemeClr val="tx1"/>
                </a:solidFill>
                <a:effectLst/>
                <a:latin typeface="+mn-lt"/>
                <a:ea typeface="+mn-ea"/>
                <a:cs typeface="+mn-cs"/>
              </a:rPr>
              <a:t>October 2009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National Malaria Control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(NMCP) (2014). The first malaria indicator survey in Somalia, 2014. Ministries of Health of the Federal Government of Somalia, Puntland and Somaliland, August 2014</a:t>
            </a:r>
            <a:endParaRPr lang="en-GB" sz="1200" kern="1200" dirty="0" smtClean="0">
              <a:solidFill>
                <a:schemeClr val="tx1"/>
              </a:solidFill>
              <a:effectLst/>
              <a:latin typeface="+mn-lt"/>
              <a:ea typeface="+mn-ea"/>
              <a:cs typeface="+mn-cs"/>
            </a:endParaRPr>
          </a:p>
          <a:p>
            <a:endParaRPr lang="en-GB" dirty="0" smtClean="0"/>
          </a:p>
          <a:p>
            <a:r>
              <a:rPr lang="en-GB" dirty="0" smtClean="0"/>
              <a:t>National Malaria Control Programme (NMCP) (2015). Long Lasting Insecticidal Net Distribution Strategy.</a:t>
            </a:r>
            <a:r>
              <a:rPr lang="en-GB" baseline="0" dirty="0" smtClean="0"/>
              <a:t>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Some ES (2000). Assignment report on Roll Back Malaria in Somalia 29</a:t>
            </a:r>
            <a:r>
              <a:rPr lang="en-GB" sz="1200" b="0" i="0" u="none" strike="noStrike" kern="1200" baseline="30000" dirty="0" smtClean="0">
                <a:solidFill>
                  <a:schemeClr val="tx1"/>
                </a:solidFill>
                <a:latin typeface="+mn-lt"/>
                <a:ea typeface="+mn-ea"/>
                <a:cs typeface="+mn-cs"/>
              </a:rPr>
              <a:t>th</a:t>
            </a:r>
            <a:r>
              <a:rPr lang="en-GB" sz="1200" b="0" i="0" u="none" strike="noStrike" kern="1200" baseline="0" dirty="0" smtClean="0">
                <a:solidFill>
                  <a:schemeClr val="tx1"/>
                </a:solidFill>
                <a:latin typeface="+mn-lt"/>
                <a:ea typeface="+mn-ea"/>
                <a:cs typeface="+mn-cs"/>
              </a:rPr>
              <a:t> June to 28</a:t>
            </a:r>
            <a:r>
              <a:rPr lang="en-GB" sz="1200" b="0" i="0" u="none" strike="noStrike" kern="1200" baseline="30000" dirty="0" smtClean="0">
                <a:solidFill>
                  <a:schemeClr val="tx1"/>
                </a:solidFill>
                <a:latin typeface="+mn-lt"/>
                <a:ea typeface="+mn-ea"/>
                <a:cs typeface="+mn-cs"/>
              </a:rPr>
              <a:t>th</a:t>
            </a:r>
            <a:r>
              <a:rPr lang="en-GB" sz="1200" b="0" i="0" u="none" strike="noStrike" kern="1200" baseline="0" dirty="0" smtClean="0">
                <a:solidFill>
                  <a:schemeClr val="tx1"/>
                </a:solidFill>
                <a:latin typeface="+mn-lt"/>
                <a:ea typeface="+mn-ea"/>
                <a:cs typeface="+mn-cs"/>
              </a:rPr>
              <a:t> July 2000. EMRO, World Health Organisation, unpublished report, EM/MAL/276/E/R/12.01/20, September 2000</a:t>
            </a:r>
            <a:endParaRPr lang="en-GB" dirty="0" smtClean="0"/>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49</a:t>
            </a:fld>
            <a:endParaRPr lang="en-GB"/>
          </a:p>
        </p:txBody>
      </p:sp>
    </p:spTree>
    <p:extLst>
      <p:ext uri="{BB962C8B-B14F-4D97-AF65-F5344CB8AC3E}">
        <p14:creationId xmlns:p14="http://schemas.microsoft.com/office/powerpoint/2010/main" val="860117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Typically, national household surveys are designed to be precise at national and regional levels and rarely at lower levels such as districts. Therefore, simply aggregating survey data to provide district level estimates of an outcome of interest will lead to values of low precision. SAE methods </a:t>
            </a:r>
            <a:r>
              <a:rPr lang="en-US" sz="1200" kern="1200" dirty="0" smtClean="0">
                <a:solidFill>
                  <a:schemeClr val="tx1"/>
                </a:solidFill>
                <a:effectLst/>
                <a:latin typeface="+mn-lt"/>
                <a:ea typeface="+mn-ea"/>
                <a:cs typeface="+mn-cs"/>
              </a:rPr>
              <a:t>handle the problem of making reliable estimates of a variable at these areal units under conditions where the information available for the variable, on its own, is not sufficient to make valid estimates [</a:t>
            </a:r>
            <a:r>
              <a:rPr lang="en-GB" sz="1200" kern="1200" dirty="0" smtClean="0">
                <a:solidFill>
                  <a:schemeClr val="tx1"/>
                </a:solidFill>
                <a:effectLst/>
                <a:latin typeface="+mn-lt"/>
                <a:ea typeface="+mn-ea"/>
                <a:cs typeface="+mn-cs"/>
              </a:rPr>
              <a:t>Rao </a:t>
            </a:r>
            <a:r>
              <a:rPr lang="en-GB" sz="1200" i="0" kern="1200" dirty="0" smtClean="0">
                <a:solidFill>
                  <a:schemeClr val="tx1"/>
                </a:solidFill>
                <a:effectLst/>
                <a:latin typeface="+mn-lt"/>
                <a:ea typeface="+mn-ea"/>
                <a:cs typeface="+mn-cs"/>
              </a:rPr>
              <a:t>et al., </a:t>
            </a:r>
            <a:r>
              <a:rPr lang="en-GB" sz="1200" kern="1200" dirty="0" smtClean="0">
                <a:solidFill>
                  <a:schemeClr val="tx1"/>
                </a:solidFill>
                <a:effectLst/>
                <a:latin typeface="+mn-lt"/>
                <a:ea typeface="+mn-ea"/>
                <a:cs typeface="+mn-cs"/>
              </a:rPr>
              <a:t>2003; BIAS 2007</a:t>
            </a:r>
            <a:r>
              <a:rPr lang="en-US" sz="1200" kern="120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We have used the geo-coded household data from the 2014 national MIS sample survey to provide information coverage and reported LLIN use for each of the 109 districts using Small Area Estimation (SAE) methods. </a:t>
            </a:r>
            <a:r>
              <a:rPr lang="en-GB" sz="1200" kern="1200" dirty="0" smtClean="0">
                <a:solidFill>
                  <a:schemeClr val="tx1"/>
                </a:solidFill>
                <a:latin typeface="+mn-lt"/>
                <a:ea typeface="+mn-ea"/>
                <a:cs typeface="+mn-cs"/>
              </a:rPr>
              <a:t>Here we </a:t>
            </a:r>
            <a:r>
              <a:rPr lang="en-US" sz="1200" kern="1200" dirty="0" smtClean="0">
                <a:solidFill>
                  <a:schemeClr val="tx1"/>
                </a:solidFill>
                <a:effectLst/>
                <a:latin typeface="+mn-lt"/>
                <a:ea typeface="+mn-ea"/>
                <a:cs typeface="+mn-cs"/>
              </a:rPr>
              <a:t>have used </a:t>
            </a:r>
            <a:r>
              <a:rPr lang="en-GB" sz="1200" kern="1200" dirty="0" smtClean="0">
                <a:solidFill>
                  <a:schemeClr val="tx1"/>
                </a:solidFill>
                <a:effectLst/>
                <a:latin typeface="+mn-lt"/>
                <a:ea typeface="+mn-ea"/>
                <a:cs typeface="+mn-cs"/>
              </a:rPr>
              <a:t>hierarchical Bayesian spatial and temporal SAE techniques using a geo-additive regression approach [Banerjee </a:t>
            </a:r>
            <a:r>
              <a:rPr lang="en-GB" sz="1200" i="0" kern="1200" dirty="0" smtClean="0">
                <a:solidFill>
                  <a:schemeClr val="tx1"/>
                </a:solidFill>
                <a:effectLst/>
                <a:latin typeface="+mn-lt"/>
                <a:ea typeface="+mn-ea"/>
                <a:cs typeface="+mn-cs"/>
              </a:rPr>
              <a:t>et al.,</a:t>
            </a:r>
            <a:r>
              <a:rPr lang="en-GB" sz="1200" kern="1200" dirty="0" smtClean="0">
                <a:solidFill>
                  <a:schemeClr val="tx1"/>
                </a:solidFill>
                <a:effectLst/>
                <a:latin typeface="+mn-lt"/>
                <a:ea typeface="+mn-ea"/>
                <a:cs typeface="+mn-cs"/>
              </a:rPr>
              <a:t> 2004; Best </a:t>
            </a:r>
            <a:r>
              <a:rPr lang="en-GB" sz="1200" i="0" kern="1200" dirty="0" smtClean="0">
                <a:solidFill>
                  <a:schemeClr val="tx1"/>
                </a:solidFill>
                <a:effectLst/>
                <a:latin typeface="+mn-lt"/>
                <a:ea typeface="+mn-ea"/>
                <a:cs typeface="+mn-cs"/>
              </a:rPr>
              <a:t>et al.</a:t>
            </a:r>
            <a:r>
              <a:rPr lang="en-GB" sz="1200" kern="1200" dirty="0" smtClean="0">
                <a:solidFill>
                  <a:schemeClr val="tx1"/>
                </a:solidFill>
                <a:effectLst/>
                <a:latin typeface="+mn-lt"/>
                <a:ea typeface="+mn-ea"/>
                <a:cs typeface="+mn-cs"/>
              </a:rPr>
              <a:t>, 2005].</a:t>
            </a:r>
            <a:r>
              <a:rPr lang="en-GB" sz="1200" kern="1200" baseline="0" dirty="0" smtClean="0">
                <a:solidFill>
                  <a:schemeClr val="tx1"/>
                </a:solidFill>
                <a:effectLst/>
                <a:latin typeface="+mn-lt"/>
                <a:ea typeface="+mn-ea"/>
                <a:cs typeface="+mn-cs"/>
              </a:rPr>
              <a:t> </a:t>
            </a:r>
            <a:r>
              <a:rPr lang="en-US" baseline="0" dirty="0" smtClean="0"/>
              <a:t>This method uses survey data from a district and neighborhood information from adjacent districts to smooth values at the health district. </a:t>
            </a:r>
            <a:r>
              <a:rPr lang="en-US" sz="1200" kern="1200" dirty="0" smtClean="0">
                <a:solidFill>
                  <a:schemeClr val="tx1"/>
                </a:solidFill>
                <a:latin typeface="+mn-lt"/>
                <a:ea typeface="+mn-ea"/>
                <a:cs typeface="+mn-cs"/>
              </a:rPr>
              <a:t>Importantly we have elected to predict quantities among all age groups, as this now represents the important indicator for universal coverage and necessary when computing likely impacts on malaria transmission [Smith et al., 2009; Griffin et al. 2010]. In addition, WHO recommended targets for universal coverage have been defined as at least 2 people per LLIN per household and shown for each national survey year (above left).</a:t>
            </a:r>
          </a:p>
          <a:p>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Note modelling for 2014</a:t>
            </a:r>
            <a:r>
              <a:rPr lang="en-GB" sz="1200" kern="1200" baseline="0" dirty="0" smtClean="0">
                <a:solidFill>
                  <a:schemeClr val="tx1"/>
                </a:solidFill>
                <a:latin typeface="+mn-lt"/>
                <a:ea typeface="+mn-ea"/>
                <a:cs typeface="+mn-cs"/>
              </a:rPr>
              <a:t> MIS </a:t>
            </a:r>
            <a:r>
              <a:rPr lang="en-GB" sz="1200" kern="1200" dirty="0" smtClean="0">
                <a:solidFill>
                  <a:schemeClr val="tx1"/>
                </a:solidFill>
                <a:latin typeface="+mn-lt"/>
                <a:ea typeface="+mn-ea"/>
                <a:cs typeface="+mn-cs"/>
              </a:rPr>
              <a:t>based on</a:t>
            </a:r>
            <a:r>
              <a:rPr lang="en-GB" sz="1200" kern="1200" baseline="0" dirty="0" smtClean="0">
                <a:solidFill>
                  <a:schemeClr val="tx1"/>
                </a:solidFill>
                <a:latin typeface="+mn-lt"/>
                <a:ea typeface="+mn-ea"/>
                <a:cs typeface="+mn-cs"/>
              </a:rPr>
              <a:t> 261</a:t>
            </a:r>
            <a:r>
              <a:rPr lang="en-GB" sz="1200" kern="1200" dirty="0" smtClean="0">
                <a:solidFill>
                  <a:schemeClr val="tx1"/>
                </a:solidFill>
                <a:latin typeface="+mn-lt"/>
                <a:ea typeface="+mn-ea"/>
                <a:cs typeface="+mn-cs"/>
              </a:rPr>
              <a:t> clusters, 5,220 households and 16,442 respondents.</a:t>
            </a:r>
          </a:p>
          <a:p>
            <a:endParaRPr lang="en-GB" sz="120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References</a:t>
            </a:r>
          </a:p>
          <a:p>
            <a:endParaRPr lang="en-GB" sz="1200" kern="1200" dirty="0" smtClean="0">
              <a:solidFill>
                <a:schemeClr val="tx1"/>
              </a:solidFill>
              <a:latin typeface="+mn-lt"/>
              <a:ea typeface="+mn-ea"/>
              <a:cs typeface="+mn-cs"/>
            </a:endParaRPr>
          </a:p>
          <a:p>
            <a:r>
              <a:rPr lang="fr-FR" sz="1200" kern="1200" dirty="0" err="1" smtClean="0">
                <a:solidFill>
                  <a:schemeClr val="tx1"/>
                </a:solidFill>
                <a:latin typeface="+mn-lt"/>
                <a:ea typeface="+mn-ea"/>
                <a:cs typeface="+mn-cs"/>
              </a:rPr>
              <a:t>Banerjee</a:t>
            </a:r>
            <a:r>
              <a:rPr lang="fr-FR" sz="1200" kern="1200" dirty="0" smtClean="0">
                <a:solidFill>
                  <a:schemeClr val="tx1"/>
                </a:solidFill>
                <a:latin typeface="+mn-lt"/>
                <a:ea typeface="+mn-ea"/>
                <a:cs typeface="+mn-cs"/>
              </a:rPr>
              <a:t> S, Carlin BP, </a:t>
            </a:r>
            <a:r>
              <a:rPr lang="fr-FR" sz="1200" kern="1200" dirty="0" err="1" smtClean="0">
                <a:solidFill>
                  <a:schemeClr val="tx1"/>
                </a:solidFill>
                <a:latin typeface="+mn-lt"/>
                <a:ea typeface="+mn-ea"/>
                <a:cs typeface="+mn-cs"/>
              </a:rPr>
              <a:t>Gelfand</a:t>
            </a:r>
            <a:r>
              <a:rPr lang="fr-FR" sz="1200" kern="1200" dirty="0" smtClean="0">
                <a:solidFill>
                  <a:schemeClr val="tx1"/>
                </a:solidFill>
                <a:latin typeface="+mn-lt"/>
                <a:ea typeface="+mn-ea"/>
                <a:cs typeface="+mn-cs"/>
              </a:rPr>
              <a:t> AE (2004). </a:t>
            </a:r>
            <a:r>
              <a:rPr lang="en-US" sz="1200" i="1" kern="1200" dirty="0" smtClean="0">
                <a:solidFill>
                  <a:schemeClr val="tx1"/>
                </a:solidFill>
                <a:latin typeface="+mn-lt"/>
                <a:ea typeface="+mn-ea"/>
                <a:cs typeface="+mn-cs"/>
              </a:rPr>
              <a:t>Hierarchical Modeling and Analysis for Spatial Data</a:t>
            </a:r>
            <a:r>
              <a:rPr lang="en-US" sz="1200" kern="1200" dirty="0" smtClean="0">
                <a:solidFill>
                  <a:schemeClr val="tx1"/>
                </a:solidFill>
                <a:latin typeface="+mn-lt"/>
                <a:ea typeface="+mn-ea"/>
                <a:cs typeface="+mn-cs"/>
              </a:rPr>
              <a:t>. Chapman &amp; Hall, New York.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Best N, Richardson S, Thomson A (2005). A comparison of Bayesian spatial models for disease mapping. </a:t>
            </a:r>
            <a:r>
              <a:rPr lang="en-GB" sz="1200" i="1" kern="1200" dirty="0" smtClean="0">
                <a:solidFill>
                  <a:schemeClr val="tx1"/>
                </a:solidFill>
                <a:effectLst/>
                <a:latin typeface="+mn-lt"/>
                <a:ea typeface="+mn-ea"/>
                <a:cs typeface="+mn-cs"/>
              </a:rPr>
              <a:t>Statistical Methods in Medical Research,</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14</a:t>
            </a:r>
            <a:r>
              <a:rPr lang="en-GB" sz="1200" kern="1200" dirty="0" smtClean="0">
                <a:solidFill>
                  <a:schemeClr val="tx1"/>
                </a:solidFill>
                <a:effectLst/>
                <a:latin typeface="+mn-lt"/>
                <a:ea typeface="+mn-ea"/>
                <a:cs typeface="+mn-cs"/>
              </a:rPr>
              <a:t>: 35-59</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BIAS (2007). Introduction to Bayesian Small Area Estimation, January 2007. </a:t>
            </a:r>
            <a:r>
              <a:rPr lang="en-US" sz="1200" u="sng" kern="1200" dirty="0" smtClean="0">
                <a:solidFill>
                  <a:schemeClr val="tx1"/>
                </a:solidFill>
                <a:effectLst/>
                <a:latin typeface="+mn-lt"/>
                <a:ea typeface="+mn-ea"/>
                <a:cs typeface="+mn-cs"/>
                <a:hlinkClick r:id="rId3"/>
              </a:rPr>
              <a:t>http://www.bias-project.org.uk/software/SAE.pdf</a:t>
            </a:r>
            <a:endParaRPr lang="en-GB" sz="120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Griffin JT, Hollingsworth D, </a:t>
            </a:r>
            <a:r>
              <a:rPr lang="en-US" sz="1200" kern="1200" dirty="0" err="1" smtClean="0">
                <a:solidFill>
                  <a:schemeClr val="tx1"/>
                </a:solidFill>
                <a:latin typeface="+mn-lt"/>
                <a:ea typeface="+mn-ea"/>
                <a:cs typeface="+mn-cs"/>
              </a:rPr>
              <a:t>Okell</a:t>
            </a:r>
            <a:r>
              <a:rPr lang="en-US" sz="1200" kern="1200" dirty="0" smtClean="0">
                <a:solidFill>
                  <a:schemeClr val="tx1"/>
                </a:solidFill>
                <a:latin typeface="+mn-lt"/>
                <a:ea typeface="+mn-ea"/>
                <a:cs typeface="+mn-cs"/>
              </a:rPr>
              <a:t> LC et al. (2010). Reducing </a:t>
            </a:r>
            <a:r>
              <a:rPr lang="en-US" sz="1200" i="1" kern="1200" dirty="0" smtClean="0">
                <a:solidFill>
                  <a:schemeClr val="tx1"/>
                </a:solidFill>
                <a:latin typeface="+mn-lt"/>
                <a:ea typeface="+mn-ea"/>
                <a:cs typeface="+mn-cs"/>
              </a:rPr>
              <a:t>Plasmodium falciparum</a:t>
            </a:r>
            <a:r>
              <a:rPr lang="en-US" sz="1200" kern="1200" dirty="0" smtClean="0">
                <a:solidFill>
                  <a:schemeClr val="tx1"/>
                </a:solidFill>
                <a:latin typeface="+mn-lt"/>
                <a:ea typeface="+mn-ea"/>
                <a:cs typeface="+mn-cs"/>
              </a:rPr>
              <a:t> malaria transmission in Africa: a model based evaluation of intervention strategies. </a:t>
            </a:r>
            <a:r>
              <a:rPr lang="fr-FR" sz="1200" i="1" kern="1200" dirty="0" err="1" smtClean="0">
                <a:solidFill>
                  <a:schemeClr val="tx1"/>
                </a:solidFill>
                <a:latin typeface="+mn-lt"/>
                <a:ea typeface="+mn-ea"/>
                <a:cs typeface="+mn-cs"/>
              </a:rPr>
              <a:t>PLoS</a:t>
            </a:r>
            <a:r>
              <a:rPr lang="fr-FR" sz="1200" i="1" kern="1200" dirty="0" smtClean="0">
                <a:solidFill>
                  <a:schemeClr val="tx1"/>
                </a:solidFill>
                <a:latin typeface="+mn-lt"/>
                <a:ea typeface="+mn-ea"/>
                <a:cs typeface="+mn-cs"/>
              </a:rPr>
              <a:t> Medicine</a:t>
            </a:r>
            <a:r>
              <a:rPr lang="fr-FR" sz="1200" kern="120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7</a:t>
            </a:r>
            <a:r>
              <a:rPr lang="fr-FR" sz="1200" kern="1200" dirty="0" smtClean="0">
                <a:solidFill>
                  <a:schemeClr val="tx1"/>
                </a:solidFill>
                <a:latin typeface="+mn-lt"/>
                <a:ea typeface="+mn-ea"/>
                <a:cs typeface="+mn-cs"/>
              </a:rPr>
              <a:t>: e1000324</a:t>
            </a:r>
            <a:endParaRPr lang="en-US"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Rao JNK (2003). </a:t>
            </a:r>
            <a:r>
              <a:rPr lang="en-US" sz="1200" i="1" kern="1200" dirty="0" smtClean="0">
                <a:solidFill>
                  <a:schemeClr val="tx1"/>
                </a:solidFill>
                <a:latin typeface="+mn-lt"/>
                <a:ea typeface="+mn-ea"/>
                <a:cs typeface="+mn-cs"/>
              </a:rPr>
              <a:t>Small Area Estimation</a:t>
            </a:r>
            <a:r>
              <a:rPr lang="en-US" sz="1200" kern="1200" dirty="0" smtClean="0">
                <a:solidFill>
                  <a:schemeClr val="tx1"/>
                </a:solidFill>
                <a:latin typeface="+mn-lt"/>
                <a:ea typeface="+mn-ea"/>
                <a:cs typeface="+mn-cs"/>
              </a:rPr>
              <a:t>. John Wiley &amp; Sons, Inc., Hoboken, New Jersey, 2003</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Smith DL, Noor AM, Hay SI, Snow RW (2009). Predicting changing malaria risk following expanded insecticide treated net coverage in Africa.</a:t>
            </a:r>
            <a:r>
              <a:rPr lang="en-US" sz="1200" b="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Trends in Parasitology, </a:t>
            </a:r>
            <a:r>
              <a:rPr lang="en-US" sz="1200" b="1" kern="1200" dirty="0" smtClean="0">
                <a:solidFill>
                  <a:schemeClr val="tx1"/>
                </a:solidFill>
                <a:latin typeface="+mn-lt"/>
                <a:ea typeface="+mn-ea"/>
                <a:cs typeface="+mn-cs"/>
              </a:rPr>
              <a:t>25</a:t>
            </a:r>
            <a:r>
              <a:rPr lang="en-US" sz="1200" kern="1200" dirty="0" smtClean="0">
                <a:solidFill>
                  <a:schemeClr val="tx1"/>
                </a:solidFill>
                <a:latin typeface="+mn-lt"/>
                <a:ea typeface="+mn-ea"/>
                <a:cs typeface="+mn-cs"/>
              </a:rPr>
              <a:t>: 511-516</a:t>
            </a: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50</a:t>
            </a:fld>
            <a:endParaRPr lang="en-GB"/>
          </a:p>
        </p:txBody>
      </p:sp>
    </p:spTree>
    <p:extLst>
      <p:ext uri="{BB962C8B-B14F-4D97-AF65-F5344CB8AC3E}">
        <p14:creationId xmlns:p14="http://schemas.microsoft.com/office/powerpoint/2010/main" val="1199430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Same as above by SAE</a:t>
            </a:r>
            <a:r>
              <a:rPr lang="en-GB" sz="1200" kern="1200" baseline="0" dirty="0" smtClean="0">
                <a:solidFill>
                  <a:schemeClr val="tx1"/>
                </a:solidFill>
                <a:effectLst/>
                <a:latin typeface="+mn-lt"/>
                <a:ea typeface="+mn-ea"/>
                <a:cs typeface="+mn-cs"/>
              </a:rPr>
              <a:t> undertaken to provide estimates by region </a:t>
            </a:r>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51</a:t>
            </a:fld>
            <a:endParaRPr lang="en-GB"/>
          </a:p>
        </p:txBody>
      </p:sp>
    </p:spTree>
    <p:extLst>
      <p:ext uri="{BB962C8B-B14F-4D97-AF65-F5344CB8AC3E}">
        <p14:creationId xmlns:p14="http://schemas.microsoft.com/office/powerpoint/2010/main" val="255145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Somalia operates as a semi-federal state system with three principal political regions (or Zones): </a:t>
            </a:r>
            <a:r>
              <a:rPr lang="en-AU" sz="1200" kern="1200" dirty="0" smtClean="0">
                <a:solidFill>
                  <a:schemeClr val="tx1"/>
                </a:solidFill>
                <a:effectLst/>
                <a:latin typeface="+mn-lt"/>
                <a:ea typeface="+mn-ea"/>
                <a:cs typeface="+mn-cs"/>
              </a:rPr>
              <a:t>Central South (CSZ), Somaliland and Puntland. </a:t>
            </a:r>
            <a:r>
              <a:rPr lang="en-US" sz="1200" kern="1200" dirty="0" smtClean="0">
                <a:solidFill>
                  <a:schemeClr val="tx1"/>
                </a:solidFill>
                <a:effectLst/>
                <a:latin typeface="+mn-lt"/>
                <a:ea typeface="+mn-ea"/>
                <a:cs typeface="+mn-cs"/>
              </a:rPr>
              <a:t>The administration, including the health sector, collapsed following the start of the civil war in 1991. During the decade form 2000, partners have helped the various State led health delivery, including agencies such as the Somali Aid Coordinating Body (SACB) for The Global Fund.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Across the three autonomous states there are 18 regions (</a:t>
            </a:r>
            <a:r>
              <a:rPr lang="en-US" sz="1200" i="1" kern="1200" dirty="0" err="1" smtClean="0">
                <a:solidFill>
                  <a:schemeClr val="tx1"/>
                </a:solidFill>
                <a:effectLst/>
                <a:latin typeface="+mn-lt"/>
                <a:ea typeface="+mn-ea"/>
                <a:cs typeface="+mn-cs"/>
              </a:rPr>
              <a:t>gobollada</a:t>
            </a:r>
            <a:r>
              <a:rPr lang="en-US" sz="1200" kern="1200" dirty="0" smtClean="0">
                <a:solidFill>
                  <a:schemeClr val="tx1"/>
                </a:solidFill>
                <a:effectLst/>
                <a:latin typeface="+mn-lt"/>
                <a:ea typeface="+mn-ea"/>
                <a:cs typeface="+mn-cs"/>
              </a:rPr>
              <a:t>) (Above figure left). According to the UN’s second-level administration mapping system there are 74 districts (</a:t>
            </a:r>
            <a:r>
              <a:rPr lang="en-US" sz="1200" i="1" kern="1200" dirty="0" err="1" smtClean="0">
                <a:solidFill>
                  <a:schemeClr val="tx1"/>
                </a:solidFill>
                <a:effectLst/>
                <a:latin typeface="+mn-lt"/>
                <a:ea typeface="+mn-ea"/>
                <a:cs typeface="+mn-cs"/>
              </a:rPr>
              <a:t>degmooyin</a:t>
            </a:r>
            <a:r>
              <a:rPr lang="en-US" sz="1200" kern="1200" dirty="0" smtClean="0">
                <a:solidFill>
                  <a:schemeClr val="tx1"/>
                </a:solidFill>
                <a:effectLst/>
                <a:latin typeface="+mn-lt"/>
                <a:ea typeface="+mn-ea"/>
                <a:cs typeface="+mn-cs"/>
              </a:rPr>
              <a:t>) across the 18 regions [GAUL, 2008]. For the purposes of malaria risk mapping and intervention coverage analysis between 2007 and 2010, these boundaries formed the basis of the granular analysis of disease burden, receptive and current risks versus LLIN distributions [Noor et al., 2008; Noor et al., 2012; Snow et al., 2010]. These mapped representations of malaria have been used in national strategic plans, Global Fund applications and national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reviews.</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Since 2011, there has been constant changes to the administrative boundary units used by various agencies, including the new Federal Government of Somalia [WHO, 2011]. State-led health sector strategic plans were launched in all three states in 2013. Overall, it is proposed that there will be 120 districts across 20 regions of the three States. In practice only 109 districts that are “functional” and recognized across the original 18 regions. These boundaries are used by relief and UN agencies in Somalia to currently describe partner responses to humanitarian needs, food in-security and immunization coverage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FSAU, 2015; OCHA, 2015].  </a:t>
            </a:r>
            <a:endParaRPr lang="en-GB"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For the purposes of the current profiling work,</a:t>
            </a:r>
            <a:r>
              <a:rPr lang="en-US" sz="1200" b="0" kern="1200" baseline="0" dirty="0" smtClean="0">
                <a:solidFill>
                  <a:schemeClr val="tx1"/>
                </a:solidFill>
                <a:effectLst/>
                <a:latin typeface="+mn-lt"/>
                <a:ea typeface="+mn-ea"/>
                <a:cs typeface="+mn-cs"/>
              </a:rPr>
              <a:t> and in line with the maps used by the NMCPs for the Global Fund, we use 18 regions and 109 districts</a:t>
            </a:r>
          </a:p>
          <a:p>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Data Sources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of Somalia districts (n=109) as used by Somalia Ministry of Health for polio vaccination and OCHA was provided by Anthony </a:t>
            </a:r>
            <a:r>
              <a:rPr lang="en-US" sz="1200" kern="1200" dirty="0" err="1" smtClean="0">
                <a:solidFill>
                  <a:schemeClr val="tx1"/>
                </a:solidFill>
                <a:effectLst/>
                <a:latin typeface="+mn-lt"/>
                <a:ea typeface="+mn-ea"/>
                <a:cs typeface="+mn-cs"/>
              </a:rPr>
              <a:t>Ajanga</a:t>
            </a:r>
            <a:r>
              <a:rPr lang="en-US" sz="1200" kern="1200" dirty="0" smtClean="0">
                <a:solidFill>
                  <a:schemeClr val="tx1"/>
                </a:solidFill>
                <a:effectLst/>
                <a:latin typeface="+mn-lt"/>
                <a:ea typeface="+mn-ea"/>
                <a:cs typeface="+mn-cs"/>
              </a:rPr>
              <a:t> of WHO on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March 2014. The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contains information on districts and their respective regions. A separate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of the regions was extracted from the districts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using the Split by Attribute tool</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ArcMap software. The output polygons were then merged to obtain a new separate </a:t>
            </a:r>
            <a:r>
              <a:rPr lang="en-US" sz="1200" kern="1200" dirty="0" err="1" smtClean="0">
                <a:solidFill>
                  <a:schemeClr val="tx1"/>
                </a:solidFill>
                <a:effectLst/>
                <a:latin typeface="+mn-lt"/>
                <a:ea typeface="+mn-ea"/>
                <a:cs typeface="+mn-cs"/>
              </a:rPr>
              <a:t>shapefile</a:t>
            </a:r>
            <a:r>
              <a:rPr lang="en-US" sz="1200" kern="1200" dirty="0" smtClean="0">
                <a:solidFill>
                  <a:schemeClr val="tx1"/>
                </a:solidFill>
                <a:effectLst/>
                <a:latin typeface="+mn-lt"/>
                <a:ea typeface="+mn-ea"/>
                <a:cs typeface="+mn-cs"/>
              </a:rPr>
              <a:t> of Regions. The above figure (right) shows the map of the 109 health districts of Somalia.</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Action points</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we have made every effort to delineate the agreed 109 district boundaries these are likely to change with time and negotiation to 120. In addition, partners use districts and regions inter-changeably for different approaches to resource and activity allocation. Early work developed by INFORM to support the Somali NMCPs has focused on the 18 regions. More recently, the</a:t>
            </a:r>
            <a:r>
              <a:rPr lang="en-US" sz="1200" kern="1200" baseline="0" dirty="0" smtClean="0">
                <a:solidFill>
                  <a:schemeClr val="tx1"/>
                </a:solidFill>
                <a:effectLst/>
                <a:latin typeface="+mn-lt"/>
                <a:ea typeface="+mn-ea"/>
                <a:cs typeface="+mn-cs"/>
              </a:rPr>
              <a:t> predictions have been to the </a:t>
            </a:r>
            <a:r>
              <a:rPr lang="en-US" sz="1200" kern="1200" dirty="0" smtClean="0">
                <a:solidFill>
                  <a:schemeClr val="tx1"/>
                </a:solidFill>
                <a:effectLst/>
                <a:latin typeface="+mn-lt"/>
                <a:ea typeface="+mn-ea"/>
                <a:cs typeface="+mn-cs"/>
              </a:rPr>
              <a:t>109 districts, including all the information generated for mixes of interventions as shown in slides</a:t>
            </a:r>
            <a:r>
              <a:rPr lang="en-US" sz="1200" kern="1200" baseline="0" dirty="0" smtClean="0">
                <a:solidFill>
                  <a:schemeClr val="tx1"/>
                </a:solidFill>
                <a:effectLst/>
                <a:latin typeface="+mn-lt"/>
                <a:ea typeface="+mn-ea"/>
                <a:cs typeface="+mn-cs"/>
              </a:rPr>
              <a:t> 25 and 26.</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detailed discussion with the NMCP is required to decide finally on whether lower resolution regions might be easier to use for stratified control planning. This would have the advantage of having greater malaria prevalence prediction accuracy, but loose resolutions necessary for shrinking the map for malaria elimination.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a:t>
            </a:r>
            <a:r>
              <a:rPr lang="en-US" sz="1200" kern="1200" baseline="0" dirty="0" smtClean="0">
                <a:solidFill>
                  <a:schemeClr val="tx1"/>
                </a:solidFill>
                <a:effectLst/>
                <a:latin typeface="+mn-lt"/>
                <a:ea typeface="+mn-ea"/>
                <a:cs typeface="+mn-cs"/>
              </a:rPr>
              <a:t> recommendation is to use regions for malaria prevalence mapping, thus increasing the precision required and also allowing the NMCP to track ambitions of reducing parasite prevalence in specified areas. In future, when HMIS and malaria case surveillance improves, districts should be used in the north of Somalia to track case-incidence prior to moving ultimately to case location and foci descriptions. </a:t>
            </a:r>
          </a:p>
          <a:p>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References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Attorney General's office of the State of Somaliland (AGOSS) (2014). Somaliland Republic Official Gazette. Year 3. Accessed July 1, 2015</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Battera</a:t>
            </a:r>
            <a:r>
              <a:rPr lang="en-US" sz="1200" kern="1200" dirty="0" smtClean="0">
                <a:solidFill>
                  <a:schemeClr val="tx1"/>
                </a:solidFill>
                <a:effectLst/>
                <a:latin typeface="+mn-lt"/>
                <a:ea typeface="+mn-ea"/>
                <a:cs typeface="+mn-cs"/>
              </a:rPr>
              <a:t> F (2000). Remarks on the 1998 Charter of Puntland State of Somalia</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Food Security Analysis Unit (FSAU) - Somalia (2015). </a:t>
            </a:r>
            <a:r>
              <a:rPr lang="en-GB" sz="1200" u="sng" kern="1200" dirty="0" smtClean="0">
                <a:solidFill>
                  <a:schemeClr val="tx1"/>
                </a:solidFill>
                <a:effectLst/>
                <a:latin typeface="+mn-lt"/>
                <a:ea typeface="+mn-ea"/>
                <a:cs typeface="+mn-cs"/>
                <a:hlinkClick r:id="rId3"/>
              </a:rPr>
              <a:t>http://www.fsnau.org/in-focus/updated-somalia-livelihood-zones-map-april-2015</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GAUL (2008):  </a:t>
            </a:r>
            <a:r>
              <a:rPr lang="en-GB" sz="1200" u="sng" kern="1200" dirty="0" smtClean="0">
                <a:solidFill>
                  <a:schemeClr val="tx1"/>
                </a:solidFill>
                <a:effectLst/>
                <a:latin typeface="+mn-lt"/>
                <a:ea typeface="+mn-ea"/>
                <a:cs typeface="+mn-cs"/>
                <a:hlinkClick r:id="rId4"/>
              </a:rPr>
              <a:t>http://www.fao.org/geonetwork/srv/en/main.home</a:t>
            </a:r>
            <a:r>
              <a:rPr lang="en-GB" sz="1200" kern="1200" dirty="0" smtClean="0">
                <a:solidFill>
                  <a:schemeClr val="tx1"/>
                </a:solidFill>
                <a:effectLst/>
                <a:latin typeface="+mn-lt"/>
                <a:ea typeface="+mn-ea"/>
                <a:cs typeface="+mn-cs"/>
              </a:rPr>
              <a:t>: accessed 3rd July 2015.</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Muse A (2012). </a:t>
            </a:r>
            <a:r>
              <a:rPr lang="en-US" sz="1200" kern="1200" dirty="0" err="1" smtClean="0">
                <a:solidFill>
                  <a:schemeClr val="tx1"/>
                </a:solidFill>
                <a:effectLst/>
                <a:latin typeface="+mn-lt"/>
                <a:ea typeface="+mn-ea"/>
                <a:cs typeface="+mn-cs"/>
              </a:rPr>
              <a:t>Khaatumo</a:t>
            </a:r>
            <a:r>
              <a:rPr lang="en-US" sz="1200" kern="1200" dirty="0" smtClean="0">
                <a:solidFill>
                  <a:schemeClr val="tx1"/>
                </a:solidFill>
                <a:effectLst/>
                <a:latin typeface="+mn-lt"/>
                <a:ea typeface="+mn-ea"/>
                <a:cs typeface="+mn-cs"/>
              </a:rPr>
              <a:t> 2 Conference Results in Further Balkanization. Accessed July 2, 2015 at [http://tinyurl.com/po6ufef].</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Noor AM, Clements ACA, </a:t>
            </a:r>
            <a:r>
              <a:rPr lang="en-US" sz="1200" kern="1200" dirty="0" err="1" smtClean="0">
                <a:solidFill>
                  <a:schemeClr val="tx1"/>
                </a:solidFill>
                <a:effectLst/>
                <a:latin typeface="+mn-lt"/>
                <a:ea typeface="+mn-ea"/>
                <a:cs typeface="+mn-cs"/>
              </a:rPr>
              <a:t>Gething</a:t>
            </a:r>
            <a:r>
              <a:rPr lang="en-US" sz="1200" kern="1200" dirty="0" smtClean="0">
                <a:solidFill>
                  <a:schemeClr val="tx1"/>
                </a:solidFill>
                <a:effectLst/>
                <a:latin typeface="+mn-lt"/>
                <a:ea typeface="+mn-ea"/>
                <a:cs typeface="+mn-cs"/>
              </a:rPr>
              <a:t> PW, Moloney G, </a:t>
            </a:r>
            <a:r>
              <a:rPr lang="en-US" sz="1200" kern="1200" dirty="0" err="1" smtClean="0">
                <a:solidFill>
                  <a:schemeClr val="tx1"/>
                </a:solidFill>
                <a:effectLst/>
                <a:latin typeface="+mn-lt"/>
                <a:ea typeface="+mn-ea"/>
                <a:cs typeface="+mn-cs"/>
              </a:rPr>
              <a:t>Borle</a:t>
            </a:r>
            <a:r>
              <a:rPr lang="en-US" sz="1200" kern="1200" dirty="0" smtClean="0">
                <a:solidFill>
                  <a:schemeClr val="tx1"/>
                </a:solidFill>
                <a:effectLst/>
                <a:latin typeface="+mn-lt"/>
                <a:ea typeface="+mn-ea"/>
                <a:cs typeface="+mn-cs"/>
              </a:rPr>
              <a:t> M, </a:t>
            </a:r>
            <a:r>
              <a:rPr lang="en-US" sz="1200" kern="1200" dirty="0" err="1" smtClean="0">
                <a:solidFill>
                  <a:schemeClr val="tx1"/>
                </a:solidFill>
                <a:effectLst/>
                <a:latin typeface="+mn-lt"/>
                <a:ea typeface="+mn-ea"/>
                <a:cs typeface="+mn-cs"/>
              </a:rPr>
              <a:t>Shewshuk</a:t>
            </a:r>
            <a:r>
              <a:rPr lang="en-US" sz="1200" kern="1200" dirty="0" smtClean="0">
                <a:solidFill>
                  <a:schemeClr val="tx1"/>
                </a:solidFill>
                <a:effectLst/>
                <a:latin typeface="+mn-lt"/>
                <a:ea typeface="+mn-ea"/>
                <a:cs typeface="+mn-cs"/>
              </a:rPr>
              <a:t> T, Hay SI, Snow RW (2008). Spatial prediction of Plasmodium falciparum prevalence in Somalia. </a:t>
            </a:r>
            <a:r>
              <a:rPr lang="en-US" sz="1200" i="1" kern="1200" dirty="0" smtClean="0">
                <a:solidFill>
                  <a:schemeClr val="tx1"/>
                </a:solidFill>
                <a:effectLst/>
                <a:latin typeface="+mn-lt"/>
                <a:ea typeface="+mn-ea"/>
                <a:cs typeface="+mn-cs"/>
              </a:rPr>
              <a:t>Malaria Journal</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7</a:t>
            </a:r>
            <a:r>
              <a:rPr lang="en-US" sz="1200" kern="1200" dirty="0" smtClean="0">
                <a:solidFill>
                  <a:schemeClr val="tx1"/>
                </a:solidFill>
                <a:effectLst/>
                <a:latin typeface="+mn-lt"/>
                <a:ea typeface="+mn-ea"/>
                <a:cs typeface="+mn-cs"/>
              </a:rPr>
              <a:t>: 159</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Noor AM, </a:t>
            </a:r>
            <a:r>
              <a:rPr lang="en-US" sz="1200" kern="1200" dirty="0" err="1" smtClean="0">
                <a:solidFill>
                  <a:schemeClr val="tx1"/>
                </a:solidFill>
                <a:effectLst/>
                <a:latin typeface="+mn-lt"/>
                <a:ea typeface="+mn-ea"/>
                <a:cs typeface="+mn-cs"/>
              </a:rPr>
              <a:t>Alegana</a:t>
            </a:r>
            <a:r>
              <a:rPr lang="en-US" sz="1200" kern="1200" dirty="0" smtClean="0">
                <a:solidFill>
                  <a:schemeClr val="tx1"/>
                </a:solidFill>
                <a:effectLst/>
                <a:latin typeface="+mn-lt"/>
                <a:ea typeface="+mn-ea"/>
                <a:cs typeface="+mn-cs"/>
              </a:rPr>
              <a:t> VA, </a:t>
            </a:r>
            <a:r>
              <a:rPr lang="en-US" sz="1200" kern="1200" dirty="0" err="1" smtClean="0">
                <a:solidFill>
                  <a:schemeClr val="tx1"/>
                </a:solidFill>
                <a:effectLst/>
                <a:latin typeface="+mn-lt"/>
                <a:ea typeface="+mn-ea"/>
                <a:cs typeface="+mn-cs"/>
              </a:rPr>
              <a:t>Patil</a:t>
            </a:r>
            <a:r>
              <a:rPr lang="en-US" sz="1200" kern="1200" dirty="0" smtClean="0">
                <a:solidFill>
                  <a:schemeClr val="tx1"/>
                </a:solidFill>
                <a:effectLst/>
                <a:latin typeface="+mn-lt"/>
                <a:ea typeface="+mn-ea"/>
                <a:cs typeface="+mn-cs"/>
              </a:rPr>
              <a:t> AP, Moloney G, </a:t>
            </a:r>
            <a:r>
              <a:rPr lang="en-US" sz="1200" kern="1200" dirty="0" err="1" smtClean="0">
                <a:solidFill>
                  <a:schemeClr val="tx1"/>
                </a:solidFill>
                <a:effectLst/>
                <a:latin typeface="+mn-lt"/>
                <a:ea typeface="+mn-ea"/>
                <a:cs typeface="+mn-cs"/>
              </a:rPr>
              <a:t>Borle</a:t>
            </a:r>
            <a:r>
              <a:rPr lang="en-US" sz="1200" kern="1200" dirty="0" smtClean="0">
                <a:solidFill>
                  <a:schemeClr val="tx1"/>
                </a:solidFill>
                <a:effectLst/>
                <a:latin typeface="+mn-lt"/>
                <a:ea typeface="+mn-ea"/>
                <a:cs typeface="+mn-cs"/>
              </a:rPr>
              <a:t> M, Ahmed F, Yousef F, Amran J, Snow RW (2012). Mapping the receptivity of malaria risk to plan the future of control in Somalia. </a:t>
            </a:r>
            <a:r>
              <a:rPr lang="en-US" sz="1200" i="1" kern="1200" dirty="0" smtClean="0">
                <a:solidFill>
                  <a:schemeClr val="tx1"/>
                </a:solidFill>
                <a:effectLst/>
                <a:latin typeface="+mn-lt"/>
                <a:ea typeface="+mn-ea"/>
                <a:cs typeface="+mn-cs"/>
              </a:rPr>
              <a:t>British Medical Journal Open Access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e001160</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Office of coordination for humanitarian affairs (OCHA) (2015): </a:t>
            </a:r>
            <a:r>
              <a:rPr lang="en-US" sz="1200" u="sng" kern="1200" dirty="0" smtClean="0">
                <a:solidFill>
                  <a:schemeClr val="tx1"/>
                </a:solidFill>
                <a:effectLst/>
                <a:latin typeface="+mn-lt"/>
                <a:ea typeface="+mn-ea"/>
                <a:cs typeface="+mn-cs"/>
                <a:hlinkClick r:id="rId5"/>
              </a:rPr>
              <a:t>http://www.unocha.org/somalia/</a:t>
            </a:r>
            <a:r>
              <a:rPr lang="en-US" sz="1200" kern="1200" dirty="0" smtClean="0">
                <a:solidFill>
                  <a:schemeClr val="tx1"/>
                </a:solidFill>
                <a:effectLst/>
                <a:latin typeface="+mn-lt"/>
                <a:ea typeface="+mn-ea"/>
                <a:cs typeface="+mn-cs"/>
              </a:rPr>
              <a:t>; accessed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July 2015.</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Snow RW, </a:t>
            </a:r>
            <a:r>
              <a:rPr lang="en-GB" sz="1200" kern="1200" dirty="0" err="1" smtClean="0">
                <a:solidFill>
                  <a:schemeClr val="tx1"/>
                </a:solidFill>
                <a:effectLst/>
                <a:latin typeface="+mn-lt"/>
                <a:ea typeface="+mn-ea"/>
                <a:cs typeface="+mn-cs"/>
              </a:rPr>
              <a:t>Alegana</a:t>
            </a:r>
            <a:r>
              <a:rPr lang="en-GB" sz="1200" kern="1200" dirty="0" smtClean="0">
                <a:solidFill>
                  <a:schemeClr val="tx1"/>
                </a:solidFill>
                <a:effectLst/>
                <a:latin typeface="+mn-lt"/>
                <a:ea typeface="+mn-ea"/>
                <a:cs typeface="+mn-cs"/>
              </a:rPr>
              <a:t> VA, Okiro EA, </a:t>
            </a:r>
            <a:r>
              <a:rPr lang="en-GB" sz="1200" kern="1200" dirty="0" err="1" smtClean="0">
                <a:solidFill>
                  <a:schemeClr val="tx1"/>
                </a:solidFill>
                <a:effectLst/>
                <a:latin typeface="+mn-lt"/>
                <a:ea typeface="+mn-ea"/>
                <a:cs typeface="+mn-cs"/>
              </a:rPr>
              <a:t>Gething</a:t>
            </a:r>
            <a:r>
              <a:rPr lang="en-GB" sz="1200" kern="1200" dirty="0" smtClean="0">
                <a:solidFill>
                  <a:schemeClr val="tx1"/>
                </a:solidFill>
                <a:effectLst/>
                <a:latin typeface="+mn-lt"/>
                <a:ea typeface="+mn-ea"/>
                <a:cs typeface="+mn-cs"/>
              </a:rPr>
              <a:t> PW, </a:t>
            </a:r>
            <a:r>
              <a:rPr lang="en-GB" sz="1200" kern="1200" dirty="0" err="1" smtClean="0">
                <a:solidFill>
                  <a:schemeClr val="tx1"/>
                </a:solidFill>
                <a:effectLst/>
                <a:latin typeface="+mn-lt"/>
                <a:ea typeface="+mn-ea"/>
                <a:cs typeface="+mn-cs"/>
              </a:rPr>
              <a:t>Patil</a:t>
            </a:r>
            <a:r>
              <a:rPr lang="en-GB" sz="1200" kern="1200" dirty="0" smtClean="0">
                <a:solidFill>
                  <a:schemeClr val="tx1"/>
                </a:solidFill>
                <a:effectLst/>
                <a:latin typeface="+mn-lt"/>
                <a:ea typeface="+mn-ea"/>
                <a:cs typeface="+mn-cs"/>
              </a:rPr>
              <a:t> P, </a:t>
            </a:r>
            <a:r>
              <a:rPr lang="en-GB" sz="1200" kern="1200" dirty="0" err="1" smtClean="0">
                <a:solidFill>
                  <a:schemeClr val="tx1"/>
                </a:solidFill>
                <a:effectLst/>
                <a:latin typeface="+mn-lt"/>
                <a:ea typeface="+mn-ea"/>
                <a:cs typeface="+mn-cs"/>
              </a:rPr>
              <a:t>Tatem</a:t>
            </a:r>
            <a:r>
              <a:rPr lang="en-GB" sz="1200" kern="1200" dirty="0" smtClean="0">
                <a:solidFill>
                  <a:schemeClr val="tx1"/>
                </a:solidFill>
                <a:effectLst/>
                <a:latin typeface="+mn-lt"/>
                <a:ea typeface="+mn-ea"/>
                <a:cs typeface="+mn-cs"/>
              </a:rPr>
              <a:t> AJ, Linard C, Moloney G, </a:t>
            </a:r>
            <a:r>
              <a:rPr lang="en-GB" sz="1200" kern="1200" dirty="0" err="1" smtClean="0">
                <a:solidFill>
                  <a:schemeClr val="tx1"/>
                </a:solidFill>
                <a:effectLst/>
                <a:latin typeface="+mn-lt"/>
                <a:ea typeface="+mn-ea"/>
                <a:cs typeface="+mn-cs"/>
              </a:rPr>
              <a:t>Borle</a:t>
            </a:r>
            <a:r>
              <a:rPr lang="en-GB" sz="1200" kern="1200" dirty="0" smtClean="0">
                <a:solidFill>
                  <a:schemeClr val="tx1"/>
                </a:solidFill>
                <a:effectLst/>
                <a:latin typeface="+mn-lt"/>
                <a:ea typeface="+mn-ea"/>
                <a:cs typeface="+mn-cs"/>
              </a:rPr>
              <a:t> M, Yusuf FE, Amran J, Noor AM (2010</a:t>
            </a:r>
            <a:r>
              <a:rPr lang="en-GB" sz="1200" i="1" kern="1200" dirty="0" smtClean="0">
                <a:solidFill>
                  <a:schemeClr val="tx1"/>
                </a:solidFill>
                <a:effectLst/>
                <a:latin typeface="+mn-lt"/>
                <a:ea typeface="+mn-ea"/>
                <a:cs typeface="+mn-cs"/>
              </a:rPr>
              <a:t>). Estimating the Plasmodium falciparum morbidity and mortality burden 2005 and 2009 in Somalia: Combining models of population distribution, time-space changes in malaria infection risk and the epidemiology of malaria disease burden</a:t>
            </a:r>
            <a:r>
              <a:rPr lang="en-GB" sz="1200" kern="1200" dirty="0" smtClean="0">
                <a:solidFill>
                  <a:schemeClr val="tx1"/>
                </a:solidFill>
                <a:effectLst/>
                <a:latin typeface="+mn-lt"/>
                <a:ea typeface="+mn-ea"/>
                <a:cs typeface="+mn-cs"/>
              </a:rPr>
              <a:t>. Report prepared for UNICEF-Somalia, March 2010</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World Health Organization (2011). Country Cooperation Strategy for WHO and Somalia 2010–2014. Accessed July 1, 2015</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3F9CA1-1FE7-4565-978F-82A1E9B5BDBD}" type="slidenum">
              <a:rPr lang="en-GB" smtClean="0"/>
              <a:t>5</a:t>
            </a:fld>
            <a:endParaRPr lang="en-GB"/>
          </a:p>
        </p:txBody>
      </p:sp>
    </p:spTree>
    <p:extLst>
      <p:ext uri="{BB962C8B-B14F-4D97-AF65-F5344CB8AC3E}">
        <p14:creationId xmlns:p14="http://schemas.microsoft.com/office/powerpoint/2010/main" val="19286496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History of IRS (see also timeline document)</a:t>
            </a:r>
          </a:p>
          <a:p>
            <a:endParaRPr lang="en-GB" dirty="0" smtClean="0"/>
          </a:p>
          <a:p>
            <a:r>
              <a:rPr lang="en-GB" dirty="0" smtClean="0"/>
              <a:t>Indoor Residual House</a:t>
            </a:r>
            <a:r>
              <a:rPr lang="en-GB" baseline="0" dirty="0" smtClean="0"/>
              <a:t> Spraying (IRS) with DDT was first attempted at “</a:t>
            </a:r>
            <a:r>
              <a:rPr lang="en-US" sz="1200" kern="1200" dirty="0" err="1" smtClean="0">
                <a:solidFill>
                  <a:schemeClr val="tx1"/>
                </a:solidFill>
                <a:effectLst/>
                <a:latin typeface="+mn-lt"/>
                <a:ea typeface="+mn-ea"/>
                <a:cs typeface="+mn-cs"/>
              </a:rPr>
              <a:t>Villabruzzi</a:t>
            </a:r>
            <a:r>
              <a:rPr lang="en-US" sz="1200" kern="1200" dirty="0" smtClean="0">
                <a:solidFill>
                  <a:schemeClr val="tx1"/>
                </a:solidFill>
                <a:effectLst/>
                <a:latin typeface="+mn-lt"/>
                <a:ea typeface="+mn-ea"/>
                <a:cs typeface="+mn-cs"/>
              </a:rPr>
              <a:t>” in </a:t>
            </a:r>
            <a:r>
              <a:rPr lang="en-US" sz="1200" kern="1200" dirty="0" err="1" smtClean="0">
                <a:solidFill>
                  <a:schemeClr val="tx1"/>
                </a:solidFill>
                <a:effectLst/>
                <a:latin typeface="+mn-lt"/>
                <a:ea typeface="+mn-ea"/>
                <a:cs typeface="+mn-cs"/>
              </a:rPr>
              <a:t>Jowhar</a:t>
            </a:r>
            <a:r>
              <a:rPr lang="en-US" sz="1200" kern="1200" dirty="0" smtClean="0">
                <a:solidFill>
                  <a:schemeClr val="tx1"/>
                </a:solidFill>
                <a:effectLst/>
                <a:latin typeface="+mn-lt"/>
                <a:ea typeface="+mn-ea"/>
                <a:cs typeface="+mn-cs"/>
              </a:rPr>
              <a:t> region in 1945. Thereafter</a:t>
            </a:r>
            <a:r>
              <a:rPr lang="en-US" sz="1200" kern="1200" baseline="0" dirty="0" smtClean="0">
                <a:solidFill>
                  <a:schemeClr val="tx1"/>
                </a:solidFill>
                <a:effectLst/>
                <a:latin typeface="+mn-lt"/>
                <a:ea typeface="+mn-ea"/>
                <a:cs typeface="+mn-cs"/>
              </a:rPr>
              <a:t> eradication demonstration projects using DDT IRS were initiated in the early 1950s under the joint sponsorship of WHO and UNCIEF in the </a:t>
            </a:r>
            <a:r>
              <a:rPr lang="en-US" sz="1200" kern="1200" baseline="0" dirty="0" err="1" smtClean="0">
                <a:solidFill>
                  <a:schemeClr val="tx1"/>
                </a:solidFill>
                <a:effectLst/>
                <a:latin typeface="+mn-lt"/>
                <a:ea typeface="+mn-ea"/>
                <a:cs typeface="+mn-cs"/>
              </a:rPr>
              <a:t>Haud</a:t>
            </a:r>
            <a:r>
              <a:rPr lang="en-US" sz="1200" kern="1200" baseline="0" dirty="0" smtClean="0">
                <a:solidFill>
                  <a:schemeClr val="tx1"/>
                </a:solidFill>
                <a:effectLst/>
                <a:latin typeface="+mn-lt"/>
                <a:ea typeface="+mn-ea"/>
                <a:cs typeface="+mn-cs"/>
              </a:rPr>
              <a:t> region (SOM03) of Somaliland and the </a:t>
            </a:r>
            <a:r>
              <a:rPr lang="en-US" sz="1200" kern="1200" baseline="0" dirty="0" err="1" smtClean="0">
                <a:solidFill>
                  <a:schemeClr val="tx1"/>
                </a:solidFill>
                <a:effectLst/>
                <a:latin typeface="+mn-lt"/>
                <a:ea typeface="+mn-ea"/>
                <a:cs typeface="+mn-cs"/>
              </a:rPr>
              <a:t>Afgoye</a:t>
            </a:r>
            <a:r>
              <a:rPr lang="en-US" sz="1200" kern="1200" baseline="0" dirty="0" smtClean="0">
                <a:solidFill>
                  <a:schemeClr val="tx1"/>
                </a:solidFill>
                <a:effectLst/>
                <a:latin typeface="+mn-lt"/>
                <a:ea typeface="+mn-ea"/>
                <a:cs typeface="+mn-cs"/>
              </a:rPr>
              <a:t> Region (SOM02) in the south. Neither were sustained but in the south up to 200,000 people were protected by 1957. By 1961 these projects were merged and during the early 1960s, revised efforts at a controlled experiment of elimination was attempted in two areas between the Juba and </a:t>
            </a:r>
            <a:r>
              <a:rPr lang="en-US" sz="1200" kern="1200" baseline="0" dirty="0" err="1" smtClean="0">
                <a:solidFill>
                  <a:schemeClr val="tx1"/>
                </a:solidFill>
                <a:effectLst/>
                <a:latin typeface="+mn-lt"/>
                <a:ea typeface="+mn-ea"/>
                <a:cs typeface="+mn-cs"/>
              </a:rPr>
              <a:t>Shabelle</a:t>
            </a:r>
            <a:r>
              <a:rPr lang="en-US" sz="1200" kern="1200" baseline="0" dirty="0" smtClean="0">
                <a:solidFill>
                  <a:schemeClr val="tx1"/>
                </a:solidFill>
                <a:effectLst/>
                <a:latin typeface="+mn-lt"/>
                <a:ea typeface="+mn-ea"/>
                <a:cs typeface="+mn-cs"/>
              </a:rPr>
              <a:t> rivers using DDT. </a:t>
            </a:r>
            <a:r>
              <a:rPr lang="en-US" sz="1200" kern="1200" baseline="0" dirty="0" err="1" smtClean="0">
                <a:solidFill>
                  <a:schemeClr val="tx1"/>
                </a:solidFill>
                <a:effectLst/>
                <a:latin typeface="+mn-lt"/>
                <a:ea typeface="+mn-ea"/>
                <a:cs typeface="+mn-cs"/>
              </a:rPr>
              <a:t>Dieldrin</a:t>
            </a:r>
            <a:r>
              <a:rPr lang="en-US" sz="1200" kern="1200" baseline="0" dirty="0" smtClean="0">
                <a:solidFill>
                  <a:schemeClr val="tx1"/>
                </a:solidFill>
                <a:effectLst/>
                <a:latin typeface="+mn-lt"/>
                <a:ea typeface="+mn-ea"/>
                <a:cs typeface="+mn-cs"/>
              </a:rPr>
              <a:t> had also been used variously in the </a:t>
            </a:r>
            <a:r>
              <a:rPr lang="en-US" sz="1200" kern="1200" baseline="0" dirty="0" err="1" smtClean="0">
                <a:solidFill>
                  <a:schemeClr val="tx1"/>
                </a:solidFill>
                <a:effectLst/>
                <a:latin typeface="+mn-lt"/>
                <a:ea typeface="+mn-ea"/>
                <a:cs typeface="+mn-cs"/>
              </a:rPr>
              <a:t>Haud</a:t>
            </a:r>
            <a:r>
              <a:rPr lang="en-US" sz="1200" kern="1200" baseline="0" dirty="0" smtClean="0">
                <a:solidFill>
                  <a:schemeClr val="tx1"/>
                </a:solidFill>
                <a:effectLst/>
                <a:latin typeface="+mn-lt"/>
                <a:ea typeface="+mn-ea"/>
                <a:cs typeface="+mn-cs"/>
              </a:rPr>
              <a:t> and Southern areas, </a:t>
            </a:r>
            <a:r>
              <a:rPr lang="en-US" sz="1200" kern="1200" baseline="0" dirty="0" err="1" smtClean="0">
                <a:solidFill>
                  <a:schemeClr val="tx1"/>
                </a:solidFill>
                <a:effectLst/>
                <a:latin typeface="+mn-lt"/>
                <a:ea typeface="+mn-ea"/>
                <a:cs typeface="+mn-cs"/>
              </a:rPr>
              <a:t>Gammexene</a:t>
            </a:r>
            <a:r>
              <a:rPr lang="en-US" sz="1200" kern="1200" baseline="0" dirty="0" smtClean="0">
                <a:solidFill>
                  <a:schemeClr val="tx1"/>
                </a:solidFill>
                <a:effectLst/>
                <a:latin typeface="+mn-lt"/>
                <a:ea typeface="+mn-ea"/>
                <a:cs typeface="+mn-cs"/>
              </a:rPr>
              <a:t> was used with DDT, poorly, to control increased bed bug activity. Most IRS activity between 1950 and 1966 was with DDT, after 1966 DDT IRS was used only in known foci and to control epidemics through to the end of the 1970s. During the 1980s the only major vector control activities centered on biological control of larvae.  </a:t>
            </a:r>
            <a:endParaRPr lang="en-GB" dirty="0" smtClean="0"/>
          </a:p>
          <a:p>
            <a:endParaRPr lang="en-GB" dirty="0" smtClean="0"/>
          </a:p>
          <a:p>
            <a:pPr lvl="0"/>
            <a:r>
              <a:rPr lang="en-GB" b="1" dirty="0" smtClean="0"/>
              <a:t>Current use of IRS</a:t>
            </a:r>
          </a:p>
          <a:p>
            <a:pPr lvl="0"/>
            <a:endParaRPr lang="en-GB" dirty="0" smtClean="0"/>
          </a:p>
          <a:p>
            <a:pPr lvl="0"/>
            <a:r>
              <a:rPr lang="en-GB" dirty="0" smtClean="0"/>
              <a:t>The National Malaria</a:t>
            </a:r>
            <a:r>
              <a:rPr lang="en-GB" baseline="0" dirty="0" smtClean="0"/>
              <a:t> Strategic plan 2005-2010, suggested that IRS should be reserved for epidemics and that DDT was not recommended [NMCP, 2005]. Greater emphasis was given to larval control. </a:t>
            </a:r>
            <a:r>
              <a:rPr lang="en-GB" sz="1200" kern="1200" dirty="0" smtClean="0">
                <a:solidFill>
                  <a:schemeClr val="tx1"/>
                </a:solidFill>
                <a:effectLst/>
                <a:latin typeface="+mn-lt"/>
                <a:ea typeface="+mn-ea"/>
                <a:cs typeface="+mn-cs"/>
              </a:rPr>
              <a:t>The National Malaria Strategic plan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NMS 2011-2015 was more explicit about the use of IRS</a:t>
            </a:r>
            <a:r>
              <a:rPr lang="en-GB" sz="1200" kern="1200" baseline="0" dirty="0" smtClean="0">
                <a:solidFill>
                  <a:schemeClr val="tx1"/>
                </a:solidFill>
                <a:effectLst/>
                <a:latin typeface="+mn-lt"/>
                <a:ea typeface="+mn-ea"/>
                <a:cs typeface="+mn-cs"/>
              </a:rPr>
              <a:t> compared to the previous five year strategic plan and planned to </a:t>
            </a:r>
            <a:r>
              <a:rPr lang="en-GB" sz="1200" kern="1200" dirty="0" smtClean="0">
                <a:solidFill>
                  <a:schemeClr val="tx1"/>
                </a:solidFill>
                <a:effectLst/>
                <a:latin typeface="+mn-lt"/>
                <a:ea typeface="+mn-ea"/>
                <a:cs typeface="+mn-cs"/>
              </a:rPr>
              <a:t>increase the use of IRS in specific settings where malaria transmission is highly focal. It</a:t>
            </a:r>
            <a:r>
              <a:rPr lang="en-GB" sz="1200" kern="1200" baseline="0" dirty="0" smtClean="0">
                <a:solidFill>
                  <a:schemeClr val="tx1"/>
                </a:solidFill>
                <a:effectLst/>
                <a:latin typeface="+mn-lt"/>
                <a:ea typeface="+mn-ea"/>
                <a:cs typeface="+mn-cs"/>
              </a:rPr>
              <a:t> further suggested that “</a:t>
            </a:r>
            <a:r>
              <a:rPr lang="en-GB" sz="1200" i="1" kern="1200" dirty="0" smtClean="0">
                <a:solidFill>
                  <a:schemeClr val="tx1"/>
                </a:solidFill>
                <a:effectLst/>
                <a:latin typeface="+mn-lt"/>
                <a:ea typeface="+mn-ea"/>
                <a:cs typeface="+mn-cs"/>
              </a:rPr>
              <a:t>water sources in Somalia have been well-defined through SWALIM, and cross-referencing this with increased geographical reconnaissance and reinforced surveillance will allow for identification of a limited number of areas where IRS will have significant impact” </a:t>
            </a:r>
            <a:r>
              <a:rPr lang="en-GB" sz="1200" kern="1200" baseline="0" dirty="0" smtClean="0">
                <a:solidFill>
                  <a:schemeClr val="tx1"/>
                </a:solidFill>
                <a:effectLst/>
                <a:latin typeface="+mn-lt"/>
                <a:ea typeface="+mn-ea"/>
                <a:cs typeface="+mn-cs"/>
              </a:rPr>
              <a:t>[NMCP, 2009]. More detail is provided on the SWALIM resources in next slide. </a:t>
            </a:r>
            <a:r>
              <a:rPr lang="en-GB" sz="1200" kern="1200" dirty="0" smtClean="0">
                <a:solidFill>
                  <a:schemeClr val="tx1"/>
                </a:solidFill>
                <a:effectLst/>
                <a:latin typeface="+mn-lt"/>
                <a:ea typeface="+mn-ea"/>
                <a:cs typeface="+mn-cs"/>
              </a:rPr>
              <a:t>The objective of the IRS intervention was to spray at least 85% of targeted households in target villages. IRS using </a:t>
            </a:r>
            <a:r>
              <a:rPr lang="en-GB" sz="1200" kern="1200" dirty="0" err="1" smtClean="0">
                <a:solidFill>
                  <a:schemeClr val="tx1"/>
                </a:solidFill>
                <a:effectLst/>
                <a:latin typeface="+mn-lt"/>
                <a:ea typeface="+mn-ea"/>
                <a:cs typeface="+mn-cs"/>
              </a:rPr>
              <a:t>lamdacyhalothrin</a:t>
            </a:r>
            <a:r>
              <a:rPr lang="en-GB" sz="1200" kern="1200" dirty="0" smtClean="0">
                <a:solidFill>
                  <a:schemeClr val="tx1"/>
                </a:solidFill>
                <a:effectLst/>
                <a:latin typeface="+mn-lt"/>
                <a:ea typeface="+mn-ea"/>
                <a:cs typeface="+mn-cs"/>
              </a:rPr>
              <a:t>, has since 2011, been conducted annually just before the rainy season beginning in October [</a:t>
            </a:r>
            <a:r>
              <a:rPr lang="en-GB" sz="1200" kern="1200" dirty="0" err="1" smtClean="0">
                <a:solidFill>
                  <a:schemeClr val="tx1"/>
                </a:solidFill>
                <a:effectLst/>
                <a:latin typeface="+mn-lt"/>
                <a:ea typeface="+mn-ea"/>
                <a:cs typeface="+mn-cs"/>
              </a:rPr>
              <a:t>MoFSPS</a:t>
            </a:r>
            <a:r>
              <a:rPr lang="en-GB" sz="1200" kern="1200" dirty="0" smtClean="0">
                <a:solidFill>
                  <a:schemeClr val="tx1"/>
                </a:solidFill>
                <a:effectLst/>
                <a:latin typeface="+mn-lt"/>
                <a:ea typeface="+mn-ea"/>
                <a:cs typeface="+mn-cs"/>
              </a:rPr>
              <a:t>, 2014]. IRS activities in the northern zones are financed by the Global Fund grant and implemented with the technical assistance of WHO and aim to cover over 300,000 people in Puntland and Somaliland. IRS in the SCZ is targeted at IDP camps and is implemented as part of the humanitarian emergency response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MoFGSPS</a:t>
            </a:r>
            <a:r>
              <a:rPr lang="en-GB" sz="1200" kern="1200" baseline="0" dirty="0" smtClean="0">
                <a:solidFill>
                  <a:schemeClr val="tx1"/>
                </a:solidFill>
                <a:effectLst/>
                <a:latin typeface="+mn-lt"/>
                <a:ea typeface="+mn-ea"/>
                <a:cs typeface="+mn-cs"/>
              </a:rPr>
              <a:t>, 2014]</a:t>
            </a:r>
            <a:endParaRPr lang="en-GB" sz="1200" kern="1200" dirty="0" smtClean="0">
              <a:solidFill>
                <a:schemeClr val="tx1"/>
              </a:solidFill>
              <a:effectLst/>
              <a:latin typeface="+mn-lt"/>
              <a:ea typeface="+mn-ea"/>
              <a:cs typeface="+mn-cs"/>
            </a:endParaRPr>
          </a:p>
          <a:p>
            <a:endParaRPr lang="en-GB" dirty="0" smtClean="0"/>
          </a:p>
          <a:p>
            <a:r>
              <a:rPr lang="en-GB" dirty="0" smtClean="0"/>
              <a:t>Data provided by Jamal Amran on areas and numbers of households</a:t>
            </a:r>
            <a:r>
              <a:rPr lang="en-GB" baseline="0" dirty="0" smtClean="0"/>
              <a:t> sprayed between 2011 and 2015; not all villages/households sprayed each year so presented as average numbers of households per annum that received IRS</a:t>
            </a:r>
          </a:p>
          <a:p>
            <a:endParaRPr lang="en-GB" baseline="0" dirty="0" smtClean="0"/>
          </a:p>
          <a:p>
            <a:r>
              <a:rPr lang="en-GB" b="1" baseline="0" smtClean="0"/>
              <a:t>References</a:t>
            </a:r>
            <a:r>
              <a:rPr lang="en-GB"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Ministries of Health of the Federal Government of Somalia, Puntland and Somaliland (2014). Somalia malaria performance review. March, 2014</a:t>
            </a:r>
            <a:endParaRPr lang="en-GB" sz="1200" kern="1200" dirty="0" smtClean="0">
              <a:solidFill>
                <a:schemeClr val="tx1"/>
              </a:solidFill>
              <a:effectLst/>
              <a:latin typeface="+mn-lt"/>
              <a:ea typeface="+mn-ea"/>
              <a:cs typeface="+mn-cs"/>
            </a:endParaRPr>
          </a:p>
          <a:p>
            <a:endParaRPr lang="en-GB" baseline="0" dirty="0" smtClean="0"/>
          </a:p>
          <a:p>
            <a:r>
              <a:rPr lang="en-GB" baseline="0" dirty="0" smtClean="0"/>
              <a:t>National Malaria Control Programmes (NMCP) (2005). Somalia National Malaria Strategy 2005-2010.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National Malaria Control Programmes (NMCP) (2009). </a:t>
            </a:r>
            <a:r>
              <a:rPr lang="en-GB" sz="1200" kern="1200" dirty="0" smtClean="0">
                <a:solidFill>
                  <a:schemeClr val="tx1"/>
                </a:solidFill>
                <a:effectLst/>
                <a:latin typeface="+mn-lt"/>
                <a:ea typeface="+mn-ea"/>
                <a:cs typeface="+mn-cs"/>
              </a:rPr>
              <a:t>Somalia National Strategic Plan for Malaria 2011-2015. Nairobi,</a:t>
            </a:r>
            <a:r>
              <a:rPr lang="en-GB" sz="1200" kern="1200" baseline="0" dirty="0" smtClean="0">
                <a:solidFill>
                  <a:schemeClr val="tx1"/>
                </a:solidFill>
                <a:effectLst/>
                <a:latin typeface="+mn-lt"/>
                <a:ea typeface="+mn-ea"/>
                <a:cs typeface="+mn-cs"/>
              </a:rPr>
              <a:t> Kenya; </a:t>
            </a:r>
            <a:r>
              <a:rPr lang="en-GB" sz="1200" kern="1200" dirty="0" smtClean="0">
                <a:solidFill>
                  <a:schemeClr val="tx1"/>
                </a:solidFill>
                <a:effectLst/>
                <a:latin typeface="+mn-lt"/>
                <a:ea typeface="+mn-ea"/>
                <a:cs typeface="+mn-cs"/>
              </a:rPr>
              <a:t>October 2009 </a:t>
            </a: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52</a:t>
            </a:fld>
            <a:endParaRPr lang="en-GB"/>
          </a:p>
        </p:txBody>
      </p:sp>
    </p:spTree>
    <p:extLst>
      <p:ext uri="{BB962C8B-B14F-4D97-AF65-F5344CB8AC3E}">
        <p14:creationId xmlns:p14="http://schemas.microsoft.com/office/powerpoint/2010/main" val="23179996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Larval control</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Larvivorous</a:t>
            </a:r>
            <a:r>
              <a:rPr lang="en-GB" sz="1200" kern="1200" dirty="0" smtClean="0">
                <a:solidFill>
                  <a:schemeClr val="tx1"/>
                </a:solidFill>
                <a:effectLst/>
                <a:latin typeface="+mn-lt"/>
                <a:ea typeface="+mn-ea"/>
                <a:cs typeface="+mn-cs"/>
              </a:rPr>
              <a:t> fish were introduced in the 1950s to control </a:t>
            </a:r>
            <a:r>
              <a:rPr lang="en-GB" sz="1200" i="1" kern="1200" dirty="0" err="1" smtClean="0">
                <a:solidFill>
                  <a:schemeClr val="tx1"/>
                </a:solidFill>
                <a:effectLst/>
                <a:latin typeface="+mn-lt"/>
                <a:ea typeface="+mn-ea"/>
                <a:cs typeface="+mn-cs"/>
              </a:rPr>
              <a:t>Aedes</a:t>
            </a:r>
            <a:r>
              <a:rPr lang="en-GB" sz="1200" kern="1200" baseline="0" dirty="0" smtClean="0">
                <a:solidFill>
                  <a:schemeClr val="tx1"/>
                </a:solidFill>
                <a:effectLst/>
                <a:latin typeface="+mn-lt"/>
                <a:ea typeface="+mn-ea"/>
                <a:cs typeface="+mn-cs"/>
              </a:rPr>
              <a:t> mosquito populations in Mogadishu, DDT soaked briquettes were deployed in Somaliland in 1956, </a:t>
            </a:r>
            <a:r>
              <a:rPr lang="en-US" sz="1200" kern="1200" dirty="0" smtClean="0">
                <a:solidFill>
                  <a:schemeClr val="tx1"/>
                </a:solidFill>
                <a:effectLst/>
                <a:latin typeface="+mn-lt"/>
                <a:ea typeface="+mn-ea"/>
                <a:cs typeface="+mn-cs"/>
              </a:rPr>
              <a:t>local species of Tilapia </a:t>
            </a:r>
            <a:r>
              <a:rPr lang="en-US" sz="1200" i="1" kern="1200" dirty="0" err="1" smtClean="0">
                <a:solidFill>
                  <a:schemeClr val="tx1"/>
                </a:solidFill>
                <a:effectLst/>
                <a:latin typeface="+mn-lt"/>
                <a:ea typeface="+mn-ea"/>
                <a:cs typeface="+mn-cs"/>
              </a:rPr>
              <a:t>Oreochromis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spilurus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spilurus</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were used in </a:t>
            </a:r>
            <a:r>
              <a:rPr lang="en-US" sz="1200" kern="1200" dirty="0" err="1" smtClean="0">
                <a:solidFill>
                  <a:schemeClr val="tx1"/>
                </a:solidFill>
                <a:effectLst/>
                <a:latin typeface="+mn-lt"/>
                <a:ea typeface="+mn-ea"/>
                <a:cs typeface="+mn-cs"/>
              </a:rPr>
              <a:t>Burao</a:t>
            </a:r>
            <a:r>
              <a:rPr lang="en-US" sz="1200" kern="1200" dirty="0" smtClean="0">
                <a:solidFill>
                  <a:schemeClr val="tx1"/>
                </a:solidFill>
                <a:effectLst/>
                <a:latin typeface="+mn-lt"/>
                <a:ea typeface="+mn-ea"/>
                <a:cs typeface="+mn-cs"/>
              </a:rPr>
              <a:t> district (1971-75),</a:t>
            </a:r>
            <a:r>
              <a:rPr lang="en-US" sz="1200" kern="1200" baseline="0" dirty="0" smtClean="0">
                <a:solidFill>
                  <a:schemeClr val="tx1"/>
                </a:solidFill>
                <a:effectLst/>
                <a:latin typeface="+mn-lt"/>
                <a:ea typeface="+mn-ea"/>
                <a:cs typeface="+mn-cs"/>
              </a:rPr>
              <a:t> further trials conducted in </a:t>
            </a:r>
            <a:r>
              <a:rPr lang="en-US" sz="1200" kern="1200" baseline="0" dirty="0" err="1" smtClean="0">
                <a:solidFill>
                  <a:schemeClr val="tx1"/>
                </a:solidFill>
                <a:effectLst/>
                <a:latin typeface="+mn-lt"/>
                <a:ea typeface="+mn-ea"/>
                <a:cs typeface="+mn-cs"/>
              </a:rPr>
              <a:t>Toghadeer</a:t>
            </a:r>
            <a:r>
              <a:rPr lang="en-US" sz="1200" kern="1200" baseline="0" dirty="0" smtClean="0">
                <a:solidFill>
                  <a:schemeClr val="tx1"/>
                </a:solidFill>
                <a:effectLst/>
                <a:latin typeface="+mn-lt"/>
                <a:ea typeface="+mn-ea"/>
                <a:cs typeface="+mn-cs"/>
              </a:rPr>
              <a:t> region during the early 1980s and again in </a:t>
            </a:r>
            <a:r>
              <a:rPr lang="en-GB" sz="1200" kern="1200" dirty="0" err="1" smtClean="0">
                <a:solidFill>
                  <a:schemeClr val="tx1"/>
                </a:solidFill>
                <a:effectLst/>
                <a:latin typeface="+mn-lt"/>
                <a:ea typeface="+mn-ea"/>
                <a:cs typeface="+mn-cs"/>
              </a:rPr>
              <a:t>Kalabeydh</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Puntland</a:t>
            </a:r>
            <a:r>
              <a:rPr lang="en-US" sz="1200" kern="1200" baseline="0" dirty="0" smtClean="0">
                <a:solidFill>
                  <a:schemeClr val="tx1"/>
                </a:solidFill>
                <a:effectLst/>
                <a:latin typeface="+mn-lt"/>
                <a:ea typeface="+mn-ea"/>
                <a:cs typeface="+mn-cs"/>
              </a:rPr>
              <a:t> during the early 2000s. Some of these trials achieved dramatic reductions in vector numbers and during the1980s trial reduced infection prevalence in local communities to zero [</a:t>
            </a:r>
            <a:r>
              <a:rPr lang="en-US" sz="1200" kern="1200" baseline="0" dirty="0" err="1" smtClean="0">
                <a:solidFill>
                  <a:schemeClr val="tx1"/>
                </a:solidFill>
                <a:effectLst/>
                <a:latin typeface="+mn-lt"/>
                <a:ea typeface="+mn-ea"/>
                <a:cs typeface="+mn-cs"/>
              </a:rPr>
              <a:t>Alio</a:t>
            </a:r>
            <a:r>
              <a:rPr lang="en-US" sz="1200" kern="1200" baseline="0" dirty="0" smtClean="0">
                <a:solidFill>
                  <a:schemeClr val="tx1"/>
                </a:solidFill>
                <a:effectLst/>
                <a:latin typeface="+mn-lt"/>
                <a:ea typeface="+mn-ea"/>
                <a:cs typeface="+mn-cs"/>
              </a:rPr>
              <a:t> et al., 1985].  </a:t>
            </a:r>
            <a:endParaRPr lang="en-GB" sz="1200" kern="1200" baseline="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lvl="0"/>
            <a:r>
              <a:rPr lang="en-GB" dirty="0" smtClean="0"/>
              <a:t>The National Malaria</a:t>
            </a:r>
            <a:r>
              <a:rPr lang="en-GB" baseline="0" dirty="0" smtClean="0"/>
              <a:t> Strategic plan 2005-2010, placed more emphasis on larval control than IRS, recommending that this should be deployed in a) </a:t>
            </a:r>
            <a:r>
              <a:rPr lang="en-US" sz="1200" kern="1200" dirty="0" smtClean="0">
                <a:solidFill>
                  <a:schemeClr val="tx1"/>
                </a:solidFill>
                <a:effectLst/>
                <a:latin typeface="+mn-lt"/>
                <a:ea typeface="+mn-ea"/>
                <a:cs typeface="+mn-cs"/>
              </a:rPr>
              <a:t>Villages with large cement lined man-made reservoirs (</a:t>
            </a:r>
            <a:r>
              <a:rPr lang="en-US" sz="1200" i="1" kern="1200" dirty="0" err="1" smtClean="0">
                <a:solidFill>
                  <a:schemeClr val="tx1"/>
                </a:solidFill>
                <a:effectLst/>
                <a:latin typeface="+mn-lt"/>
                <a:ea typeface="+mn-ea"/>
                <a:cs typeface="+mn-cs"/>
              </a:rPr>
              <a:t>birkets</a:t>
            </a:r>
            <a:r>
              <a:rPr lang="en-US" sz="1200" kern="1200" dirty="0" smtClean="0">
                <a:solidFill>
                  <a:schemeClr val="tx1"/>
                </a:solidFill>
                <a:effectLst/>
                <a:latin typeface="+mn-lt"/>
                <a:ea typeface="+mn-ea"/>
                <a:cs typeface="+mn-cs"/>
              </a:rPr>
              <a:t>); b) earthen ponds (</a:t>
            </a:r>
            <a:r>
              <a:rPr lang="en-US" sz="1200" i="1" kern="1200" dirty="0" smtClean="0">
                <a:solidFill>
                  <a:schemeClr val="tx1"/>
                </a:solidFill>
                <a:effectLst/>
                <a:latin typeface="+mn-lt"/>
                <a:ea typeface="+mn-ea"/>
                <a:cs typeface="+mn-cs"/>
              </a:rPr>
              <a:t>wars</a:t>
            </a:r>
            <a:r>
              <a:rPr lang="en-US" sz="1200" kern="1200" dirty="0" smtClean="0">
                <a:solidFill>
                  <a:schemeClr val="tx1"/>
                </a:solidFill>
                <a:effectLst/>
                <a:latin typeface="+mn-lt"/>
                <a:ea typeface="+mn-ea"/>
                <a:cs typeface="+mn-cs"/>
              </a:rPr>
              <a:t> or </a:t>
            </a:r>
            <a:r>
              <a:rPr lang="en-US" sz="1200" i="1" kern="1200" dirty="0" err="1" smtClean="0">
                <a:solidFill>
                  <a:schemeClr val="tx1"/>
                </a:solidFill>
                <a:effectLst/>
                <a:latin typeface="+mn-lt"/>
                <a:ea typeface="+mn-ea"/>
                <a:cs typeface="+mn-cs"/>
              </a:rPr>
              <a:t>bulleys</a:t>
            </a:r>
            <a:r>
              <a:rPr lang="en-US" sz="1200" kern="1200" dirty="0" smtClean="0">
                <a:solidFill>
                  <a:schemeClr val="tx1"/>
                </a:solidFill>
                <a:effectLst/>
                <a:latin typeface="+mn-lt"/>
                <a:ea typeface="+mn-ea"/>
                <a:cs typeface="+mn-cs"/>
              </a:rPr>
              <a:t>); and c) villages along streams often with shallow sunlit wells used for irrigation and occasionally with wars and urban areas with waters storage practices including rainwater harvesting tanks, wars, wells, and some pools [NMCP, 2005]. This was repeated in the National</a:t>
            </a:r>
            <a:r>
              <a:rPr lang="en-US" sz="1200" kern="1200" baseline="0" dirty="0" smtClean="0">
                <a:solidFill>
                  <a:schemeClr val="tx1"/>
                </a:solidFill>
                <a:effectLst/>
                <a:latin typeface="+mn-lt"/>
                <a:ea typeface="+mn-ea"/>
                <a:cs typeface="+mn-cs"/>
              </a:rPr>
              <a:t> Malaria Strategic plan for 2011-1015 [NMCP, 2009].</a:t>
            </a:r>
            <a:r>
              <a:rPr lang="en-US" sz="1200" kern="1200" dirty="0" smtClean="0">
                <a:solidFill>
                  <a:schemeClr val="tx1"/>
                </a:solidFill>
                <a:effectLst/>
                <a:latin typeface="+mn-lt"/>
                <a:ea typeface="+mn-ea"/>
                <a:cs typeface="+mn-cs"/>
              </a:rPr>
              <a:t> However, there was little suggestion that larval</a:t>
            </a:r>
            <a:r>
              <a:rPr lang="en-US" sz="1200" kern="1200" baseline="0" dirty="0" smtClean="0">
                <a:solidFill>
                  <a:schemeClr val="tx1"/>
                </a:solidFill>
                <a:effectLst/>
                <a:latin typeface="+mn-lt"/>
                <a:ea typeface="+mn-ea"/>
                <a:cs typeface="+mn-cs"/>
              </a:rPr>
              <a:t> control had been scaled up during either strategic plan [</a:t>
            </a:r>
            <a:r>
              <a:rPr lang="en-GB" sz="1200" kern="1200" baseline="0" dirty="0" err="1" smtClean="0">
                <a:solidFill>
                  <a:schemeClr val="tx1"/>
                </a:solidFill>
                <a:effectLst/>
                <a:latin typeface="+mn-lt"/>
                <a:ea typeface="+mn-ea"/>
                <a:cs typeface="+mn-cs"/>
              </a:rPr>
              <a:t>MoFGSPS</a:t>
            </a:r>
            <a:r>
              <a:rPr lang="en-GB" sz="1200" kern="1200" baseline="0" dirty="0" smtClean="0">
                <a:solidFill>
                  <a:schemeClr val="tx1"/>
                </a:solidFill>
                <a:effectLst/>
                <a:latin typeface="+mn-lt"/>
                <a:ea typeface="+mn-ea"/>
                <a:cs typeface="+mn-cs"/>
              </a:rPr>
              <a:t>, 2014</a:t>
            </a:r>
            <a:r>
              <a:rPr lang="en-US" sz="1200" kern="1200" baseline="0" dirty="0" smtClean="0">
                <a:solidFill>
                  <a:schemeClr val="tx1"/>
                </a:solidFill>
                <a:effectLst/>
                <a:latin typeface="+mn-lt"/>
                <a:ea typeface="+mn-ea"/>
                <a:cs typeface="+mn-cs"/>
              </a:rPr>
              <a:t>].</a:t>
            </a:r>
          </a:p>
          <a:p>
            <a:pPr lvl="0"/>
            <a:endParaRPr lang="en-US" sz="1200" kern="1200" baseline="0" dirty="0" smtClean="0">
              <a:solidFill>
                <a:schemeClr val="tx1"/>
              </a:solidFill>
              <a:effectLst/>
              <a:latin typeface="+mn-lt"/>
              <a:ea typeface="+mn-ea"/>
              <a:cs typeface="+mn-cs"/>
            </a:endParaRPr>
          </a:p>
          <a:p>
            <a:pPr lvl="0"/>
            <a:r>
              <a:rPr lang="en-US" sz="1200" b="1" kern="1200" baseline="0" dirty="0" smtClean="0">
                <a:solidFill>
                  <a:schemeClr val="tx1"/>
                </a:solidFill>
                <a:effectLst/>
                <a:latin typeface="+mn-lt"/>
                <a:ea typeface="+mn-ea"/>
                <a:cs typeface="+mn-cs"/>
              </a:rPr>
              <a:t>Sources of water locations and a GIS framework</a:t>
            </a:r>
            <a:r>
              <a:rPr lang="en-US" sz="1200" kern="1200" baseline="0" dirty="0" smtClean="0">
                <a:solidFill>
                  <a:schemeClr val="tx1"/>
                </a:solidFill>
                <a:effectLst/>
                <a:latin typeface="+mn-lt"/>
                <a:ea typeface="+mn-ea"/>
                <a:cs typeface="+mn-cs"/>
              </a:rPr>
              <a:t> </a:t>
            </a:r>
          </a:p>
          <a:p>
            <a:endParaRPr lang="en-GB" dirty="0" smtClean="0"/>
          </a:p>
          <a:p>
            <a:r>
              <a:rPr lang="en-GB" sz="1200" kern="1200" dirty="0" smtClean="0">
                <a:solidFill>
                  <a:schemeClr val="tx1"/>
                </a:solidFill>
                <a:effectLst/>
                <a:latin typeface="+mn-lt"/>
                <a:ea typeface="+mn-ea"/>
                <a:cs typeface="+mn-cs"/>
              </a:rPr>
              <a:t>The predominant hydrological features of Somalia are the downstream stretches of these two perennial rivers of the Horn of Africa, both of which flow from the highlands of Ethiopia towards the Indian ocean: The Juba which flows in Somalia for more than 1,000 km of its length and The </a:t>
            </a:r>
            <a:r>
              <a:rPr lang="en-GB" sz="1200" kern="1200" dirty="0" err="1" smtClean="0">
                <a:solidFill>
                  <a:schemeClr val="tx1"/>
                </a:solidFill>
                <a:effectLst/>
                <a:latin typeface="+mn-lt"/>
                <a:ea typeface="+mn-ea"/>
                <a:cs typeface="+mn-cs"/>
              </a:rPr>
              <a:t>Shabelle</a:t>
            </a:r>
            <a:r>
              <a:rPr lang="en-GB" sz="1200" kern="1200" dirty="0" smtClean="0">
                <a:solidFill>
                  <a:schemeClr val="tx1"/>
                </a:solidFill>
                <a:effectLst/>
                <a:latin typeface="+mn-lt"/>
                <a:ea typeface="+mn-ea"/>
                <a:cs typeface="+mn-cs"/>
              </a:rPr>
              <a:t> which extends for more than 1,200 km from the Somali-Ethiopian border to its confluence with the Juba. Both of these rivers are most affected by rainfall from neighbouring countries.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Seasonal streams dominate throughout the rest of the country but in large remain dry apart from following heavy rains occurring in the wet seasons. There are however, natural springs and several short streams in the mountainous areas of the north which flow all year round in some stretches. Rainwater harvesting is also prevalent in the north in the form of </a:t>
            </a:r>
            <a:r>
              <a:rPr lang="en-GB" sz="1200" i="1" kern="1200" dirty="0" err="1" smtClean="0">
                <a:solidFill>
                  <a:schemeClr val="tx1"/>
                </a:solidFill>
                <a:effectLst/>
                <a:latin typeface="+mn-lt"/>
                <a:ea typeface="+mn-ea"/>
                <a:cs typeface="+mn-cs"/>
              </a:rPr>
              <a:t>berkads</a:t>
            </a:r>
            <a:r>
              <a:rPr lang="en-GB" sz="1200" kern="1200" dirty="0" smtClean="0">
                <a:solidFill>
                  <a:schemeClr val="tx1"/>
                </a:solidFill>
                <a:effectLst/>
                <a:latin typeface="+mn-lt"/>
                <a:ea typeface="+mn-ea"/>
                <a:cs typeface="+mn-cs"/>
              </a:rPr>
              <a:t> or </a:t>
            </a:r>
            <a:r>
              <a:rPr lang="en-GB" sz="1200" i="1" kern="1200" dirty="0" smtClean="0">
                <a:solidFill>
                  <a:schemeClr val="tx1"/>
                </a:solidFill>
                <a:effectLst/>
                <a:latin typeface="+mn-lt"/>
                <a:ea typeface="+mn-ea"/>
                <a:cs typeface="+mn-cs"/>
              </a:rPr>
              <a:t>wars</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smtClean="0">
                <a:solidFill>
                  <a:schemeClr val="tx1"/>
                </a:solidFill>
                <a:latin typeface="+mn-lt"/>
                <a:ea typeface="+mn-ea"/>
                <a:cs typeface="+mn-cs"/>
              </a:rPr>
              <a:t>Berkads</a:t>
            </a:r>
            <a:r>
              <a:rPr lang="en-US" sz="1200" b="0" i="0" u="none" strike="noStrike" kern="1200" baseline="0" dirty="0" smtClean="0">
                <a:solidFill>
                  <a:schemeClr val="tx1"/>
                </a:solidFill>
                <a:latin typeface="+mn-lt"/>
                <a:ea typeface="+mn-ea"/>
                <a:cs typeface="+mn-cs"/>
              </a:rPr>
              <a:t> are a simple water supply option that is extensively used in Somalia since the 1950’s. A </a:t>
            </a:r>
            <a:r>
              <a:rPr lang="en-US" sz="1200" b="0" i="0" u="none" strike="noStrike" kern="1200" baseline="0" dirty="0" err="1" smtClean="0">
                <a:solidFill>
                  <a:schemeClr val="tx1"/>
                </a:solidFill>
                <a:latin typeface="+mn-lt"/>
                <a:ea typeface="+mn-ea"/>
                <a:cs typeface="+mn-cs"/>
              </a:rPr>
              <a:t>berkad</a:t>
            </a:r>
            <a:r>
              <a:rPr lang="en-US" sz="1200" b="0" i="0" u="none" strike="noStrike" kern="1200" baseline="0" dirty="0" smtClean="0">
                <a:solidFill>
                  <a:schemeClr val="tx1"/>
                </a:solidFill>
                <a:latin typeface="+mn-lt"/>
                <a:ea typeface="+mn-ea"/>
                <a:cs typeface="+mn-cs"/>
              </a:rPr>
              <a:t> is an artificial catchment that collects surface runoff that results from intense rainfall episodes. They are usually lined with masonry and/or concrete, and often include on one side a catch-pool that traps the coarse sediment. </a:t>
            </a:r>
            <a:r>
              <a:rPr lang="en-US" sz="1200" b="0" i="0" u="none" strike="noStrike" kern="1200" baseline="0" dirty="0" err="1" smtClean="0">
                <a:solidFill>
                  <a:schemeClr val="tx1"/>
                </a:solidFill>
                <a:latin typeface="+mn-lt"/>
                <a:ea typeface="+mn-ea"/>
                <a:cs typeface="+mn-cs"/>
              </a:rPr>
              <a:t>Berkads</a:t>
            </a:r>
            <a:r>
              <a:rPr lang="en-US" sz="1200" b="0" i="0" u="none" strike="noStrike" kern="1200" baseline="0" dirty="0" smtClean="0">
                <a:solidFill>
                  <a:schemeClr val="tx1"/>
                </a:solidFill>
                <a:latin typeface="+mn-lt"/>
                <a:ea typeface="+mn-ea"/>
                <a:cs typeface="+mn-cs"/>
              </a:rPr>
              <a:t> are generally constructed in gently sloping areas, where low barriers are sometimes present to direct runoff towards the catch-pool and then to the cistern. During the intense rainfall episodes, </a:t>
            </a:r>
            <a:r>
              <a:rPr lang="en-US" sz="1200" b="0" i="0" u="none" strike="noStrike" kern="1200" baseline="0" dirty="0" err="1" smtClean="0">
                <a:solidFill>
                  <a:schemeClr val="tx1"/>
                </a:solidFill>
                <a:latin typeface="+mn-lt"/>
                <a:ea typeface="+mn-ea"/>
                <a:cs typeface="+mn-cs"/>
              </a:rPr>
              <a:t>berkads</a:t>
            </a:r>
            <a:r>
              <a:rPr lang="en-US" sz="1200" b="0" i="0" u="none" strike="noStrike" kern="1200" baseline="0" dirty="0" smtClean="0">
                <a:solidFill>
                  <a:schemeClr val="tx1"/>
                </a:solidFill>
                <a:latin typeface="+mn-lt"/>
                <a:ea typeface="+mn-ea"/>
                <a:cs typeface="+mn-cs"/>
              </a:rPr>
              <a:t> may fill up within several hours and last for months throughout a dry period. They are the main water source for both the human and livestock water needs and have been the subject of larval malaria control approaches for several decades (see later)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Hand dug wells are excavated wells and are the traditional method of obtaining groundwater in rural areas of the developing world, and still the most common, is by means of hand‑dug wells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1" i="0" kern="1200" dirty="0" smtClean="0">
                <a:solidFill>
                  <a:schemeClr val="tx1"/>
                </a:solidFill>
                <a:effectLst/>
                <a:latin typeface="+mn-lt"/>
                <a:ea typeface="+mn-ea"/>
                <a:cs typeface="+mn-cs"/>
              </a:rPr>
              <a:t>Data source: </a:t>
            </a:r>
            <a:r>
              <a:rPr lang="en-US" sz="1200" b="0" i="0" kern="1200" baseline="0" dirty="0" smtClean="0">
                <a:solidFill>
                  <a:schemeClr val="tx1"/>
                </a:solidFill>
                <a:effectLst/>
                <a:latin typeface="+mn-lt"/>
                <a:ea typeface="+mn-ea"/>
                <a:cs typeface="+mn-cs"/>
              </a:rPr>
              <a:t>FAO</a:t>
            </a:r>
            <a:r>
              <a:rPr lang="en-US" sz="1200" b="1"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SWALIM (2016). Somalia water sources. Accessed at</a:t>
            </a:r>
            <a:r>
              <a:rPr lang="en-US" sz="1200" b="0" i="0" kern="1200" baseline="0" dirty="0" smtClean="0">
                <a:solidFill>
                  <a:schemeClr val="tx1"/>
                </a:solidFill>
                <a:effectLst/>
                <a:latin typeface="+mn-lt"/>
                <a:ea typeface="+mn-ea"/>
                <a:cs typeface="+mn-cs"/>
              </a:rPr>
              <a:t> [http://systems.faoso.net/imms/fmt/maps/website/227]; given the significance to </a:t>
            </a:r>
            <a:r>
              <a:rPr lang="en-US" sz="1200" b="0" i="0" kern="1200" baseline="0" dirty="0" err="1" smtClean="0">
                <a:solidFill>
                  <a:schemeClr val="tx1"/>
                </a:solidFill>
                <a:effectLst/>
                <a:latin typeface="+mn-lt"/>
                <a:ea typeface="+mn-ea"/>
                <a:cs typeface="+mn-cs"/>
              </a:rPr>
              <a:t>livlihoods</a:t>
            </a:r>
            <a:r>
              <a:rPr lang="en-US" sz="1200" b="0" i="0" kern="1200" baseline="0" dirty="0" smtClean="0">
                <a:solidFill>
                  <a:schemeClr val="tx1"/>
                </a:solidFill>
                <a:effectLst/>
                <a:latin typeface="+mn-lt"/>
                <a:ea typeface="+mn-ea"/>
                <a:cs typeface="+mn-cs"/>
              </a:rPr>
              <a:t> in Somalia SWALIM have invested in assembling these data using GPS methods and varied descriptions of different types of water source. The above image is an example of these data displays. </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References</a:t>
            </a:r>
          </a:p>
          <a:p>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effectLst/>
                <a:latin typeface="+mn-lt"/>
                <a:ea typeface="+mn-ea"/>
                <a:cs typeface="+mn-cs"/>
              </a:rPr>
              <a:t>Alio AY, Isaq A, Delfini LF (1985). </a:t>
            </a:r>
            <a:r>
              <a:rPr lang="en-US" sz="1200" kern="1200" dirty="0" smtClean="0">
                <a:solidFill>
                  <a:schemeClr val="tx1"/>
                </a:solidFill>
                <a:effectLst/>
                <a:latin typeface="+mn-lt"/>
                <a:ea typeface="+mn-ea"/>
                <a:cs typeface="+mn-cs"/>
              </a:rPr>
              <a:t>Field trial on the impact of </a:t>
            </a:r>
            <a:r>
              <a:rPr lang="en-US" sz="1200" i="1" kern="1200" dirty="0" err="1" smtClean="0">
                <a:solidFill>
                  <a:schemeClr val="tx1"/>
                </a:solidFill>
                <a:effectLst/>
                <a:latin typeface="+mn-lt"/>
                <a:ea typeface="+mn-ea"/>
                <a:cs typeface="+mn-cs"/>
              </a:rPr>
              <a:t>Oreochromis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spilurus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spilurus</a:t>
            </a:r>
            <a:r>
              <a:rPr lang="en-US" sz="1200" kern="1200" dirty="0" smtClean="0">
                <a:solidFill>
                  <a:schemeClr val="tx1"/>
                </a:solidFill>
                <a:effectLst/>
                <a:latin typeface="+mn-lt"/>
                <a:ea typeface="+mn-ea"/>
                <a:cs typeface="+mn-cs"/>
              </a:rPr>
              <a:t> on malaria transmission in Northern Somalia. WHO/MAL/85.1017. World Health Organization EMRO Archives, Cairo</a:t>
            </a:r>
            <a:endParaRPr lang="en-GB" sz="120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Ministries of Health of the Federal Government of Somalia, Puntland and Somaliland (2014). Somalia malaria performance review. March, 2014</a:t>
            </a:r>
            <a:endParaRPr lang="en-GB" sz="1200" kern="1200" dirty="0" smtClean="0">
              <a:solidFill>
                <a:schemeClr val="tx1"/>
              </a:solidFill>
              <a:effectLst/>
              <a:latin typeface="+mn-lt"/>
              <a:ea typeface="+mn-ea"/>
              <a:cs typeface="+mn-cs"/>
            </a:endParaRPr>
          </a:p>
          <a:p>
            <a:endParaRPr lang="en-GB" baseline="0" dirty="0" smtClean="0"/>
          </a:p>
          <a:p>
            <a:r>
              <a:rPr lang="en-GB" baseline="0" dirty="0" smtClean="0"/>
              <a:t>National Malaria Control Programmes (NMCP) (2005). Somalia National Malaria Strategy 2005-2010.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National Malaria Control Programmes (NMCP) (2009). </a:t>
            </a:r>
            <a:r>
              <a:rPr lang="en-GB" sz="1200" kern="1200" dirty="0" smtClean="0">
                <a:solidFill>
                  <a:schemeClr val="tx1"/>
                </a:solidFill>
                <a:effectLst/>
                <a:latin typeface="+mn-lt"/>
                <a:ea typeface="+mn-ea"/>
                <a:cs typeface="+mn-cs"/>
              </a:rPr>
              <a:t>Somalia National Strategic Plan for Malaria 2011-2015. Nairobi,</a:t>
            </a:r>
            <a:r>
              <a:rPr lang="en-GB" sz="1200" kern="1200" baseline="0" dirty="0" smtClean="0">
                <a:solidFill>
                  <a:schemeClr val="tx1"/>
                </a:solidFill>
                <a:effectLst/>
                <a:latin typeface="+mn-lt"/>
                <a:ea typeface="+mn-ea"/>
                <a:cs typeface="+mn-cs"/>
              </a:rPr>
              <a:t> Kenya; </a:t>
            </a:r>
            <a:r>
              <a:rPr lang="en-GB" sz="1200" kern="1200" dirty="0" smtClean="0">
                <a:solidFill>
                  <a:schemeClr val="tx1"/>
                </a:solidFill>
                <a:effectLst/>
                <a:latin typeface="+mn-lt"/>
                <a:ea typeface="+mn-ea"/>
                <a:cs typeface="+mn-cs"/>
              </a:rPr>
              <a:t>October 2009 </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Action Points</a:t>
            </a:r>
          </a:p>
          <a:p>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SWALIM has been working on expanding the capacity of Somali government line ministries and partner agencies on the use of Geographic Information Systems (GIS) by conducting an intensive training course on </a:t>
            </a:r>
            <a:r>
              <a:rPr lang="en-GB" b="0" i="1" dirty="0" smtClean="0"/>
              <a:t>“Basic GIS, Google Earth and Global Positioning System (GPS)” </a:t>
            </a:r>
            <a:r>
              <a:rPr lang="en-GB" b="0" dirty="0" smtClean="0"/>
              <a:t>in Mogadishu</a:t>
            </a:r>
            <a:r>
              <a:rPr lang="en-GB" b="0" baseline="0" dirty="0" smtClean="0"/>
              <a:t> in 2016, courses are also planned in Hargeisa and Nairobi. If there was a renewed interest in the NMCP’s commitment to larval control this should, as stated in the National Malaria Strategic Plan for 2011-2015 be accompanied by better reconnaissance data on locations of potential breeding sites, for which SWALIM would be a perfect partner.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smtClean="0"/>
              <a:t>In addition, the SWALIM web portal provides updates on flooding and flood alerts for Somalia, useful for epidemic preparedness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http://www.faoswalim.org/</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smtClean="0"/>
          </a:p>
          <a:p>
            <a:endParaRPr lang="en-US" sz="1200" b="0" i="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3F9CA1-1FE7-4565-978F-82A1E9B5BDBD}" type="slidenum">
              <a:rPr lang="en-GB" smtClean="0"/>
              <a:t>54</a:t>
            </a:fld>
            <a:endParaRPr lang="en-GB"/>
          </a:p>
        </p:txBody>
      </p:sp>
    </p:spTree>
    <p:extLst>
      <p:ext uri="{BB962C8B-B14F-4D97-AF65-F5344CB8AC3E}">
        <p14:creationId xmlns:p14="http://schemas.microsoft.com/office/powerpoint/2010/main" val="24729908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Noguer</a:t>
            </a:r>
            <a:r>
              <a:rPr lang="en-GB" dirty="0" smtClean="0"/>
              <a:t> A (1967). Assignment report Malaria pre-eradication programme in Somalia. EM/MAL/58, Somalia 0002/R, UNDP, UNICEF August 1967</a:t>
            </a:r>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56</a:t>
            </a:fld>
            <a:endParaRPr lang="en-GB"/>
          </a:p>
        </p:txBody>
      </p:sp>
    </p:spTree>
    <p:extLst>
      <p:ext uri="{BB962C8B-B14F-4D97-AF65-F5344CB8AC3E}">
        <p14:creationId xmlns:p14="http://schemas.microsoft.com/office/powerpoint/2010/main" val="12508676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58</a:t>
            </a:fld>
            <a:endParaRPr lang="en-GB"/>
          </a:p>
        </p:txBody>
      </p:sp>
    </p:spTree>
    <p:extLst>
      <p:ext uri="{BB962C8B-B14F-4D97-AF65-F5344CB8AC3E}">
        <p14:creationId xmlns:p14="http://schemas.microsoft.com/office/powerpoint/2010/main" val="1041941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Maps of partner responsibilities</a:t>
            </a:r>
            <a:r>
              <a:rPr lang="en-GB" baseline="0" dirty="0" smtClean="0"/>
              <a:t> and activities have been an important feature of crisis management and coordinated responses for over a decade. The above shows the use of mapped presentations of refugee/IDP estimates (slide 8), vulnerability, livelihoods and risks based on FSANU composite data (left hand image above) and a map showing where different NGOs support varied development sectors, including health (right hand image above).  </a:t>
            </a:r>
          </a:p>
          <a:p>
            <a:endParaRPr lang="en-GB" baseline="0" dirty="0" smtClean="0"/>
          </a:p>
          <a:p>
            <a:r>
              <a:rPr lang="en-GB" b="1" baseline="0" dirty="0" smtClean="0"/>
              <a:t>Action points</a:t>
            </a:r>
          </a:p>
          <a:p>
            <a:endParaRPr lang="en-GB" baseline="0" dirty="0" smtClean="0"/>
          </a:p>
          <a:p>
            <a:r>
              <a:rPr lang="en-GB" baseline="0" dirty="0" smtClean="0"/>
              <a:t>It would be valuable to have the actual district maps of partners or a list in excel per district of where partners work. The right hand image lists those working in each region and codes by colour the numbers of partners by district. It is not clear how much use the NMCP makes of this wider UN partner mapping and vulnerability mapping.</a:t>
            </a:r>
          </a:p>
          <a:p>
            <a:endParaRPr lang="en-GB" baseline="0" dirty="0" smtClean="0"/>
          </a:p>
          <a:p>
            <a:r>
              <a:rPr lang="en-GB" b="1" baseline="0" dirty="0" smtClean="0"/>
              <a:t>References</a:t>
            </a:r>
            <a:endParaRPr lang="en-GB" b="1" dirty="0" smtClean="0"/>
          </a:p>
          <a:p>
            <a:endParaRPr lang="en-GB" dirty="0" smtClean="0"/>
          </a:p>
          <a:p>
            <a:r>
              <a:rPr lang="en-GB" baseline="0" dirty="0" smtClean="0"/>
              <a:t>OCHA (2016a). Humanitarian Needs Overview: Somalia. http://reliefweb.int/report/somalia/somalia-humanitarian-needs-overview-2016</a:t>
            </a:r>
          </a:p>
          <a:p>
            <a:endParaRPr lang="en-GB" baseline="0" dirty="0" smtClean="0"/>
          </a:p>
          <a:p>
            <a:r>
              <a:rPr lang="en-GB" b="0" baseline="0" dirty="0" smtClean="0"/>
              <a:t>OCHA (2016b). </a:t>
            </a:r>
            <a:r>
              <a:rPr lang="en-GB" sz="1200" b="0" i="0" u="none" strike="noStrike" kern="1200" baseline="0" dirty="0" smtClean="0">
                <a:solidFill>
                  <a:schemeClr val="tx1"/>
                </a:solidFill>
                <a:latin typeface="+mn-lt"/>
                <a:ea typeface="+mn-ea"/>
                <a:cs typeface="+mn-cs"/>
              </a:rPr>
              <a:t>Somalia: Operational Activities (3W) | April 2015. http://reliefweb.int/map/somalia/somalia-operational-activities-3w-april-2015</a:t>
            </a:r>
            <a:endParaRPr lang="en-GB" b="0" dirty="0"/>
          </a:p>
        </p:txBody>
      </p:sp>
      <p:sp>
        <p:nvSpPr>
          <p:cNvPr id="4" name="Slide Number Placeholder 3"/>
          <p:cNvSpPr>
            <a:spLocks noGrp="1"/>
          </p:cNvSpPr>
          <p:nvPr>
            <p:ph type="sldNum" sz="quarter" idx="10"/>
          </p:nvPr>
        </p:nvSpPr>
        <p:spPr/>
        <p:txBody>
          <a:bodyPr/>
          <a:lstStyle/>
          <a:p>
            <a:fld id="{1A3F9CA1-1FE7-4565-978F-82A1E9B5BDBD}" type="slidenum">
              <a:rPr lang="en-GB" smtClean="0"/>
              <a:t>6</a:t>
            </a:fld>
            <a:endParaRPr lang="en-GB"/>
          </a:p>
        </p:txBody>
      </p:sp>
    </p:spTree>
    <p:extLst>
      <p:ext uri="{BB962C8B-B14F-4D97-AF65-F5344CB8AC3E}">
        <p14:creationId xmlns:p14="http://schemas.microsoft.com/office/powerpoint/2010/main" val="135262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Clan structure in Somalia</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a report on IDPs one UN respondent</a:t>
            </a:r>
            <a:r>
              <a:rPr lang="en-GB" sz="1200" kern="1200" baseline="0" dirty="0" smtClean="0">
                <a:solidFill>
                  <a:schemeClr val="tx1"/>
                </a:solidFill>
                <a:effectLst/>
                <a:latin typeface="+mn-lt"/>
                <a:ea typeface="+mn-ea"/>
                <a:cs typeface="+mn-cs"/>
              </a:rPr>
              <a:t> stated </a:t>
            </a:r>
            <a:r>
              <a:rPr lang="en-GB" sz="1200" b="0" i="0" u="none" strike="noStrike" kern="1200" baseline="0" dirty="0" smtClean="0">
                <a:solidFill>
                  <a:schemeClr val="tx1"/>
                </a:solidFill>
                <a:latin typeface="+mn-lt"/>
                <a:ea typeface="+mn-ea"/>
                <a:cs typeface="+mn-cs"/>
              </a:rPr>
              <a:t>“</a:t>
            </a:r>
            <a:r>
              <a:rPr lang="en-GB" sz="1200" b="0" i="1" u="none" strike="noStrike" kern="1200" baseline="0" dirty="0" smtClean="0">
                <a:solidFill>
                  <a:schemeClr val="tx1"/>
                </a:solidFill>
                <a:latin typeface="+mn-lt"/>
                <a:ea typeface="+mn-ea"/>
                <a:cs typeface="+mn-cs"/>
              </a:rPr>
              <a:t>Do not underestimate the power of clan dynamics</a:t>
            </a:r>
            <a:r>
              <a:rPr lang="en-GB" sz="1200" b="0" i="0" u="none" strike="noStrike" kern="1200" baseline="0" dirty="0" smtClean="0">
                <a:solidFill>
                  <a:schemeClr val="tx1"/>
                </a:solidFill>
                <a:latin typeface="+mn-lt"/>
                <a:ea typeface="+mn-ea"/>
                <a:cs typeface="+mn-cs"/>
              </a:rPr>
              <a:t>,….</a:t>
            </a:r>
            <a:r>
              <a:rPr lang="en-GB" sz="1200" b="0" i="1" u="none" strike="noStrike" kern="1200" baseline="0" dirty="0" smtClean="0">
                <a:solidFill>
                  <a:schemeClr val="tx1"/>
                </a:solidFill>
                <a:latin typeface="+mn-lt"/>
                <a:ea typeface="+mn-ea"/>
                <a:cs typeface="+mn-cs"/>
              </a:rPr>
              <a:t> If a clan disagrees with a humanitarian plan, the plan cannot move forward – period</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Drumtra</a:t>
            </a:r>
            <a:r>
              <a:rPr lang="en-GB" sz="1200" b="0" i="0" u="none" strike="noStrike" kern="1200" baseline="0" dirty="0" smtClean="0">
                <a:solidFill>
                  <a:schemeClr val="tx1"/>
                </a:solidFill>
                <a:latin typeface="+mn-lt"/>
                <a:ea typeface="+mn-ea"/>
                <a:cs typeface="+mn-cs"/>
              </a:rPr>
              <a:t>, 2014]</a:t>
            </a:r>
            <a:endParaRPr lang="en-GB" dirty="0" smtClean="0"/>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six major Somali clans are </a:t>
            </a:r>
            <a:r>
              <a:rPr lang="en-GB" sz="1200" kern="1200" dirty="0" err="1" smtClean="0">
                <a:solidFill>
                  <a:schemeClr val="tx1"/>
                </a:solidFill>
                <a:effectLst/>
                <a:latin typeface="+mn-lt"/>
                <a:ea typeface="+mn-ea"/>
                <a:cs typeface="+mn-cs"/>
              </a:rPr>
              <a:t>Darod</a:t>
            </a:r>
            <a:r>
              <a:rPr lang="en-GB" sz="1200" kern="1200" dirty="0" smtClean="0">
                <a:solidFill>
                  <a:schemeClr val="tx1"/>
                </a:solidFill>
                <a:effectLst/>
                <a:latin typeface="+mn-lt"/>
                <a:ea typeface="+mn-ea"/>
                <a:cs typeface="+mn-cs"/>
              </a:rPr>
              <a:t>, Dir, Hawiye and </a:t>
            </a:r>
            <a:r>
              <a:rPr lang="en-GB" sz="1200" kern="1200" dirty="0" err="1" smtClean="0">
                <a:solidFill>
                  <a:schemeClr val="tx1"/>
                </a:solidFill>
                <a:effectLst/>
                <a:latin typeface="+mn-lt"/>
                <a:ea typeface="+mn-ea"/>
                <a:cs typeface="+mn-cs"/>
              </a:rPr>
              <a:t>Issak</a:t>
            </a:r>
            <a:r>
              <a:rPr lang="en-GB" sz="1200" kern="1200" dirty="0" smtClean="0">
                <a:solidFill>
                  <a:schemeClr val="tx1"/>
                </a:solidFill>
                <a:effectLst/>
                <a:latin typeface="+mn-lt"/>
                <a:ea typeface="+mn-ea"/>
                <a:cs typeface="+mn-cs"/>
              </a:rPr>
              <a:t> forming the </a:t>
            </a:r>
            <a:r>
              <a:rPr lang="en-GB" sz="1200" kern="1200" dirty="0" err="1" smtClean="0">
                <a:solidFill>
                  <a:schemeClr val="tx1"/>
                </a:solidFill>
                <a:effectLst/>
                <a:latin typeface="+mn-lt"/>
                <a:ea typeface="+mn-ea"/>
                <a:cs typeface="+mn-cs"/>
              </a:rPr>
              <a:t>Samale</a:t>
            </a:r>
            <a:r>
              <a:rPr lang="en-GB" sz="1200" kern="1200" dirty="0" smtClean="0">
                <a:solidFill>
                  <a:schemeClr val="tx1"/>
                </a:solidFill>
                <a:effectLst/>
                <a:latin typeface="+mn-lt"/>
                <a:ea typeface="+mn-ea"/>
                <a:cs typeface="+mn-cs"/>
              </a:rPr>
              <a:t> group, and the </a:t>
            </a:r>
            <a:r>
              <a:rPr lang="en-GB" sz="1200" kern="1200" dirty="0" err="1" smtClean="0">
                <a:solidFill>
                  <a:schemeClr val="tx1"/>
                </a:solidFill>
                <a:effectLst/>
                <a:latin typeface="+mn-lt"/>
                <a:ea typeface="+mn-ea"/>
                <a:cs typeface="+mn-cs"/>
              </a:rPr>
              <a:t>Rahaweyn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Digile</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Mrifle</a:t>
            </a:r>
            <a:r>
              <a:rPr lang="en-GB" sz="1200" kern="1200" dirty="0" smtClean="0">
                <a:solidFill>
                  <a:schemeClr val="tx1"/>
                </a:solidFill>
                <a:effectLst/>
                <a:latin typeface="+mn-lt"/>
                <a:ea typeface="+mn-ea"/>
                <a:cs typeface="+mn-cs"/>
              </a:rPr>
              <a:t>) known as the Sab group. Minority groups who fall outside major clan lineage divisions are often discriminated and marginalized in Somali society. Minorities are traditionally hunters or craftsmen. Bantu minority groups tend to be small scale farmers or </a:t>
            </a:r>
            <a:r>
              <a:rPr lang="en-GB" sz="1200" kern="1200" dirty="0" err="1" smtClean="0">
                <a:solidFill>
                  <a:schemeClr val="tx1"/>
                </a:solidFill>
                <a:effectLst/>
                <a:latin typeface="+mn-lt"/>
                <a:ea typeface="+mn-ea"/>
                <a:cs typeface="+mn-cs"/>
              </a:rPr>
              <a:t>laborers</a:t>
            </a:r>
            <a:r>
              <a:rPr lang="en-GB" sz="1200" kern="1200" dirty="0" smtClean="0">
                <a:solidFill>
                  <a:schemeClr val="tx1"/>
                </a:solidFill>
                <a:effectLst/>
                <a:latin typeface="+mn-lt"/>
                <a:ea typeface="+mn-ea"/>
                <a:cs typeface="+mn-cs"/>
              </a:rPr>
              <a:t> and live in the riverine areas. The six major clans form branches to numerous sub clans. The major clans include </a:t>
            </a:r>
            <a:r>
              <a:rPr lang="en-GB" sz="1200" kern="1200" dirty="0" err="1" smtClean="0">
                <a:solidFill>
                  <a:schemeClr val="tx1"/>
                </a:solidFill>
                <a:effectLst/>
                <a:latin typeface="+mn-lt"/>
                <a:ea typeface="+mn-ea"/>
                <a:cs typeface="+mn-cs"/>
              </a:rPr>
              <a:t>Darod</a:t>
            </a:r>
            <a:r>
              <a:rPr lang="en-GB" sz="1200" kern="1200" dirty="0" smtClean="0">
                <a:solidFill>
                  <a:schemeClr val="tx1"/>
                </a:solidFill>
                <a:effectLst/>
                <a:latin typeface="+mn-lt"/>
                <a:ea typeface="+mn-ea"/>
                <a:cs typeface="+mn-cs"/>
              </a:rPr>
              <a:t>, Dir, Hawiye and </a:t>
            </a:r>
            <a:r>
              <a:rPr lang="en-GB" sz="1200" kern="1200" dirty="0" err="1" smtClean="0">
                <a:solidFill>
                  <a:schemeClr val="tx1"/>
                </a:solidFill>
                <a:effectLst/>
                <a:latin typeface="+mn-lt"/>
                <a:ea typeface="+mn-ea"/>
                <a:cs typeface="+mn-cs"/>
              </a:rPr>
              <a:t>Issak</a:t>
            </a:r>
            <a:r>
              <a:rPr lang="en-GB" sz="1200" kern="1200" dirty="0" smtClean="0">
                <a:solidFill>
                  <a:schemeClr val="tx1"/>
                </a:solidFill>
                <a:effectLst/>
                <a:latin typeface="+mn-lt"/>
                <a:ea typeface="+mn-ea"/>
                <a:cs typeface="+mn-cs"/>
              </a:rPr>
              <a:t> collectively known as </a:t>
            </a:r>
            <a:r>
              <a:rPr lang="en-GB" sz="1200" kern="1200" dirty="0" err="1" smtClean="0">
                <a:solidFill>
                  <a:schemeClr val="tx1"/>
                </a:solidFill>
                <a:effectLst/>
                <a:latin typeface="+mn-lt"/>
                <a:ea typeface="+mn-ea"/>
                <a:cs typeface="+mn-cs"/>
              </a:rPr>
              <a:t>Samale</a:t>
            </a:r>
            <a:r>
              <a:rPr lang="en-GB" sz="1200" kern="1200" dirty="0" smtClean="0">
                <a:solidFill>
                  <a:schemeClr val="tx1"/>
                </a:solidFill>
                <a:effectLst/>
                <a:latin typeface="+mn-lt"/>
                <a:ea typeface="+mn-ea"/>
                <a:cs typeface="+mn-cs"/>
              </a:rPr>
              <a:t> group, and the </a:t>
            </a:r>
            <a:r>
              <a:rPr lang="en-GB" sz="1200" kern="1200" dirty="0" err="1" smtClean="0">
                <a:solidFill>
                  <a:schemeClr val="tx1"/>
                </a:solidFill>
                <a:effectLst/>
                <a:latin typeface="+mn-lt"/>
                <a:ea typeface="+mn-ea"/>
                <a:cs typeface="+mn-cs"/>
              </a:rPr>
              <a:t>Rahaweyn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Digile</a:t>
            </a:r>
            <a:r>
              <a:rPr lang="en-GB" sz="1200" kern="1200" dirty="0" smtClean="0">
                <a:solidFill>
                  <a:schemeClr val="tx1"/>
                </a:solidFill>
                <a:effectLst/>
                <a:latin typeface="+mn-lt"/>
                <a:ea typeface="+mn-ea"/>
                <a:cs typeface="+mn-cs"/>
              </a:rPr>
              <a:t> and </a:t>
            </a:r>
            <a:r>
              <a:rPr lang="en-GB" sz="1200" kern="1200" dirty="0" err="1" smtClean="0">
                <a:solidFill>
                  <a:schemeClr val="tx1"/>
                </a:solidFill>
                <a:effectLst/>
                <a:latin typeface="+mn-lt"/>
                <a:ea typeface="+mn-ea"/>
                <a:cs typeface="+mn-cs"/>
              </a:rPr>
              <a:t>Mrifle</a:t>
            </a:r>
            <a:r>
              <a:rPr lang="en-GB" sz="1200" kern="1200" dirty="0" smtClean="0">
                <a:solidFill>
                  <a:schemeClr val="tx1"/>
                </a:solidFill>
                <a:effectLst/>
                <a:latin typeface="+mn-lt"/>
                <a:ea typeface="+mn-ea"/>
                <a:cs typeface="+mn-cs"/>
              </a:rPr>
              <a:t>) community categorized as the Sab group.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Somali clans are grouped into clan bonds or clan alliances formed to safe guard the mutual interest and protection of the members of the alliances though social contract or “</a:t>
            </a:r>
            <a:r>
              <a:rPr lang="en-GB" sz="1200" i="1" kern="1200" dirty="0" err="1" smtClean="0">
                <a:solidFill>
                  <a:schemeClr val="tx1"/>
                </a:solidFill>
                <a:effectLst/>
                <a:latin typeface="+mn-lt"/>
                <a:ea typeface="+mn-ea"/>
                <a:cs typeface="+mn-cs"/>
              </a:rPr>
              <a:t>xeer</a:t>
            </a:r>
            <a:r>
              <a:rPr lang="en-GB" sz="1200" kern="1200" dirty="0" smtClean="0">
                <a:solidFill>
                  <a:schemeClr val="tx1"/>
                </a:solidFill>
                <a:effectLst/>
                <a:latin typeface="+mn-lt"/>
                <a:ea typeface="+mn-ea"/>
                <a:cs typeface="+mn-cs"/>
              </a:rPr>
              <a:t>”. It is widely regarded that the social context of human development in Somalia cannot be understood without reference to clan affiliation. At the grassroots level, clan elders and other community leaders play a vital role in providing most of the day-to-day governance throughout Somalia, in the absence of effective state authority, and are often instrumental in maintaining local stability. </a:t>
            </a:r>
          </a:p>
          <a:p>
            <a:r>
              <a:rPr lang="en-GB" sz="1200" kern="1200" dirty="0" smtClean="0">
                <a:solidFill>
                  <a:schemeClr val="tx1"/>
                </a:solidFill>
                <a:effectLst/>
                <a:latin typeface="+mn-lt"/>
                <a:ea typeface="+mn-ea"/>
                <a:cs typeface="+mn-cs"/>
              </a:rPr>
              <a:t> </a:t>
            </a:r>
          </a:p>
          <a:p>
            <a:r>
              <a:rPr lang="en-GB" b="1" baseline="0" dirty="0" smtClean="0"/>
              <a:t>References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Map derived from: https://upload.wikimedia.org/wikipedia/commons/8/8b/Somalia_ethnic_grps_2002.jpg</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Drumtra</a:t>
            </a:r>
            <a:r>
              <a:rPr lang="en-GB" dirty="0" smtClean="0"/>
              <a:t> J (2014). Internal Displacement</a:t>
            </a:r>
            <a:r>
              <a:rPr lang="en-GB" baseline="0" dirty="0" smtClean="0"/>
              <a:t> in Somalia. Brookings-LSE project on internal displacement. December, 2014</a:t>
            </a:r>
            <a:endParaRPr lang="en-GB" dirty="0" smtClean="0"/>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7</a:t>
            </a:fld>
            <a:endParaRPr lang="en-GB"/>
          </a:p>
        </p:txBody>
      </p:sp>
    </p:spTree>
    <p:extLst>
      <p:ext uri="{BB962C8B-B14F-4D97-AF65-F5344CB8AC3E}">
        <p14:creationId xmlns:p14="http://schemas.microsoft.com/office/powerpoint/2010/main" val="350348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Context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Clearly any approach that requires the use of modeled disease rates requires reasonable information on the resident population for the years one is intending to estimate risk. Where risks of disease are over-distributed in space, such as most vector borne diseases, population distributions and counts must be resolved to higher spatial levels than large regional estimates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Population estimates for Somalia are contentious. The last population census was conducted in 1975. </a:t>
            </a:r>
            <a:r>
              <a:rPr lang="en-AU" sz="1200" kern="1200" dirty="0" smtClean="0">
                <a:solidFill>
                  <a:schemeClr val="tx1"/>
                </a:solidFill>
                <a:effectLst/>
                <a:latin typeface="+mn-lt"/>
                <a:ea typeface="+mn-ea"/>
                <a:cs typeface="+mn-cs"/>
              </a:rPr>
              <a:t>Until recently the size of Somalia’s population had been highly disputed with estimates ranging from 8 to 10 million, a projected annual growth of 2.6% and relatively low density. However, the recent 2014 UN Population Estimates Survey (PESS) gives a national population figure of 12.4 million (2-3 million higher than earlier estimates). </a:t>
            </a:r>
            <a:r>
              <a:rPr lang="en-GB" sz="1200" kern="1200" dirty="0" smtClean="0">
                <a:solidFill>
                  <a:schemeClr val="tx1"/>
                </a:solidFill>
                <a:effectLst/>
                <a:latin typeface="+mn-lt"/>
                <a:ea typeface="+mn-ea"/>
                <a:cs typeface="+mn-cs"/>
              </a:rPr>
              <a:t>Population estimates for Somalia are currently derived from the 2014 country-wide Population Estimation Survey (PESS) that was conducted by The Ministry of Planning with facilitation by UNFPA. An extensive household sample survey (October 2013-March 2014) provided reliable and comprehensive population estimates and important demographic characteristics by the 18 pre-war regions.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total population in 2014 is estimated to be 12.3 million people. The PESS indicated that the average household size in Somalia consisted of 6.5, 6.4, 5.8 and 3.7 persons in Nomadic, Urban, Rural and IDPs populations respectively. Out of the total population, 42% (5,216,392) were living in urban areas and 23% (2,806,787) were living in rural areas. The nomadic population constituted 26% (3,186,965) and the internally displaced persons made up 9% (1,106,751) of the population. The country has a youthful population with just under half (45.6%) being less than 15 years and 75% under 30 years. </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Map construction</a:t>
            </a:r>
            <a:r>
              <a:rPr lang="en-GB" sz="1200" b="1" kern="1200" baseline="0" dirty="0" smtClean="0">
                <a:solidFill>
                  <a:schemeClr val="tx1"/>
                </a:solidFill>
                <a:effectLst/>
                <a:latin typeface="+mn-lt"/>
                <a:ea typeface="+mn-ea"/>
                <a:cs typeface="+mn-cs"/>
              </a:rPr>
              <a:t> of populated settlements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above left-hand image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shows the distribution of settlements in Somalia using by combining populated places database assembled by the National Geospatial-Intelligence Agency (NGA; http://geoengine.nga.mil/geospatial/SW_TOOLS/NIMAMUSE/webinter/rast_roam_help.html) and Place locations database assembled from the Open Street Map (OSM; </a:t>
            </a:r>
            <a:r>
              <a:rPr lang="en-GB" sz="1200" u="sng" kern="1200" dirty="0" smtClean="0">
                <a:solidFill>
                  <a:schemeClr val="tx1"/>
                </a:solidFill>
                <a:effectLst/>
                <a:latin typeface="+mn-lt"/>
                <a:ea typeface="+mn-ea"/>
                <a:cs typeface="+mn-cs"/>
                <a:hlinkClick r:id="rId3"/>
              </a:rPr>
              <a:t>http://extract.bbbike.org/</a:t>
            </a:r>
            <a:r>
              <a:rPr lang="en-GB" sz="1200" kern="1200" dirty="0" smtClean="0">
                <a:solidFill>
                  <a:schemeClr val="tx1"/>
                </a:solidFill>
                <a:effectLst/>
                <a:latin typeface="+mn-lt"/>
                <a:ea typeface="+mn-ea"/>
                <a:cs typeface="+mn-cs"/>
              </a:rPr>
              <a:t>). Although no specific date on when the last update was made, both datasets are reported to be updated on a weekly basis on their respective website. 20,085 settlement locations have been geo-coded.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have also assembled “urban centres” in Somalia using the place name gazetteer of Somalia (www.geonames.nga.mil/gns/) and subsequently digitizing using Google Earth the</a:t>
            </a:r>
            <a:r>
              <a:rPr lang="en-GB" sz="1200" kern="1200" baseline="0" dirty="0" smtClean="0">
                <a:solidFill>
                  <a:schemeClr val="tx1"/>
                </a:solidFill>
                <a:effectLst/>
                <a:latin typeface="+mn-lt"/>
                <a:ea typeface="+mn-ea"/>
                <a:cs typeface="+mn-cs"/>
              </a:rPr>
              <a:t> 46 “urban” places where an estimated</a:t>
            </a:r>
            <a:r>
              <a:rPr lang="en-GB" sz="1200" kern="1200" dirty="0" smtClean="0">
                <a:solidFill>
                  <a:schemeClr val="tx1"/>
                </a:solidFill>
                <a:effectLst/>
                <a:latin typeface="+mn-lt"/>
                <a:ea typeface="+mn-ea"/>
                <a:cs typeface="+mn-cs"/>
              </a:rPr>
              <a:t> 10,000 inhabitants (shown</a:t>
            </a:r>
            <a:r>
              <a:rPr lang="en-GB" sz="1200" kern="1200" baseline="0" dirty="0" smtClean="0">
                <a:solidFill>
                  <a:schemeClr val="tx1"/>
                </a:solidFill>
                <a:effectLst/>
                <a:latin typeface="+mn-lt"/>
                <a:ea typeface="+mn-ea"/>
                <a:cs typeface="+mn-cs"/>
              </a:rPr>
              <a:t> in left hand table and numbered on left hand map).</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Only permanent rivers confirmed using the Global Lakes &amp; Wetlands Database (GLWD; </a:t>
            </a:r>
            <a:r>
              <a:rPr lang="en-GB" sz="1200" u="sng" kern="1200" dirty="0" smtClean="0">
                <a:solidFill>
                  <a:schemeClr val="tx1"/>
                </a:solidFill>
                <a:effectLst/>
                <a:latin typeface="+mn-lt"/>
                <a:ea typeface="+mn-ea"/>
                <a:cs typeface="+mn-cs"/>
                <a:hlinkClick r:id="rId4"/>
              </a:rPr>
              <a:t>www.worldwildlife.org/GLWD</a:t>
            </a:r>
            <a:r>
              <a:rPr lang="en-GB" sz="1200" kern="1200" dirty="0" smtClean="0">
                <a:solidFill>
                  <a:schemeClr val="tx1"/>
                </a:solidFill>
                <a:effectLst/>
                <a:latin typeface="+mn-lt"/>
                <a:ea typeface="+mn-ea"/>
                <a:cs typeface="+mn-cs"/>
              </a:rPr>
              <a:t>) were selected and shown</a:t>
            </a:r>
            <a:r>
              <a:rPr lang="en-GB" sz="1200" kern="1200" baseline="0" dirty="0" smtClean="0">
                <a:solidFill>
                  <a:schemeClr val="tx1"/>
                </a:solidFill>
                <a:effectLst/>
                <a:latin typeface="+mn-lt"/>
                <a:ea typeface="+mn-ea"/>
                <a:cs typeface="+mn-cs"/>
              </a:rPr>
              <a:t> in image above</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road network (red lines in left hand image) for Somalia was that obtained from the Open Street Map (OSM).</a:t>
            </a:r>
          </a:p>
          <a:p>
            <a:endParaRPr lang="en-GB" dirty="0" smtClean="0"/>
          </a:p>
          <a:p>
            <a:r>
              <a:rPr lang="en-GB" b="1" dirty="0" smtClean="0"/>
              <a:t>Population distribution</a:t>
            </a:r>
            <a:r>
              <a:rPr lang="en-GB" b="1" baseline="0" dirty="0" smtClean="0"/>
              <a:t> modelling – Linard et al. (2010)</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Previous population settlement mapping was done with a downgraded set of settlement data assembled from various sources including UNDP, GTZ, KEMRI, FSAU. The dataset contained 11,413 points divided in 8 categories: district capital (57), IDP camp (535), National capital (1), part of town (186), regional capital (17), settlement (9852), temporary nomadic settlement (752) and town (13). These were</a:t>
            </a:r>
            <a:r>
              <a:rPr lang="en-GB" sz="1200" kern="1200" baseline="0" dirty="0" smtClean="0">
                <a:solidFill>
                  <a:schemeClr val="tx1"/>
                </a:solidFill>
                <a:effectLst/>
                <a:latin typeface="+mn-lt"/>
                <a:ea typeface="+mn-ea"/>
                <a:cs typeface="+mn-cs"/>
              </a:rPr>
              <a:t> then compressed to three classes a) t</a:t>
            </a:r>
            <a:r>
              <a:rPr lang="en-GB" sz="1200" kern="1200" dirty="0" smtClean="0">
                <a:solidFill>
                  <a:schemeClr val="tx1"/>
                </a:solidFill>
                <a:effectLst/>
                <a:latin typeface="+mn-lt"/>
                <a:ea typeface="+mn-ea"/>
                <a:cs typeface="+mn-cs"/>
              </a:rPr>
              <a:t>owns = national capital + regional capitals + district capitals + towns + parts of towns;</a:t>
            </a:r>
            <a:r>
              <a:rPr lang="en-GB" sz="1200" kern="1200" baseline="0" dirty="0" smtClean="0">
                <a:solidFill>
                  <a:schemeClr val="tx1"/>
                </a:solidFill>
                <a:effectLst/>
                <a:latin typeface="+mn-lt"/>
                <a:ea typeface="+mn-ea"/>
                <a:cs typeface="+mn-cs"/>
              </a:rPr>
              <a:t> b) </a:t>
            </a:r>
            <a:r>
              <a:rPr lang="en-GB" sz="1200" kern="1200" dirty="0" smtClean="0">
                <a:solidFill>
                  <a:schemeClr val="tx1"/>
                </a:solidFill>
                <a:effectLst/>
                <a:latin typeface="+mn-lt"/>
                <a:ea typeface="+mn-ea"/>
                <a:cs typeface="+mn-cs"/>
              </a:rPr>
              <a:t>IDP camps and c) rural settlements. Population estimate data that available at the district level were based on 74 districts, giving an average spatial resolution of 93 km where the United Nations Development Programme (UNDP) provided population estimates for the year 2005. Population data were adjusted forward to estimated 2010 levels using UN growth rates.</a:t>
            </a:r>
          </a:p>
          <a:p>
            <a:r>
              <a:rPr lang="en-GB" sz="1200" kern="1200" dirty="0" smtClean="0">
                <a:solidFill>
                  <a:schemeClr val="tx1"/>
                </a:solidFill>
                <a:effectLst/>
                <a:latin typeface="+mn-lt"/>
                <a:ea typeface="+mn-ea"/>
                <a:cs typeface="+mn-cs"/>
              </a:rPr>
              <a:t> </a:t>
            </a:r>
          </a:p>
          <a:p>
            <a:r>
              <a:rPr lang="en-GB" sz="1200" i="0" kern="1200" dirty="0" err="1" smtClean="0">
                <a:solidFill>
                  <a:schemeClr val="tx1"/>
                </a:solidFill>
                <a:effectLst/>
                <a:latin typeface="+mn-lt"/>
                <a:ea typeface="+mn-ea"/>
                <a:cs typeface="+mn-cs"/>
              </a:rPr>
              <a:t>Landcover</a:t>
            </a:r>
            <a:r>
              <a:rPr lang="en-GB" sz="1200" i="0" kern="1200" dirty="0" smtClean="0">
                <a:solidFill>
                  <a:schemeClr val="tx1"/>
                </a:solidFill>
                <a:effectLst/>
                <a:latin typeface="+mn-lt"/>
                <a:ea typeface="+mn-ea"/>
                <a:cs typeface="+mn-cs"/>
              </a:rPr>
              <a:t> classed from </a:t>
            </a:r>
            <a:r>
              <a:rPr lang="en-GB" sz="1200" kern="1200" dirty="0" err="1" smtClean="0">
                <a:solidFill>
                  <a:schemeClr val="tx1"/>
                </a:solidFill>
                <a:effectLst/>
                <a:latin typeface="+mn-lt"/>
                <a:ea typeface="+mn-ea"/>
                <a:cs typeface="+mn-cs"/>
              </a:rPr>
              <a:t>Africover</a:t>
            </a:r>
            <a:r>
              <a:rPr lang="en-GB" sz="1200" kern="1200" dirty="0" smtClean="0">
                <a:solidFill>
                  <a:schemeClr val="tx1"/>
                </a:solidFill>
                <a:effectLst/>
                <a:latin typeface="+mn-lt"/>
                <a:ea typeface="+mn-ea"/>
                <a:cs typeface="+mn-cs"/>
              </a:rPr>
              <a:t> (www.africover.org) were condensed from 99 individual classes to 22 aggregated classes.</a:t>
            </a:r>
            <a:r>
              <a:rPr lang="en-GB" sz="1200" kern="1200" baseline="0" dirty="0" smtClean="0">
                <a:solidFill>
                  <a:schemeClr val="tx1"/>
                </a:solidFill>
                <a:effectLst/>
                <a:latin typeface="+mn-lt"/>
                <a:ea typeface="+mn-ea"/>
                <a:cs typeface="+mn-cs"/>
              </a:rPr>
              <a:t> For urban extents </a:t>
            </a:r>
            <a:r>
              <a:rPr lang="en-GB" sz="1200" i="0" kern="1200" dirty="0" smtClean="0">
                <a:solidFill>
                  <a:schemeClr val="tx1"/>
                </a:solidFill>
                <a:effectLst/>
                <a:latin typeface="+mn-lt"/>
                <a:ea typeface="+mn-ea"/>
                <a:cs typeface="+mn-cs"/>
              </a:rPr>
              <a:t>t</a:t>
            </a:r>
            <a:r>
              <a:rPr lang="en-GB" sz="1200" kern="1200" dirty="0" smtClean="0">
                <a:solidFill>
                  <a:schemeClr val="tx1"/>
                </a:solidFill>
                <a:effectLst/>
                <a:latin typeface="+mn-lt"/>
                <a:ea typeface="+mn-ea"/>
                <a:cs typeface="+mn-cs"/>
              </a:rPr>
              <a:t>he </a:t>
            </a:r>
            <a:r>
              <a:rPr lang="en-GB" sz="1200" kern="1200" dirty="0" err="1" smtClean="0">
                <a:solidFill>
                  <a:schemeClr val="tx1"/>
                </a:solidFill>
                <a:effectLst/>
                <a:latin typeface="+mn-lt"/>
                <a:ea typeface="+mn-ea"/>
                <a:cs typeface="+mn-cs"/>
              </a:rPr>
              <a:t>GeoTerraImage</a:t>
            </a:r>
            <a:r>
              <a:rPr lang="en-GB" sz="1200" kern="1200" dirty="0" smtClean="0">
                <a:solidFill>
                  <a:schemeClr val="tx1"/>
                </a:solidFill>
                <a:effectLst/>
                <a:latin typeface="+mn-lt"/>
                <a:ea typeface="+mn-ea"/>
                <a:cs typeface="+mn-cs"/>
              </a:rPr>
              <a:t> dataset depicting urban and settlement polygon outlines was used based</a:t>
            </a:r>
            <a:r>
              <a:rPr lang="en-GB" sz="1200" kern="1200" baseline="0" dirty="0" smtClean="0">
                <a:solidFill>
                  <a:schemeClr val="tx1"/>
                </a:solidFill>
                <a:effectLst/>
                <a:latin typeface="+mn-lt"/>
                <a:ea typeface="+mn-ea"/>
                <a:cs typeface="+mn-cs"/>
              </a:rPr>
              <a:t> on </a:t>
            </a:r>
            <a:r>
              <a:rPr lang="en-GB" sz="1200" kern="1200" dirty="0" smtClean="0">
                <a:solidFill>
                  <a:schemeClr val="tx1"/>
                </a:solidFill>
                <a:effectLst/>
                <a:latin typeface="+mn-lt"/>
                <a:ea typeface="+mn-ea"/>
                <a:cs typeface="+mn-cs"/>
              </a:rPr>
              <a:t>Landsat imagery between 2000 and 2005,</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generated through a combination of conventional on-screen photo-interpretation and hierarchical clustering techniques, often involving the use of area-specific geographic masks. Land cover class densities were used as weights to reallocate populations within districts. Per-pixel population densities were adjusted to the total population estimated by the UNDP (2005) in the administrative unit they belong to</a:t>
            </a:r>
            <a:r>
              <a:rPr lang="en-GB" sz="1200" kern="1200" baseline="0" dirty="0" smtClean="0">
                <a:solidFill>
                  <a:schemeClr val="tx1"/>
                </a:solidFill>
                <a:effectLst/>
                <a:latin typeface="+mn-lt"/>
                <a:ea typeface="+mn-ea"/>
                <a:cs typeface="+mn-cs"/>
              </a:rPr>
              <a:t> resulting in a gridded population distribution density per 100m resolution shown in right hand figure.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Action points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left hand</a:t>
            </a:r>
            <a:r>
              <a:rPr lang="en-GB" sz="1200" kern="1200" baseline="0" dirty="0" smtClean="0">
                <a:solidFill>
                  <a:schemeClr val="tx1"/>
                </a:solidFill>
                <a:effectLst/>
                <a:latin typeface="+mn-lt"/>
                <a:ea typeface="+mn-ea"/>
                <a:cs typeface="+mn-cs"/>
              </a:rPr>
              <a:t> image has many more defined settlements and the </a:t>
            </a:r>
            <a:r>
              <a:rPr lang="en-GB" sz="1200" kern="1200" baseline="0" dirty="0" err="1" smtClean="0">
                <a:solidFill>
                  <a:schemeClr val="tx1"/>
                </a:solidFill>
                <a:effectLst/>
                <a:latin typeface="+mn-lt"/>
                <a:ea typeface="+mn-ea"/>
                <a:cs typeface="+mn-cs"/>
              </a:rPr>
              <a:t>openstreetdata</a:t>
            </a:r>
            <a:r>
              <a:rPr lang="en-GB" sz="1200" kern="1200" baseline="0" dirty="0" smtClean="0">
                <a:solidFill>
                  <a:schemeClr val="tx1"/>
                </a:solidFill>
                <a:effectLst/>
                <a:latin typeface="+mn-lt"/>
                <a:ea typeface="+mn-ea"/>
                <a:cs typeface="+mn-cs"/>
              </a:rPr>
              <a:t> roads network has improved since the Linard paper of 2010 (&gt;20,000 compared to circa 11,000 in 2010 model). Most importantly the updated PES provides a much more reliable estimation of population census data across 109 (rather than 74) districts. It is therefore important to re-model population distributions and densities now this additional data is available. This is likely to make important differences to the population adjusted estimates of malaria infection prevalence.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Data have been assembled and provided to </a:t>
            </a:r>
            <a:r>
              <a:rPr lang="en-GB" sz="1200" kern="1200" baseline="0" dirty="0" err="1" smtClean="0">
                <a:solidFill>
                  <a:schemeClr val="tx1"/>
                </a:solidFill>
                <a:effectLst/>
                <a:latin typeface="+mn-lt"/>
                <a:ea typeface="+mn-ea"/>
                <a:cs typeface="+mn-cs"/>
              </a:rPr>
              <a:t>Afripop</a:t>
            </a:r>
            <a:r>
              <a:rPr lang="en-GB" sz="1200" kern="1200" baseline="0" dirty="0" smtClean="0">
                <a:solidFill>
                  <a:schemeClr val="tx1"/>
                </a:solidFill>
                <a:effectLst/>
                <a:latin typeface="+mn-lt"/>
                <a:ea typeface="+mn-ea"/>
                <a:cs typeface="+mn-cs"/>
              </a:rPr>
              <a:t> c/o Catherine Linard on 2</a:t>
            </a:r>
            <a:r>
              <a:rPr lang="en-GB" sz="1200" kern="1200" baseline="30000" dirty="0" smtClean="0">
                <a:solidFill>
                  <a:schemeClr val="tx1"/>
                </a:solidFill>
                <a:effectLst/>
                <a:latin typeface="+mn-lt"/>
                <a:ea typeface="+mn-ea"/>
                <a:cs typeface="+mn-cs"/>
              </a:rPr>
              <a:t>nd</a:t>
            </a:r>
            <a:r>
              <a:rPr lang="en-GB" sz="1200" kern="1200" baseline="0" dirty="0" smtClean="0">
                <a:solidFill>
                  <a:schemeClr val="tx1"/>
                </a:solidFill>
                <a:effectLst/>
                <a:latin typeface="+mn-lt"/>
                <a:ea typeface="+mn-ea"/>
                <a:cs typeface="+mn-cs"/>
              </a:rPr>
              <a:t> June 2016 to use more up-to-date methods of random forest, </a:t>
            </a:r>
            <a:r>
              <a:rPr lang="en-US" sz="1200" kern="1200" dirty="0" err="1" smtClean="0">
                <a:solidFill>
                  <a:schemeClr val="tx1"/>
                </a:solidFill>
                <a:latin typeface="+mn-lt"/>
                <a:ea typeface="+mn-ea"/>
                <a:cs typeface="+mn-cs"/>
              </a:rPr>
              <a:t>dasymetric</a:t>
            </a:r>
            <a:r>
              <a:rPr lang="en-US" sz="1200" kern="1200" dirty="0" smtClean="0">
                <a:solidFill>
                  <a:schemeClr val="tx1"/>
                </a:solidFill>
                <a:latin typeface="+mn-lt"/>
                <a:ea typeface="+mn-ea"/>
                <a:cs typeface="+mn-cs"/>
              </a:rPr>
              <a:t> </a:t>
            </a:r>
            <a:r>
              <a:rPr lang="en-GB" sz="1200" kern="1200" baseline="0" dirty="0" smtClean="0">
                <a:solidFill>
                  <a:schemeClr val="tx1"/>
                </a:solidFill>
                <a:effectLst/>
                <a:latin typeface="+mn-lt"/>
                <a:ea typeface="+mn-ea"/>
                <a:cs typeface="+mn-cs"/>
              </a:rPr>
              <a:t>modelling [Linard et al., 2012; </a:t>
            </a:r>
            <a:r>
              <a:rPr lang="en-GB" sz="1200" kern="120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5"/>
              </a:rPr>
              <a:t>www.worldpop.org.uk</a:t>
            </a:r>
            <a:r>
              <a:rPr lang="en-GB" sz="1200" u="sng"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References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Linard C, </a:t>
            </a:r>
            <a:r>
              <a:rPr lang="en-GB" sz="1200" kern="1200" dirty="0" err="1" smtClean="0">
                <a:solidFill>
                  <a:schemeClr val="tx1"/>
                </a:solidFill>
                <a:effectLst/>
                <a:latin typeface="+mn-lt"/>
                <a:ea typeface="+mn-ea"/>
                <a:cs typeface="+mn-cs"/>
              </a:rPr>
              <a:t>Alegana</a:t>
            </a:r>
            <a:r>
              <a:rPr lang="en-GB" sz="1200" kern="1200" dirty="0" smtClean="0">
                <a:solidFill>
                  <a:schemeClr val="tx1"/>
                </a:solidFill>
                <a:effectLst/>
                <a:latin typeface="+mn-lt"/>
                <a:ea typeface="+mn-ea"/>
                <a:cs typeface="+mn-cs"/>
              </a:rPr>
              <a:t> VA, Noor AM, </a:t>
            </a:r>
            <a:r>
              <a:rPr lang="en-GB" sz="1200" b="0" kern="1200" dirty="0" smtClean="0">
                <a:solidFill>
                  <a:schemeClr val="tx1"/>
                </a:solidFill>
                <a:effectLst/>
                <a:latin typeface="+mn-lt"/>
                <a:ea typeface="+mn-ea"/>
                <a:cs typeface="+mn-cs"/>
              </a:rPr>
              <a:t>Snow RW,</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Tatem</a:t>
            </a:r>
            <a:r>
              <a:rPr lang="en-GB" sz="1200" kern="1200" dirty="0" smtClean="0">
                <a:solidFill>
                  <a:schemeClr val="tx1"/>
                </a:solidFill>
                <a:effectLst/>
                <a:latin typeface="+mn-lt"/>
                <a:ea typeface="+mn-ea"/>
                <a:cs typeface="+mn-cs"/>
              </a:rPr>
              <a:t> AJ (2010). A high resolution spatial population database of Somalia for disease risk mapping. </a:t>
            </a:r>
            <a:r>
              <a:rPr lang="en-GB" sz="1200" i="1" kern="1200" dirty="0" smtClean="0">
                <a:solidFill>
                  <a:schemeClr val="tx1"/>
                </a:solidFill>
                <a:effectLst/>
                <a:latin typeface="+mn-lt"/>
                <a:ea typeface="+mn-ea"/>
                <a:cs typeface="+mn-cs"/>
              </a:rPr>
              <a:t>International Journal of Health </a:t>
            </a:r>
            <a:r>
              <a:rPr lang="en-GB" sz="1200" i="1" kern="1200" dirty="0" err="1" smtClean="0">
                <a:solidFill>
                  <a:schemeClr val="tx1"/>
                </a:solidFill>
                <a:effectLst/>
                <a:latin typeface="+mn-lt"/>
                <a:ea typeface="+mn-ea"/>
                <a:cs typeface="+mn-cs"/>
              </a:rPr>
              <a:t>Geographics</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9</a:t>
            </a:r>
            <a:r>
              <a:rPr lang="en-GB" sz="1200" kern="1200" dirty="0" smtClean="0">
                <a:solidFill>
                  <a:schemeClr val="tx1"/>
                </a:solidFill>
                <a:effectLst/>
                <a:latin typeface="+mn-lt"/>
                <a:ea typeface="+mn-ea"/>
                <a:cs typeface="+mn-cs"/>
              </a:rPr>
              <a:t>: e45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Linard C, Gilbert M,</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Snow RW,</a:t>
            </a:r>
            <a:r>
              <a:rPr lang="en-GB" sz="1200" kern="1200" dirty="0" smtClean="0">
                <a:solidFill>
                  <a:schemeClr val="tx1"/>
                </a:solidFill>
                <a:effectLst/>
                <a:latin typeface="+mn-lt"/>
                <a:ea typeface="+mn-ea"/>
                <a:cs typeface="+mn-cs"/>
              </a:rPr>
              <a:t> Noor AM, </a:t>
            </a:r>
            <a:r>
              <a:rPr lang="en-GB" sz="1200" kern="1200" dirty="0" err="1" smtClean="0">
                <a:solidFill>
                  <a:schemeClr val="tx1"/>
                </a:solidFill>
                <a:effectLst/>
                <a:latin typeface="+mn-lt"/>
                <a:ea typeface="+mn-ea"/>
                <a:cs typeface="+mn-cs"/>
              </a:rPr>
              <a:t>Tatem</a:t>
            </a:r>
            <a:r>
              <a:rPr lang="en-GB" sz="1200" kern="1200" dirty="0" smtClean="0">
                <a:solidFill>
                  <a:schemeClr val="tx1"/>
                </a:solidFill>
                <a:effectLst/>
                <a:latin typeface="+mn-lt"/>
                <a:ea typeface="+mn-ea"/>
                <a:cs typeface="+mn-cs"/>
              </a:rPr>
              <a:t> AJ (2012). Population distribution, settlement patterns and accessibility across Africa in 2010. </a:t>
            </a:r>
            <a:r>
              <a:rPr lang="en-GB" sz="1200" i="1" kern="1200" dirty="0" err="1" smtClean="0">
                <a:solidFill>
                  <a:schemeClr val="tx1"/>
                </a:solidFill>
                <a:effectLst/>
                <a:latin typeface="+mn-lt"/>
                <a:ea typeface="+mn-ea"/>
                <a:cs typeface="+mn-cs"/>
              </a:rPr>
              <a:t>PLoS</a:t>
            </a:r>
            <a:r>
              <a:rPr lang="en-GB" sz="1200" i="1" kern="1200" dirty="0" smtClean="0">
                <a:solidFill>
                  <a:schemeClr val="tx1"/>
                </a:solidFill>
                <a:effectLst/>
                <a:latin typeface="+mn-lt"/>
                <a:ea typeface="+mn-ea"/>
                <a:cs typeface="+mn-cs"/>
              </a:rPr>
              <a:t> One</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7</a:t>
            </a:r>
            <a:r>
              <a:rPr lang="en-GB" sz="1200" kern="1200" dirty="0" smtClean="0">
                <a:solidFill>
                  <a:schemeClr val="tx1"/>
                </a:solidFill>
                <a:effectLst/>
                <a:latin typeface="+mn-lt"/>
                <a:ea typeface="+mn-ea"/>
                <a:cs typeface="+mn-cs"/>
              </a:rPr>
              <a:t>: e31743</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Population Estimation Survey 2014 for the 18 Pre-War Regions of Somalia, Data for a Better Tomorrow: PESS 2014 (October 2014), Federal Public of Somalia and UNFPA.</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8</a:t>
            </a:fld>
            <a:endParaRPr lang="en-GB"/>
          </a:p>
        </p:txBody>
      </p:sp>
    </p:spTree>
    <p:extLst>
      <p:ext uri="{BB962C8B-B14F-4D97-AF65-F5344CB8AC3E}">
        <p14:creationId xmlns:p14="http://schemas.microsoft.com/office/powerpoint/2010/main" val="2814659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Context</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Somalia has the seventh-largest internally displaced population in the world. It is the scene of one of the world’s longest continuous humanitarian assistance operations, dating back to the late-1980s [</a:t>
            </a:r>
            <a:r>
              <a:rPr lang="en-GB" sz="1200" b="0" i="0" u="none" strike="noStrike" kern="1200" baseline="0" dirty="0" err="1" smtClean="0">
                <a:solidFill>
                  <a:schemeClr val="tx1"/>
                </a:solidFill>
                <a:latin typeface="+mn-lt"/>
                <a:ea typeface="+mn-ea"/>
                <a:cs typeface="+mn-cs"/>
              </a:rPr>
              <a:t>Drumtra</a:t>
            </a:r>
            <a:r>
              <a:rPr lang="en-GB" sz="1200" b="0" i="0" u="none" strike="noStrike" kern="1200" baseline="0" dirty="0" smtClean="0">
                <a:solidFill>
                  <a:schemeClr val="tx1"/>
                </a:solidFill>
                <a:latin typeface="+mn-lt"/>
                <a:ea typeface="+mn-ea"/>
                <a:cs typeface="+mn-cs"/>
              </a:rPr>
              <a:t>, 2016]</a:t>
            </a:r>
          </a:p>
          <a:p>
            <a:endParaRPr lang="en-GB" dirty="0" smtClean="0"/>
          </a:p>
          <a:p>
            <a:r>
              <a:rPr lang="en-GB" dirty="0" smtClean="0"/>
              <a:t>There remains</a:t>
            </a:r>
            <a:r>
              <a:rPr lang="en-GB" baseline="0" dirty="0" smtClean="0"/>
              <a:t> over 1.1 million protracted displaced people in Somalia, who are vulnerable, under constant threat of eviction and abuse and not protected by clan structures. The recent crisis that began in 2015 in Yemen has resulted in an influx of </a:t>
            </a:r>
            <a:r>
              <a:rPr lang="en-GB" i="1" baseline="0" dirty="0" smtClean="0"/>
              <a:t>circa</a:t>
            </a:r>
            <a:r>
              <a:rPr lang="en-GB" baseline="0" dirty="0" smtClean="0"/>
              <a:t> 30,000 Yemeni refugees from the southern regions of Yemen to Somaliland and Puntland (see above right from UNHCR report 2016). In April 2016, the Kenyan government announced that it would close the </a:t>
            </a:r>
            <a:r>
              <a:rPr lang="en-GB" baseline="0" dirty="0" err="1" smtClean="0"/>
              <a:t>Dadaab</a:t>
            </a:r>
            <a:r>
              <a:rPr lang="en-GB" baseline="0" dirty="0" smtClean="0"/>
              <a:t> Refugee camp, forcing the return of long-term asylum seekers from Somalia to return to Somalia. </a:t>
            </a:r>
          </a:p>
          <a:p>
            <a:endParaRPr lang="en-GB" baseline="0" dirty="0" smtClean="0"/>
          </a:p>
          <a:p>
            <a:r>
              <a:rPr lang="en-GB" baseline="0" dirty="0" smtClean="0"/>
              <a:t>These populations are stated in the National Malaria Strategic Plan 2011-2015 and the Global Fund Concept note in 2014 as requiring special needs. As part of the National Malaria Strategic plan 2011-2015 it was stated that “</a:t>
            </a:r>
            <a:r>
              <a:rPr lang="en-GB" sz="1200" i="1" kern="1200" dirty="0" smtClean="0">
                <a:solidFill>
                  <a:schemeClr val="tx1"/>
                </a:solidFill>
                <a:effectLst/>
                <a:latin typeface="+mn-lt"/>
                <a:ea typeface="+mn-ea"/>
                <a:cs typeface="+mn-cs"/>
              </a:rPr>
              <a:t>There is a need to ensure that IDPs are correctly screened and treated after mass displacements in order to reduce morbidity among IDPs and the likelihood of transmission to host communities. The RBM taskforce will coordinate with agencies such as UNHCR as well as the Population Tracking Initiative to determine whether mass movements have taken place. Resources will be mobilised for implementing agencies on the ground to screen IDPs systematically in camp health facilities in order to detect and treat any parasite infections</a:t>
            </a:r>
            <a:r>
              <a:rPr lang="en-GB" sz="1200" kern="1200" dirty="0" smtClean="0">
                <a:solidFill>
                  <a:schemeClr val="tx1"/>
                </a:solidFill>
                <a:effectLst/>
                <a:latin typeface="+mn-lt"/>
                <a:ea typeface="+mn-ea"/>
                <a:cs typeface="+mn-cs"/>
              </a:rPr>
              <a:t>” [NMCP, 2009]. However</a:t>
            </a:r>
            <a:r>
              <a:rPr lang="en-GB" sz="1200" kern="1200" baseline="0" dirty="0" smtClean="0">
                <a:solidFill>
                  <a:schemeClr val="tx1"/>
                </a:solidFill>
                <a:effectLst/>
                <a:latin typeface="+mn-lt"/>
                <a:ea typeface="+mn-ea"/>
                <a:cs typeface="+mn-cs"/>
              </a:rPr>
              <a:t>, while a sensible strategy, there is no documentation that this actually happened at any IDP camps since 2010. </a:t>
            </a:r>
            <a:endParaRPr lang="en-GB" sz="1200" kern="1200" dirty="0" smtClean="0">
              <a:solidFill>
                <a:schemeClr val="tx1"/>
              </a:solidFill>
              <a:effectLst/>
              <a:latin typeface="+mn-lt"/>
              <a:ea typeface="+mn-ea"/>
              <a:cs typeface="+mn-cs"/>
            </a:endParaRPr>
          </a:p>
          <a:p>
            <a:endParaRPr lang="en-GB" baseline="0" dirty="0" smtClean="0"/>
          </a:p>
          <a:p>
            <a:r>
              <a:rPr lang="en-GB" b="1" i="0" baseline="0" dirty="0" smtClean="0"/>
              <a:t>Action Points</a:t>
            </a:r>
          </a:p>
          <a:p>
            <a:endParaRPr lang="en-GB" baseline="0" dirty="0" smtClean="0"/>
          </a:p>
          <a:p>
            <a:r>
              <a:rPr lang="en-GB" baseline="0" dirty="0" smtClean="0"/>
              <a:t>It should be possible to assemble the data from OCHA on the &gt;500 refugee/IDP camp locations and NGO supporters in Somalia. Given these are a special risk groups and constitute 9% of the population it would be useful to have these spatially mapped. Someone needs to contact OCHA offices for these data.   </a:t>
            </a:r>
          </a:p>
          <a:p>
            <a:endParaRPr lang="en-GB" baseline="0" dirty="0" smtClean="0"/>
          </a:p>
          <a:p>
            <a:r>
              <a:rPr lang="en-GB" baseline="0" dirty="0" smtClean="0"/>
              <a:t>What interventions are proposed specifically for IDPs, other than being vulnerable, and how might this be mapped and operationally implemented. </a:t>
            </a:r>
          </a:p>
          <a:p>
            <a:endParaRPr lang="en-GB" baseline="0" dirty="0" smtClean="0"/>
          </a:p>
          <a:p>
            <a:r>
              <a:rPr lang="en-GB" b="1" baseline="0" dirty="0" smtClean="0"/>
              <a:t>References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Drumtra</a:t>
            </a:r>
            <a:r>
              <a:rPr lang="en-GB" dirty="0" smtClean="0"/>
              <a:t> J (2014). Internal Displacement</a:t>
            </a:r>
            <a:r>
              <a:rPr lang="en-GB" baseline="0" dirty="0" smtClean="0"/>
              <a:t> in Somalia. Brookings-LSE project on internal displacement. December, 2014</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National Malaria Control Programmes (NMCP) (2009). </a:t>
            </a:r>
            <a:r>
              <a:rPr lang="en-GB" sz="1200" kern="1200" dirty="0" smtClean="0">
                <a:solidFill>
                  <a:schemeClr val="tx1"/>
                </a:solidFill>
                <a:effectLst/>
                <a:latin typeface="+mn-lt"/>
                <a:ea typeface="+mn-ea"/>
                <a:cs typeface="+mn-cs"/>
              </a:rPr>
              <a:t>Somalia National Strategic Plan for Malaria 2011-2015. Nairobi,</a:t>
            </a:r>
            <a:r>
              <a:rPr lang="en-GB" sz="1200" kern="1200" baseline="0" dirty="0" smtClean="0">
                <a:solidFill>
                  <a:schemeClr val="tx1"/>
                </a:solidFill>
                <a:effectLst/>
                <a:latin typeface="+mn-lt"/>
                <a:ea typeface="+mn-ea"/>
                <a:cs typeface="+mn-cs"/>
              </a:rPr>
              <a:t> Kenya; </a:t>
            </a:r>
            <a:r>
              <a:rPr lang="en-GB" sz="1200" kern="1200" dirty="0" smtClean="0">
                <a:solidFill>
                  <a:schemeClr val="tx1"/>
                </a:solidFill>
                <a:effectLst/>
                <a:latin typeface="+mn-lt"/>
                <a:ea typeface="+mn-ea"/>
                <a:cs typeface="+mn-cs"/>
              </a:rPr>
              <a:t>October 2009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UNHCR (2016). Map showing displaced populations by region.</a:t>
            </a:r>
            <a:r>
              <a:rPr lang="en-GB" baseline="0" dirty="0" smtClean="0"/>
              <a:t> March 2016</a:t>
            </a:r>
          </a:p>
          <a:p>
            <a:endParaRPr lang="en-GB" dirty="0"/>
          </a:p>
        </p:txBody>
      </p:sp>
      <p:sp>
        <p:nvSpPr>
          <p:cNvPr id="4" name="Slide Number Placeholder 3"/>
          <p:cNvSpPr>
            <a:spLocks noGrp="1"/>
          </p:cNvSpPr>
          <p:nvPr>
            <p:ph type="sldNum" sz="quarter" idx="10"/>
          </p:nvPr>
        </p:nvSpPr>
        <p:spPr/>
        <p:txBody>
          <a:bodyPr/>
          <a:lstStyle/>
          <a:p>
            <a:fld id="{1A3F9CA1-1FE7-4565-978F-82A1E9B5BDBD}" type="slidenum">
              <a:rPr lang="en-GB" smtClean="0"/>
              <a:t>9</a:t>
            </a:fld>
            <a:endParaRPr lang="en-GB"/>
          </a:p>
        </p:txBody>
      </p:sp>
    </p:spTree>
    <p:extLst>
      <p:ext uri="{BB962C8B-B14F-4D97-AF65-F5344CB8AC3E}">
        <p14:creationId xmlns:p14="http://schemas.microsoft.com/office/powerpoint/2010/main" val="98194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39547F8-2E75-463C-A2B2-AB4142E7A163}" type="datetimeFigureOut">
              <a:rPr lang="en-GB" smtClean="0"/>
              <a:t>26/07/2016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3742743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9547F8-2E75-463C-A2B2-AB4142E7A163}" type="datetimeFigureOut">
              <a:rPr lang="en-GB" smtClean="0"/>
              <a:t>26/07/2016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232680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9547F8-2E75-463C-A2B2-AB4142E7A163}" type="datetimeFigureOut">
              <a:rPr lang="en-GB" smtClean="0"/>
              <a:t>26/07/2016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266388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9547F8-2E75-463C-A2B2-AB4142E7A163}" type="datetimeFigureOut">
              <a:rPr lang="en-GB" smtClean="0"/>
              <a:t>26/07/2016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4045634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9547F8-2E75-463C-A2B2-AB4142E7A163}" type="datetimeFigureOut">
              <a:rPr lang="en-GB" smtClean="0"/>
              <a:t>26/07/2016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105657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39547F8-2E75-463C-A2B2-AB4142E7A163}" type="datetimeFigureOut">
              <a:rPr lang="en-GB" smtClean="0"/>
              <a:t>26/07/2016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1985298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39547F8-2E75-463C-A2B2-AB4142E7A163}" type="datetimeFigureOut">
              <a:rPr lang="en-GB" smtClean="0"/>
              <a:t>26/07/2016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343577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39547F8-2E75-463C-A2B2-AB4142E7A163}" type="datetimeFigureOut">
              <a:rPr lang="en-GB" smtClean="0"/>
              <a:t>26/07/2016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3302141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9547F8-2E75-463C-A2B2-AB4142E7A163}" type="datetimeFigureOut">
              <a:rPr lang="en-GB" smtClean="0"/>
              <a:t>26/07/2016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334902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7F8-2E75-463C-A2B2-AB4142E7A163}" type="datetimeFigureOut">
              <a:rPr lang="en-GB" smtClean="0"/>
              <a:t>26/07/2016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130362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9547F8-2E75-463C-A2B2-AB4142E7A163}" type="datetimeFigureOut">
              <a:rPr lang="en-GB" smtClean="0"/>
              <a:t>26/07/2016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4217AE-1A0F-49ED-A909-32476AFF7202}" type="slidenum">
              <a:rPr lang="en-GB" smtClean="0"/>
              <a:t>‹#›</a:t>
            </a:fld>
            <a:endParaRPr lang="en-GB"/>
          </a:p>
        </p:txBody>
      </p:sp>
    </p:spTree>
    <p:extLst>
      <p:ext uri="{BB962C8B-B14F-4D97-AF65-F5344CB8AC3E}">
        <p14:creationId xmlns:p14="http://schemas.microsoft.com/office/powerpoint/2010/main" val="879143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547F8-2E75-463C-A2B2-AB4142E7A163}" type="datetimeFigureOut">
              <a:rPr lang="en-GB" smtClean="0"/>
              <a:t>26/07/2016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217AE-1A0F-49ED-A909-32476AFF7202}" type="slidenum">
              <a:rPr lang="en-GB" smtClean="0"/>
              <a:t>‹#›</a:t>
            </a:fld>
            <a:endParaRPr lang="en-GB"/>
          </a:p>
        </p:txBody>
      </p:sp>
    </p:spTree>
    <p:extLst>
      <p:ext uri="{BB962C8B-B14F-4D97-AF65-F5344CB8AC3E}">
        <p14:creationId xmlns:p14="http://schemas.microsoft.com/office/powerpoint/2010/main" val="100022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tiff"/><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mro.who.int/index.php"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ti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3.tif"/><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2.tif"/><Relationship Id="rId4" Type="http://schemas.openxmlformats.org/officeDocument/2006/relationships/image" Target="../media/image41.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7.tiff"/><Relationship Id="rId4" Type="http://schemas.openxmlformats.org/officeDocument/2006/relationships/image" Target="../media/image46.tiff"/></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tif"/></Relationships>
</file>

<file path=ppt/slides/_rels/slide2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1.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tif"/><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0.tif"/><Relationship Id="rId4" Type="http://schemas.openxmlformats.org/officeDocument/2006/relationships/image" Target="../media/image59.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5.tif"/></Relationships>
</file>

<file path=ppt/slides/_rels/slide3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7.tiff"/></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0.tiff"/><Relationship Id="rId4" Type="http://schemas.openxmlformats.org/officeDocument/2006/relationships/image" Target="../media/image69.ti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t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ti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3.tif"/><Relationship Id="rId5" Type="http://schemas.openxmlformats.org/officeDocument/2006/relationships/image" Target="../media/image82.tiff"/><Relationship Id="rId4" Type="http://schemas.openxmlformats.org/officeDocument/2006/relationships/image" Target="../media/image81.tiff"/></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5.tiff"/><Relationship Id="rId5" Type="http://schemas.openxmlformats.org/officeDocument/2006/relationships/image" Target="../media/image84.tiff"/><Relationship Id="rId4" Type="http://schemas.openxmlformats.org/officeDocument/2006/relationships/image" Target="../media/image83.tif"/></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7.tiff"/></Relationships>
</file>

<file path=ppt/slides/_rels/slide5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tiff"/><Relationship Id="rId4" Type="http://schemas.openxmlformats.org/officeDocument/2006/relationships/image" Target="../media/image90.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1982" y="2552554"/>
            <a:ext cx="7315200" cy="2554545"/>
          </a:xfrm>
          <a:prstGeom prst="rect">
            <a:avLst/>
          </a:prstGeom>
          <a:noFill/>
        </p:spPr>
        <p:txBody>
          <a:bodyPr wrap="square" rtlCol="0">
            <a:spAutoFit/>
          </a:bodyPr>
          <a:lstStyle/>
          <a:p>
            <a:pPr algn="ctr"/>
            <a:r>
              <a:rPr lang="en-US" sz="4400" b="1" dirty="0" smtClean="0"/>
              <a:t>Somalia</a:t>
            </a:r>
          </a:p>
          <a:p>
            <a:pPr algn="ctr"/>
            <a:r>
              <a:rPr lang="en-US" sz="4400" dirty="0" smtClean="0"/>
              <a:t>A </a:t>
            </a:r>
            <a:r>
              <a:rPr lang="en-US" sz="4400" dirty="0"/>
              <a:t>Profile of Malaria Control and </a:t>
            </a:r>
            <a:r>
              <a:rPr lang="en-US" sz="4400" dirty="0" smtClean="0"/>
              <a:t>Epidemiology</a:t>
            </a:r>
          </a:p>
          <a:p>
            <a:pPr algn="ctr"/>
            <a:r>
              <a:rPr lang="en-US" sz="2800" b="1" dirty="0" smtClean="0"/>
              <a:t>June 2016</a:t>
            </a:r>
            <a:endParaRPr lang="en-GB" sz="28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16" y="5199083"/>
            <a:ext cx="1597104" cy="1557592"/>
          </a:xfrm>
          <a:prstGeom prst="rect">
            <a:avLst/>
          </a:prstGeom>
        </p:spPr>
      </p:pic>
      <p:pic>
        <p:nvPicPr>
          <p:cNvPr id="7" name="Picture 6" descr="WHO | Regional Office for the Eastern Mediterranean">
            <a:hlinkClick r:id="rId4" tooltip="&quot;WHO | Regional Office for the Eastern Mediterranean&quot; "/>
          </p:cNvPr>
          <p:cNvPicPr/>
          <p:nvPr/>
        </p:nvPicPr>
        <p:blipFill>
          <a:blip r:embed="rId5">
            <a:extLst>
              <a:ext uri="{28A0092B-C50C-407E-A947-70E740481C1C}">
                <a14:useLocalDpi xmlns:a14="http://schemas.microsoft.com/office/drawing/2010/main" val="0"/>
              </a:ext>
            </a:extLst>
          </a:blip>
          <a:srcRect/>
          <a:stretch>
            <a:fillRect/>
          </a:stretch>
        </p:blipFill>
        <p:spPr bwMode="auto">
          <a:xfrm>
            <a:off x="9317182" y="5455974"/>
            <a:ext cx="2279393" cy="908562"/>
          </a:xfrm>
          <a:prstGeom prst="rect">
            <a:avLst/>
          </a:prstGeom>
          <a:noFill/>
          <a:ln>
            <a:noFill/>
          </a:ln>
        </p:spPr>
      </p:pic>
      <p:sp>
        <p:nvSpPr>
          <p:cNvPr id="8" name="Rectangle 2"/>
          <p:cNvSpPr>
            <a:spLocks noChangeArrowheads="1"/>
          </p:cNvSpPr>
          <p:nvPr/>
        </p:nvSpPr>
        <p:spPr bwMode="auto">
          <a:xfrm>
            <a:off x="734291" y="7065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1188" y="412613"/>
            <a:ext cx="2976787" cy="198632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0620" y="5095957"/>
            <a:ext cx="1944210" cy="156616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4243" y="5101000"/>
            <a:ext cx="1590675" cy="1590675"/>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5389" y="5182541"/>
            <a:ext cx="2298516" cy="1427594"/>
          </a:xfrm>
          <a:prstGeom prst="rect">
            <a:avLst/>
          </a:prstGeom>
        </p:spPr>
      </p:pic>
    </p:spTree>
    <p:extLst>
      <p:ext uri="{BB962C8B-B14F-4D97-AF65-F5344CB8AC3E}">
        <p14:creationId xmlns:p14="http://schemas.microsoft.com/office/powerpoint/2010/main" val="36794502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916" y="409074"/>
            <a:ext cx="3261406" cy="461665"/>
          </a:xfrm>
          <a:prstGeom prst="rect">
            <a:avLst/>
          </a:prstGeom>
          <a:noFill/>
        </p:spPr>
        <p:txBody>
          <a:bodyPr wrap="none" rtlCol="0">
            <a:spAutoFit/>
          </a:bodyPr>
          <a:lstStyle/>
          <a:p>
            <a:r>
              <a:rPr lang="en-GB" sz="2400" b="1" dirty="0" smtClean="0">
                <a:latin typeface="Cambria" panose="02040503050406030204" pitchFamily="18" charset="0"/>
              </a:rPr>
              <a:t>Nomadic pastoralists</a:t>
            </a:r>
            <a:endParaRPr lang="en-GB" sz="2400" b="1" dirty="0">
              <a:latin typeface="Cambria" panose="02040503050406030204" pitchFamily="18" charset="0"/>
            </a:endParaRPr>
          </a:p>
        </p:txBody>
      </p:sp>
      <p:pic>
        <p:nvPicPr>
          <p:cNvPr id="1026" name="Picture 2" descr="http://www.vulkaner.no/n/africa/somalia/somalinom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822" y="1310930"/>
            <a:ext cx="5961087" cy="402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233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0791" y="2533922"/>
            <a:ext cx="8238714" cy="1446550"/>
          </a:xfrm>
          <a:prstGeom prst="rect">
            <a:avLst/>
          </a:prstGeom>
          <a:noFill/>
        </p:spPr>
        <p:txBody>
          <a:bodyPr wrap="square" rtlCol="0">
            <a:spAutoFit/>
          </a:bodyPr>
          <a:lstStyle/>
          <a:p>
            <a:pPr algn="ctr"/>
            <a:r>
              <a:rPr lang="en-GB" sz="4400" b="1" dirty="0" smtClean="0">
                <a:latin typeface="Cambria" panose="02040503050406030204" pitchFamily="18" charset="0"/>
              </a:rPr>
              <a:t>Health Service delivery &amp; Information systems</a:t>
            </a:r>
            <a:endParaRPr lang="en-GB" sz="4400" b="1" dirty="0">
              <a:latin typeface="Cambria" panose="02040503050406030204" pitchFamily="18" charset="0"/>
            </a:endParaRPr>
          </a:p>
        </p:txBody>
      </p:sp>
    </p:spTree>
    <p:extLst>
      <p:ext uri="{BB962C8B-B14F-4D97-AF65-F5344CB8AC3E}">
        <p14:creationId xmlns:p14="http://schemas.microsoft.com/office/powerpoint/2010/main" val="392495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0284" y="0"/>
            <a:ext cx="5061857" cy="6858000"/>
          </a:xfrm>
          <a:prstGeom prst="rect">
            <a:avLst/>
          </a:prstGeom>
        </p:spPr>
      </p:pic>
      <p:sp>
        <p:nvSpPr>
          <p:cNvPr id="3" name="TextBox 2"/>
          <p:cNvSpPr txBox="1"/>
          <p:nvPr/>
        </p:nvSpPr>
        <p:spPr>
          <a:xfrm>
            <a:off x="348916" y="409074"/>
            <a:ext cx="3485249" cy="461665"/>
          </a:xfrm>
          <a:prstGeom prst="rect">
            <a:avLst/>
          </a:prstGeom>
          <a:noFill/>
        </p:spPr>
        <p:txBody>
          <a:bodyPr wrap="none" rtlCol="0">
            <a:spAutoFit/>
          </a:bodyPr>
          <a:lstStyle/>
          <a:p>
            <a:r>
              <a:rPr lang="en-GB" sz="2400" b="1" dirty="0" smtClean="0">
                <a:latin typeface="Cambria" panose="02040503050406030204" pitchFamily="18" charset="0"/>
              </a:rPr>
              <a:t>Health facility mapping</a:t>
            </a:r>
            <a:endParaRPr lang="en-GB" sz="2400" b="1" dirty="0">
              <a:latin typeface="Cambria" panose="02040503050406030204" pitchFamily="18" charset="0"/>
            </a:endParaRPr>
          </a:p>
        </p:txBody>
      </p:sp>
      <p:pic>
        <p:nvPicPr>
          <p:cNvPr id="4" name="Picture 3"/>
          <p:cNvPicPr>
            <a:picLocks noChangeAspect="1"/>
          </p:cNvPicPr>
          <p:nvPr/>
        </p:nvPicPr>
        <p:blipFill>
          <a:blip r:embed="rId4"/>
          <a:stretch>
            <a:fillRect/>
          </a:stretch>
        </p:blipFill>
        <p:spPr>
          <a:xfrm>
            <a:off x="348916" y="3661448"/>
            <a:ext cx="4114800" cy="2565479"/>
          </a:xfrm>
          <a:prstGeom prst="rect">
            <a:avLst/>
          </a:prstGeom>
        </p:spPr>
      </p:pic>
      <p:sp>
        <p:nvSpPr>
          <p:cNvPr id="5" name="TextBox 4"/>
          <p:cNvSpPr txBox="1"/>
          <p:nvPr/>
        </p:nvSpPr>
        <p:spPr>
          <a:xfrm>
            <a:off x="462226" y="6226927"/>
            <a:ext cx="3888180" cy="646331"/>
          </a:xfrm>
          <a:prstGeom prst="rect">
            <a:avLst/>
          </a:prstGeom>
          <a:noFill/>
        </p:spPr>
        <p:txBody>
          <a:bodyPr wrap="none" rtlCol="0">
            <a:spAutoFit/>
          </a:bodyPr>
          <a:lstStyle/>
          <a:p>
            <a:r>
              <a:rPr lang="en-GB" dirty="0" smtClean="0"/>
              <a:t> </a:t>
            </a:r>
            <a:r>
              <a:rPr lang="en-GB" b="1" dirty="0" err="1">
                <a:latin typeface="+mj-lt"/>
              </a:rPr>
              <a:t>Xingod</a:t>
            </a:r>
            <a:r>
              <a:rPr lang="en-GB" b="1" dirty="0">
                <a:latin typeface="+mj-lt"/>
              </a:rPr>
              <a:t> Health </a:t>
            </a:r>
            <a:r>
              <a:rPr lang="en-GB" b="1" dirty="0" err="1">
                <a:latin typeface="+mj-lt"/>
              </a:rPr>
              <a:t>Center</a:t>
            </a:r>
            <a:r>
              <a:rPr lang="en-GB" b="1" dirty="0">
                <a:latin typeface="+mj-lt"/>
              </a:rPr>
              <a:t>, </a:t>
            </a:r>
            <a:r>
              <a:rPr lang="en-GB" b="1" dirty="0" err="1">
                <a:latin typeface="+mj-lt"/>
              </a:rPr>
              <a:t>Karkaar</a:t>
            </a:r>
            <a:r>
              <a:rPr lang="en-GB" b="1" dirty="0">
                <a:latin typeface="+mj-lt"/>
              </a:rPr>
              <a:t>, Puntland </a:t>
            </a:r>
            <a:endParaRPr lang="en-GB" b="1" dirty="0" smtClean="0">
              <a:latin typeface="+mj-lt"/>
            </a:endParaRPr>
          </a:p>
          <a:p>
            <a:r>
              <a:rPr lang="en-GB" b="1" dirty="0" smtClean="0">
                <a:latin typeface="+mj-lt"/>
              </a:rPr>
              <a:t>(N Pearson &amp; S Khan, 2012)</a:t>
            </a:r>
            <a:endParaRPr lang="en-GB" b="1" dirty="0">
              <a:latin typeface="+mj-lt"/>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716" y="1824492"/>
            <a:ext cx="2171700" cy="1190625"/>
          </a:xfrm>
          <a:prstGeom prst="rect">
            <a:avLst/>
          </a:prstGeom>
        </p:spPr>
      </p:pic>
    </p:spTree>
    <p:extLst>
      <p:ext uri="{BB962C8B-B14F-4D97-AF65-F5344CB8AC3E}">
        <p14:creationId xmlns:p14="http://schemas.microsoft.com/office/powerpoint/2010/main" val="2915773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916" y="409074"/>
            <a:ext cx="11586410" cy="830997"/>
          </a:xfrm>
          <a:prstGeom prst="rect">
            <a:avLst/>
          </a:prstGeom>
          <a:noFill/>
        </p:spPr>
        <p:txBody>
          <a:bodyPr wrap="square" rtlCol="0">
            <a:spAutoFit/>
          </a:bodyPr>
          <a:lstStyle/>
          <a:p>
            <a:r>
              <a:rPr lang="en-AU" sz="2400" b="1" dirty="0">
                <a:latin typeface="Cambria" panose="02040503050406030204" pitchFamily="18" charset="0"/>
              </a:rPr>
              <a:t>Joint Health and Nutrition Programme (JHNP</a:t>
            </a:r>
            <a:r>
              <a:rPr lang="en-AU" sz="2400" b="1" dirty="0" smtClean="0">
                <a:latin typeface="Cambria" panose="02040503050406030204" pitchFamily="18" charset="0"/>
              </a:rPr>
              <a:t>) districts (Left); </a:t>
            </a:r>
            <a:r>
              <a:rPr lang="en-GB" sz="2400" b="1" dirty="0" smtClean="0">
                <a:latin typeface="Cambria" panose="02040503050406030204" pitchFamily="18" charset="0"/>
              </a:rPr>
              <a:t>Location of 222 NMCP sentinel sites (Right)</a:t>
            </a:r>
            <a:endParaRPr lang="en-GB" sz="2400" b="1" dirty="0">
              <a:latin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68" y="1240071"/>
            <a:ext cx="4251931" cy="5550568"/>
          </a:xfrm>
          <a:prstGeom prst="rect">
            <a:avLst/>
          </a:prstGeom>
        </p:spPr>
      </p:pic>
    </p:spTree>
    <p:extLst>
      <p:ext uri="{BB962C8B-B14F-4D97-AF65-F5344CB8AC3E}">
        <p14:creationId xmlns:p14="http://schemas.microsoft.com/office/powerpoint/2010/main" val="1955817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7010" y="2855495"/>
            <a:ext cx="2161489" cy="769441"/>
          </a:xfrm>
          <a:prstGeom prst="rect">
            <a:avLst/>
          </a:prstGeom>
          <a:noFill/>
        </p:spPr>
        <p:txBody>
          <a:bodyPr wrap="none" rtlCol="0">
            <a:spAutoFit/>
          </a:bodyPr>
          <a:lstStyle/>
          <a:p>
            <a:r>
              <a:rPr lang="en-GB" sz="4400" b="1" dirty="0" smtClean="0">
                <a:latin typeface="Cambria" panose="02040503050406030204" pitchFamily="18" charset="0"/>
              </a:rPr>
              <a:t>Climate</a:t>
            </a:r>
            <a:endParaRPr lang="en-GB" sz="4400" b="1" dirty="0">
              <a:latin typeface="Cambria" panose="02040503050406030204" pitchFamily="18" charset="0"/>
            </a:endParaRPr>
          </a:p>
        </p:txBody>
      </p:sp>
    </p:spTree>
    <p:extLst>
      <p:ext uri="{BB962C8B-B14F-4D97-AF65-F5344CB8AC3E}">
        <p14:creationId xmlns:p14="http://schemas.microsoft.com/office/powerpoint/2010/main" val="4128019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0513" y="214032"/>
            <a:ext cx="7277698" cy="461665"/>
          </a:xfrm>
          <a:prstGeom prst="rect">
            <a:avLst/>
          </a:prstGeom>
          <a:noFill/>
        </p:spPr>
        <p:txBody>
          <a:bodyPr wrap="none" rtlCol="0">
            <a:spAutoFit/>
          </a:bodyPr>
          <a:lstStyle/>
          <a:p>
            <a:r>
              <a:rPr lang="en-GB" sz="2400" b="1" dirty="0" smtClean="0">
                <a:latin typeface="Cambria" panose="02040503050406030204" pitchFamily="18" charset="0"/>
              </a:rPr>
              <a:t>Climate covariates used to help model predictions </a:t>
            </a:r>
            <a:endParaRPr lang="en-GB" sz="2400" b="1" dirty="0">
              <a:latin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513" y="1045029"/>
            <a:ext cx="3344011" cy="4355274"/>
          </a:xfrm>
          <a:prstGeom prst="rect">
            <a:avLst/>
          </a:prstGeom>
        </p:spPr>
      </p:pic>
      <p:sp>
        <p:nvSpPr>
          <p:cNvPr id="5" name="TextBox 4"/>
          <p:cNvSpPr txBox="1"/>
          <p:nvPr/>
        </p:nvSpPr>
        <p:spPr>
          <a:xfrm>
            <a:off x="951153" y="5339104"/>
            <a:ext cx="2360479" cy="461665"/>
          </a:xfrm>
          <a:prstGeom prst="rect">
            <a:avLst/>
          </a:prstGeom>
          <a:noFill/>
        </p:spPr>
        <p:txBody>
          <a:bodyPr wrap="square" rtlCol="0">
            <a:spAutoFit/>
          </a:bodyPr>
          <a:lstStyle/>
          <a:p>
            <a:r>
              <a:rPr lang="en-GB" sz="2400" b="1" dirty="0" smtClean="0"/>
              <a:t>Precipitation</a:t>
            </a:r>
            <a:endParaRPr lang="en-GB"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306" y="5861968"/>
            <a:ext cx="2921963" cy="65439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9218" y="1026125"/>
            <a:ext cx="3358526" cy="4374178"/>
          </a:xfrm>
          <a:prstGeom prst="rect">
            <a:avLst/>
          </a:prstGeom>
        </p:spPr>
      </p:pic>
      <p:sp>
        <p:nvSpPr>
          <p:cNvPr id="8" name="TextBox 7"/>
          <p:cNvSpPr txBox="1"/>
          <p:nvPr/>
        </p:nvSpPr>
        <p:spPr>
          <a:xfrm>
            <a:off x="4485426" y="5431437"/>
            <a:ext cx="3822785" cy="461665"/>
          </a:xfrm>
          <a:prstGeom prst="rect">
            <a:avLst/>
          </a:prstGeom>
          <a:noFill/>
        </p:spPr>
        <p:txBody>
          <a:bodyPr wrap="square" rtlCol="0">
            <a:spAutoFit/>
          </a:bodyPr>
          <a:lstStyle/>
          <a:p>
            <a:r>
              <a:rPr lang="en-GB" sz="2400" b="1" dirty="0"/>
              <a:t>Enhanced </a:t>
            </a:r>
            <a:r>
              <a:rPr lang="en-GB" sz="2400" b="1" dirty="0" smtClean="0"/>
              <a:t>Vegetation Index</a:t>
            </a:r>
            <a:endParaRPr lang="en-GB" sz="2400" b="1"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9218" y="5883810"/>
            <a:ext cx="3044657" cy="63255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0749" y="864802"/>
            <a:ext cx="3485340" cy="4566635"/>
          </a:xfrm>
          <a:prstGeom prst="rect">
            <a:avLst/>
          </a:prstGeom>
        </p:spPr>
      </p:pic>
      <p:sp>
        <p:nvSpPr>
          <p:cNvPr id="10" name="TextBox 9"/>
          <p:cNvSpPr txBox="1"/>
          <p:nvPr/>
        </p:nvSpPr>
        <p:spPr>
          <a:xfrm>
            <a:off x="8432003" y="5346792"/>
            <a:ext cx="3822785" cy="830997"/>
          </a:xfrm>
          <a:prstGeom prst="rect">
            <a:avLst/>
          </a:prstGeom>
          <a:noFill/>
        </p:spPr>
        <p:txBody>
          <a:bodyPr wrap="square" rtlCol="0">
            <a:spAutoFit/>
          </a:bodyPr>
          <a:lstStyle/>
          <a:p>
            <a:r>
              <a:rPr lang="en-GB" sz="2400" b="1" dirty="0" smtClean="0"/>
              <a:t>Temperature Suitability Index</a:t>
            </a:r>
            <a:endParaRPr lang="en-GB" sz="2400" b="1"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9824" y="6000980"/>
            <a:ext cx="2790662" cy="668114"/>
          </a:xfrm>
          <a:prstGeom prst="rect">
            <a:avLst/>
          </a:prstGeom>
        </p:spPr>
      </p:pic>
    </p:spTree>
    <p:extLst>
      <p:ext uri="{BB962C8B-B14F-4D97-AF65-F5344CB8AC3E}">
        <p14:creationId xmlns:p14="http://schemas.microsoft.com/office/powerpoint/2010/main" val="974985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8886" y="2558272"/>
            <a:ext cx="10069038" cy="769441"/>
          </a:xfrm>
          <a:prstGeom prst="rect">
            <a:avLst/>
          </a:prstGeom>
          <a:noFill/>
        </p:spPr>
        <p:txBody>
          <a:bodyPr wrap="none" rtlCol="0">
            <a:spAutoFit/>
          </a:bodyPr>
          <a:lstStyle/>
          <a:p>
            <a:r>
              <a:rPr lang="en-GB" sz="4400" b="1" dirty="0" smtClean="0"/>
              <a:t>History of malaria risk mapping in Somalia</a:t>
            </a:r>
            <a:endParaRPr lang="en-GB" sz="4400" b="1" dirty="0"/>
          </a:p>
        </p:txBody>
      </p:sp>
    </p:spTree>
    <p:extLst>
      <p:ext uri="{BB962C8B-B14F-4D97-AF65-F5344CB8AC3E}">
        <p14:creationId xmlns:p14="http://schemas.microsoft.com/office/powerpoint/2010/main" val="849041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1093" y="1543987"/>
            <a:ext cx="3162991" cy="4237382"/>
          </a:xfrm>
          <a:prstGeom prst="rect">
            <a:avLst/>
          </a:prstGeom>
        </p:spPr>
      </p:pic>
      <p:pic>
        <p:nvPicPr>
          <p:cNvPr id="4" name="Picture 3" descr="C:\Users\pamratia\Desktop\Massa(1936) - Somalia endemicity.tif"/>
          <p:cNvPicPr/>
          <p:nvPr/>
        </p:nvPicPr>
        <p:blipFill>
          <a:blip r:embed="rId4" cstate="print"/>
          <a:srcRect/>
          <a:stretch>
            <a:fillRect/>
          </a:stretch>
        </p:blipFill>
        <p:spPr bwMode="auto">
          <a:xfrm>
            <a:off x="3780041" y="1373412"/>
            <a:ext cx="2974721" cy="4407957"/>
          </a:xfrm>
          <a:prstGeom prst="rect">
            <a:avLst/>
          </a:prstGeom>
          <a:noFill/>
          <a:ln w="9525">
            <a:noFill/>
            <a:miter lim="800000"/>
            <a:headEnd/>
            <a:tailEnd/>
          </a:ln>
        </p:spPr>
      </p:pic>
      <p:pic>
        <p:nvPicPr>
          <p:cNvPr id="5" name="Picture 4" descr="K:\Before Xmas work\Somalia\Somalia Community PR data\Bagster Wilson 1946 map.jpg"/>
          <p:cNvPicPr/>
          <p:nvPr/>
        </p:nvPicPr>
        <p:blipFill>
          <a:blip r:embed="rId5" cstate="print"/>
          <a:srcRect l="1154"/>
          <a:stretch>
            <a:fillRect/>
          </a:stretch>
        </p:blipFill>
        <p:spPr bwMode="auto">
          <a:xfrm>
            <a:off x="7292160" y="157156"/>
            <a:ext cx="4197247" cy="2598981"/>
          </a:xfrm>
          <a:prstGeom prst="rect">
            <a:avLst/>
          </a:prstGeom>
          <a:noFill/>
          <a:ln w="9525">
            <a:noFill/>
            <a:miter lim="800000"/>
            <a:headEnd/>
            <a:tailEnd/>
          </a:ln>
        </p:spPr>
      </p:pic>
      <p:sp>
        <p:nvSpPr>
          <p:cNvPr id="6" name="TextBox 5"/>
          <p:cNvSpPr txBox="1"/>
          <p:nvPr/>
        </p:nvSpPr>
        <p:spPr>
          <a:xfrm>
            <a:off x="348916" y="409074"/>
            <a:ext cx="4755404" cy="461665"/>
          </a:xfrm>
          <a:prstGeom prst="rect">
            <a:avLst/>
          </a:prstGeom>
          <a:noFill/>
        </p:spPr>
        <p:txBody>
          <a:bodyPr wrap="none" rtlCol="0">
            <a:spAutoFit/>
          </a:bodyPr>
          <a:lstStyle/>
          <a:p>
            <a:r>
              <a:rPr lang="en-GB" sz="2400" b="1" dirty="0" smtClean="0">
                <a:latin typeface="Cambria" panose="02040503050406030204" pitchFamily="18" charset="0"/>
              </a:rPr>
              <a:t>Historical malaria risk mapping</a:t>
            </a:r>
            <a:endParaRPr lang="en-GB" sz="2400" b="1" dirty="0">
              <a:latin typeface="Cambria" panose="020405030504060302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054" y="2756137"/>
            <a:ext cx="3149779" cy="4101863"/>
          </a:xfrm>
          <a:prstGeom prst="rect">
            <a:avLst/>
          </a:prstGeom>
        </p:spPr>
      </p:pic>
      <p:sp>
        <p:nvSpPr>
          <p:cNvPr id="7" name="TextBox 6"/>
          <p:cNvSpPr txBox="1"/>
          <p:nvPr/>
        </p:nvSpPr>
        <p:spPr>
          <a:xfrm>
            <a:off x="2726618" y="5914710"/>
            <a:ext cx="1624163" cy="369332"/>
          </a:xfrm>
          <a:prstGeom prst="rect">
            <a:avLst/>
          </a:prstGeom>
          <a:noFill/>
        </p:spPr>
        <p:txBody>
          <a:bodyPr wrap="none" rtlCol="0">
            <a:spAutoFit/>
          </a:bodyPr>
          <a:lstStyle/>
          <a:p>
            <a:r>
              <a:rPr lang="en-GB" b="1" dirty="0" smtClean="0">
                <a:latin typeface="Cambria" panose="02040503050406030204" pitchFamily="18" charset="0"/>
              </a:rPr>
              <a:t>Massa (1936)</a:t>
            </a:r>
            <a:endParaRPr lang="en-GB" b="1" dirty="0">
              <a:latin typeface="Cambria" panose="02040503050406030204" pitchFamily="18" charset="0"/>
            </a:endParaRPr>
          </a:p>
        </p:txBody>
      </p:sp>
      <p:sp>
        <p:nvSpPr>
          <p:cNvPr id="8" name="Rectangle 7"/>
          <p:cNvSpPr/>
          <p:nvPr/>
        </p:nvSpPr>
        <p:spPr>
          <a:xfrm>
            <a:off x="5581435" y="409074"/>
            <a:ext cx="1710725" cy="369332"/>
          </a:xfrm>
          <a:prstGeom prst="rect">
            <a:avLst/>
          </a:prstGeom>
        </p:spPr>
        <p:txBody>
          <a:bodyPr wrap="none">
            <a:spAutoFit/>
          </a:bodyPr>
          <a:lstStyle/>
          <a:p>
            <a:r>
              <a:rPr lang="en-GB" b="1" dirty="0" smtClean="0">
                <a:latin typeface="Cambria" panose="02040503050406030204" pitchFamily="18" charset="0"/>
              </a:rPr>
              <a:t>Wilson (1949)</a:t>
            </a:r>
            <a:endParaRPr lang="en-GB" dirty="0"/>
          </a:p>
        </p:txBody>
      </p:sp>
      <p:sp>
        <p:nvSpPr>
          <p:cNvPr id="9" name="Rectangle 8"/>
          <p:cNvSpPr/>
          <p:nvPr/>
        </p:nvSpPr>
        <p:spPr>
          <a:xfrm>
            <a:off x="5267401" y="6488668"/>
            <a:ext cx="3186578" cy="369332"/>
          </a:xfrm>
          <a:prstGeom prst="rect">
            <a:avLst/>
          </a:prstGeom>
        </p:spPr>
        <p:txBody>
          <a:bodyPr wrap="none">
            <a:spAutoFit/>
          </a:bodyPr>
          <a:lstStyle/>
          <a:p>
            <a:r>
              <a:rPr lang="en-GB" b="1" dirty="0" smtClean="0">
                <a:latin typeface="Cambria" panose="02040503050406030204" pitchFamily="18" charset="0"/>
              </a:rPr>
              <a:t>Lysenko &amp; </a:t>
            </a:r>
            <a:r>
              <a:rPr lang="en-GB" b="1" dirty="0" err="1" smtClean="0">
                <a:latin typeface="Cambria" panose="02040503050406030204" pitchFamily="18" charset="0"/>
              </a:rPr>
              <a:t>Smesahko</a:t>
            </a:r>
            <a:r>
              <a:rPr lang="en-GB" b="1" dirty="0" smtClean="0">
                <a:latin typeface="Cambria" panose="02040503050406030204" pitchFamily="18" charset="0"/>
              </a:rPr>
              <a:t> (1968)</a:t>
            </a:r>
            <a:endParaRPr lang="en-GB" dirty="0"/>
          </a:p>
        </p:txBody>
      </p:sp>
    </p:spTree>
    <p:extLst>
      <p:ext uri="{BB962C8B-B14F-4D97-AF65-F5344CB8AC3E}">
        <p14:creationId xmlns:p14="http://schemas.microsoft.com/office/powerpoint/2010/main" val="1574318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88505" y="866726"/>
            <a:ext cx="5029200" cy="5711739"/>
          </a:xfrm>
          <a:prstGeom prst="rect">
            <a:avLst/>
          </a:prstGeom>
        </p:spPr>
      </p:pic>
      <p:pic>
        <p:nvPicPr>
          <p:cNvPr id="4" name="Picture 3"/>
          <p:cNvPicPr>
            <a:picLocks noChangeAspect="1"/>
          </p:cNvPicPr>
          <p:nvPr/>
        </p:nvPicPr>
        <p:blipFill>
          <a:blip r:embed="rId4"/>
          <a:stretch>
            <a:fillRect/>
          </a:stretch>
        </p:blipFill>
        <p:spPr>
          <a:xfrm>
            <a:off x="6040782" y="866726"/>
            <a:ext cx="4711100" cy="5511296"/>
          </a:xfrm>
          <a:prstGeom prst="rect">
            <a:avLst/>
          </a:prstGeom>
        </p:spPr>
      </p:pic>
      <p:sp>
        <p:nvSpPr>
          <p:cNvPr id="2" name="TextBox 1"/>
          <p:cNvSpPr txBox="1"/>
          <p:nvPr/>
        </p:nvSpPr>
        <p:spPr>
          <a:xfrm>
            <a:off x="1535153" y="6378022"/>
            <a:ext cx="4002121" cy="369332"/>
          </a:xfrm>
          <a:prstGeom prst="rect">
            <a:avLst/>
          </a:prstGeom>
          <a:noFill/>
        </p:spPr>
        <p:txBody>
          <a:bodyPr wrap="none" rtlCol="0">
            <a:spAutoFit/>
          </a:bodyPr>
          <a:lstStyle/>
          <a:p>
            <a:r>
              <a:rPr lang="en-GB" b="1" dirty="0" smtClean="0">
                <a:latin typeface="Cambria" panose="02040503050406030204" pitchFamily="18" charset="0"/>
              </a:rPr>
              <a:t>Parasite prevalence data 1932-1950</a:t>
            </a:r>
            <a:endParaRPr lang="en-GB" b="1" dirty="0">
              <a:latin typeface="Cambria" panose="02040503050406030204" pitchFamily="18" charset="0"/>
            </a:endParaRPr>
          </a:p>
        </p:txBody>
      </p:sp>
      <p:sp>
        <p:nvSpPr>
          <p:cNvPr id="5" name="TextBox 4"/>
          <p:cNvSpPr txBox="1"/>
          <p:nvPr/>
        </p:nvSpPr>
        <p:spPr>
          <a:xfrm>
            <a:off x="6078404" y="6362701"/>
            <a:ext cx="4408386" cy="369332"/>
          </a:xfrm>
          <a:prstGeom prst="rect">
            <a:avLst/>
          </a:prstGeom>
          <a:noFill/>
        </p:spPr>
        <p:txBody>
          <a:bodyPr wrap="none" rtlCol="0">
            <a:spAutoFit/>
          </a:bodyPr>
          <a:lstStyle/>
          <a:p>
            <a:r>
              <a:rPr lang="en-GB" b="1" dirty="0" smtClean="0">
                <a:latin typeface="Cambria" panose="02040503050406030204" pitchFamily="18" charset="0"/>
              </a:rPr>
              <a:t>Location of malaria epidemics pre-1950</a:t>
            </a:r>
            <a:endParaRPr lang="en-GB" b="1" dirty="0">
              <a:latin typeface="Cambria" panose="02040503050406030204" pitchFamily="18" charset="0"/>
            </a:endParaRPr>
          </a:p>
        </p:txBody>
      </p:sp>
      <p:sp>
        <p:nvSpPr>
          <p:cNvPr id="6" name="TextBox 5"/>
          <p:cNvSpPr txBox="1"/>
          <p:nvPr/>
        </p:nvSpPr>
        <p:spPr>
          <a:xfrm>
            <a:off x="1529417" y="405061"/>
            <a:ext cx="8799653" cy="461665"/>
          </a:xfrm>
          <a:prstGeom prst="rect">
            <a:avLst/>
          </a:prstGeom>
          <a:noFill/>
        </p:spPr>
        <p:txBody>
          <a:bodyPr wrap="none" rtlCol="0">
            <a:spAutoFit/>
          </a:bodyPr>
          <a:lstStyle/>
          <a:p>
            <a:r>
              <a:rPr lang="en-GB" sz="2400" b="1" dirty="0" smtClean="0"/>
              <a:t>Assembly of available </a:t>
            </a:r>
            <a:r>
              <a:rPr lang="en-GB" sz="2400" b="1" dirty="0" err="1" smtClean="0"/>
              <a:t>malariometric</a:t>
            </a:r>
            <a:r>
              <a:rPr lang="en-GB" sz="2400" b="1" dirty="0" smtClean="0"/>
              <a:t> data pre-1950 by </a:t>
            </a:r>
            <a:r>
              <a:rPr lang="en-GB" sz="2400" b="1" dirty="0" err="1" smtClean="0"/>
              <a:t>Mosie</a:t>
            </a:r>
            <a:r>
              <a:rPr lang="en-GB" sz="2400" b="1" dirty="0" smtClean="0"/>
              <a:t> [1951]</a:t>
            </a:r>
            <a:endParaRPr lang="en-GB" sz="2400" b="1" dirty="0"/>
          </a:p>
        </p:txBody>
      </p:sp>
    </p:spTree>
    <p:extLst>
      <p:ext uri="{BB962C8B-B14F-4D97-AF65-F5344CB8AC3E}">
        <p14:creationId xmlns:p14="http://schemas.microsoft.com/office/powerpoint/2010/main" val="1223576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158" y="219953"/>
            <a:ext cx="10823976" cy="1231106"/>
          </a:xfrm>
          <a:prstGeom prst="rect">
            <a:avLst/>
          </a:prstGeom>
          <a:noFill/>
        </p:spPr>
        <p:txBody>
          <a:bodyPr wrap="square" rtlCol="0">
            <a:spAutoFit/>
          </a:bodyPr>
          <a:lstStyle/>
          <a:p>
            <a:r>
              <a:rPr lang="en-GB" sz="2800" b="1" dirty="0"/>
              <a:t>Dr </a:t>
            </a:r>
            <a:r>
              <a:rPr lang="en-GB" sz="2800" b="1" dirty="0" err="1"/>
              <a:t>Gigioli’s</a:t>
            </a:r>
            <a:r>
              <a:rPr lang="en-GB" sz="2800" b="1" dirty="0"/>
              <a:t> report to WHO in </a:t>
            </a:r>
            <a:r>
              <a:rPr lang="en-GB" sz="2800" b="1" dirty="0" smtClean="0"/>
              <a:t>1955 describing </a:t>
            </a:r>
            <a:r>
              <a:rPr lang="en-GB" sz="2800" b="1" dirty="0"/>
              <a:t>the epidemiology of malaria in Somalia [EM/MAL/17; </a:t>
            </a:r>
            <a:r>
              <a:rPr lang="en-GB" sz="2800" b="1" dirty="0" smtClean="0"/>
              <a:t>1955]</a:t>
            </a:r>
            <a:endParaRPr lang="en-GB" dirty="0"/>
          </a:p>
          <a:p>
            <a:endParaRPr lang="en-GB" dirty="0"/>
          </a:p>
        </p:txBody>
      </p:sp>
      <p:sp>
        <p:nvSpPr>
          <p:cNvPr id="3" name="TextBox 2"/>
          <p:cNvSpPr txBox="1"/>
          <p:nvPr/>
        </p:nvSpPr>
        <p:spPr>
          <a:xfrm>
            <a:off x="636103" y="1623338"/>
            <a:ext cx="11198087" cy="5170646"/>
          </a:xfrm>
          <a:prstGeom prst="rect">
            <a:avLst/>
          </a:prstGeom>
          <a:noFill/>
        </p:spPr>
        <p:txBody>
          <a:bodyPr wrap="square" rtlCol="0">
            <a:spAutoFit/>
          </a:bodyPr>
          <a:lstStyle/>
          <a:p>
            <a:pPr lvl="0"/>
            <a:r>
              <a:rPr lang="en-GB" sz="2400" b="1" dirty="0"/>
              <a:t>Northern and central parts of </a:t>
            </a:r>
            <a:r>
              <a:rPr lang="en-GB" sz="2400" b="1" dirty="0" smtClean="0"/>
              <a:t>Somaliland - low </a:t>
            </a:r>
            <a:r>
              <a:rPr lang="en-GB" sz="2400" b="1" dirty="0"/>
              <a:t>incidence of malaria generally, but </a:t>
            </a:r>
            <a:r>
              <a:rPr lang="en-GB" sz="2400" b="1" dirty="0" smtClean="0"/>
              <a:t>epidemics occur </a:t>
            </a:r>
            <a:r>
              <a:rPr lang="en-GB" sz="2400" b="1" dirty="0"/>
              <a:t>during years of heavy </a:t>
            </a:r>
            <a:r>
              <a:rPr lang="en-GB" sz="2400" b="1" dirty="0" smtClean="0"/>
              <a:t>rain</a:t>
            </a:r>
          </a:p>
          <a:p>
            <a:pPr lvl="0"/>
            <a:endParaRPr lang="en-GB" sz="2400" b="1" dirty="0"/>
          </a:p>
          <a:p>
            <a:pPr lvl="0"/>
            <a:r>
              <a:rPr lang="en-GB" sz="2400" b="1" dirty="0" smtClean="0"/>
              <a:t>Endemic </a:t>
            </a:r>
            <a:r>
              <a:rPr lang="en-GB" sz="2400" b="1" dirty="0"/>
              <a:t>malaria </a:t>
            </a:r>
            <a:r>
              <a:rPr lang="en-GB" sz="2400" b="1" dirty="0" smtClean="0"/>
              <a:t>associated </a:t>
            </a:r>
            <a:r>
              <a:rPr lang="en-GB" sz="2400" b="1" dirty="0"/>
              <a:t>with </a:t>
            </a:r>
            <a:r>
              <a:rPr lang="en-GB" sz="2400" b="1" dirty="0" smtClean="0"/>
              <a:t>Juba and </a:t>
            </a:r>
            <a:r>
              <a:rPr lang="en-GB" sz="2400" b="1" dirty="0" err="1" smtClean="0"/>
              <a:t>Shabelle</a:t>
            </a:r>
            <a:r>
              <a:rPr lang="en-GB" sz="2400" b="1" dirty="0" smtClean="0"/>
              <a:t> riverine areas</a:t>
            </a:r>
            <a:endParaRPr lang="en-GB" sz="2400" b="1" dirty="0"/>
          </a:p>
          <a:p>
            <a:pPr lvl="0"/>
            <a:endParaRPr lang="en-GB" sz="2400" b="1" dirty="0" smtClean="0"/>
          </a:p>
          <a:p>
            <a:pPr lvl="0"/>
            <a:r>
              <a:rPr lang="en-GB" sz="2400" b="1" dirty="0" smtClean="0"/>
              <a:t>Coastal </a:t>
            </a:r>
            <a:r>
              <a:rPr lang="en-GB" sz="2400" b="1" dirty="0"/>
              <a:t>areas are generally free from malaria</a:t>
            </a:r>
          </a:p>
          <a:p>
            <a:pPr lvl="0"/>
            <a:endParaRPr lang="en-GB" sz="2400" b="1" dirty="0" smtClean="0"/>
          </a:p>
          <a:p>
            <a:pPr lvl="0"/>
            <a:r>
              <a:rPr lang="en-GB" sz="2400" b="1" dirty="0" smtClean="0"/>
              <a:t>Wide </a:t>
            </a:r>
            <a:r>
              <a:rPr lang="en-GB" sz="2400" b="1" dirty="0"/>
              <a:t>arid </a:t>
            </a:r>
            <a:r>
              <a:rPr lang="en-GB" sz="2400" b="1" dirty="0" smtClean="0"/>
              <a:t>tracts where only </a:t>
            </a:r>
            <a:r>
              <a:rPr lang="en-GB" sz="2400" b="1" dirty="0"/>
              <a:t>foci of </a:t>
            </a:r>
            <a:r>
              <a:rPr lang="en-GB" sz="2400" b="1" dirty="0" err="1"/>
              <a:t>endemicity</a:t>
            </a:r>
            <a:r>
              <a:rPr lang="en-GB" sz="2400" b="1" dirty="0"/>
              <a:t> </a:t>
            </a:r>
            <a:r>
              <a:rPr lang="en-GB" sz="2400" b="1" dirty="0" smtClean="0"/>
              <a:t>restricted </a:t>
            </a:r>
            <a:r>
              <a:rPr lang="en-GB" sz="2400" b="1" dirty="0"/>
              <a:t>to </a:t>
            </a:r>
            <a:r>
              <a:rPr lang="en-GB" sz="2400" b="1" dirty="0" smtClean="0"/>
              <a:t>permanent </a:t>
            </a:r>
            <a:r>
              <a:rPr lang="en-GB" sz="2400" b="1" dirty="0"/>
              <a:t>water collections such as springs, wells, </a:t>
            </a:r>
            <a:r>
              <a:rPr lang="en-GB" sz="2400" b="1" dirty="0" err="1"/>
              <a:t>etc</a:t>
            </a:r>
            <a:endParaRPr lang="en-GB" sz="2400" b="1" dirty="0"/>
          </a:p>
          <a:p>
            <a:pPr lvl="0"/>
            <a:endParaRPr lang="en-GB" sz="2400" b="1" dirty="0" smtClean="0"/>
          </a:p>
          <a:p>
            <a:pPr lvl="0"/>
            <a:r>
              <a:rPr lang="en-GB" sz="2400" b="1" dirty="0" smtClean="0"/>
              <a:t>Transmission is seasonal everywhere</a:t>
            </a:r>
          </a:p>
          <a:p>
            <a:pPr lvl="0"/>
            <a:endParaRPr lang="en-GB" sz="2400" b="1" dirty="0"/>
          </a:p>
          <a:p>
            <a:pPr lvl="0"/>
            <a:r>
              <a:rPr lang="en-GB" sz="2400" b="1" dirty="0" err="1" smtClean="0"/>
              <a:t>Holoendemic</a:t>
            </a:r>
            <a:r>
              <a:rPr lang="en-GB" sz="2400" b="1" dirty="0" smtClean="0"/>
              <a:t> </a:t>
            </a:r>
            <a:r>
              <a:rPr lang="en-GB" sz="2400" b="1" dirty="0"/>
              <a:t>malaria is not found anywhere</a:t>
            </a:r>
          </a:p>
          <a:p>
            <a:endParaRPr lang="en-GB" dirty="0"/>
          </a:p>
        </p:txBody>
      </p:sp>
    </p:spTree>
    <p:extLst>
      <p:ext uri="{BB962C8B-B14F-4D97-AF65-F5344CB8AC3E}">
        <p14:creationId xmlns:p14="http://schemas.microsoft.com/office/powerpoint/2010/main" val="3600433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1008" y="2577276"/>
            <a:ext cx="2002343" cy="769441"/>
          </a:xfrm>
          <a:prstGeom prst="rect">
            <a:avLst/>
          </a:prstGeom>
          <a:noFill/>
        </p:spPr>
        <p:txBody>
          <a:bodyPr wrap="none" rtlCol="0">
            <a:spAutoFit/>
          </a:bodyPr>
          <a:lstStyle/>
          <a:p>
            <a:r>
              <a:rPr lang="en-GB" sz="4400" b="1" dirty="0" smtClean="0"/>
              <a:t>Context</a:t>
            </a:r>
            <a:endParaRPr lang="en-GB" sz="4400" b="1" dirty="0"/>
          </a:p>
        </p:txBody>
      </p:sp>
    </p:spTree>
    <p:extLst>
      <p:ext uri="{BB962C8B-B14F-4D97-AF65-F5344CB8AC3E}">
        <p14:creationId xmlns:p14="http://schemas.microsoft.com/office/powerpoint/2010/main" val="3074693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7312" y="1749287"/>
            <a:ext cx="4070964" cy="4893102"/>
          </a:xfrm>
          <a:prstGeom prst="rect">
            <a:avLst/>
          </a:prstGeom>
        </p:spPr>
      </p:pic>
      <p:sp>
        <p:nvSpPr>
          <p:cNvPr id="3" name="TextBox 2"/>
          <p:cNvSpPr txBox="1"/>
          <p:nvPr/>
        </p:nvSpPr>
        <p:spPr>
          <a:xfrm>
            <a:off x="1529417" y="405061"/>
            <a:ext cx="8751435" cy="461665"/>
          </a:xfrm>
          <a:prstGeom prst="rect">
            <a:avLst/>
          </a:prstGeom>
          <a:noFill/>
        </p:spPr>
        <p:txBody>
          <a:bodyPr wrap="none" rtlCol="0">
            <a:spAutoFit/>
          </a:bodyPr>
          <a:lstStyle/>
          <a:p>
            <a:r>
              <a:rPr lang="en-GB" sz="2400" b="1" dirty="0" smtClean="0"/>
              <a:t>Presumed malaria </a:t>
            </a:r>
            <a:r>
              <a:rPr lang="en-GB" sz="2400" b="1" dirty="0" err="1" smtClean="0"/>
              <a:t>endemicity</a:t>
            </a:r>
            <a:r>
              <a:rPr lang="en-GB" sz="2400" b="1" dirty="0" smtClean="0"/>
              <a:t>, based on expert opinion, WHO 1960</a:t>
            </a:r>
            <a:endParaRPr lang="en-GB" sz="2400"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9518" y="1118807"/>
            <a:ext cx="4197491" cy="552358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4624" y="3933245"/>
            <a:ext cx="2182368" cy="2225040"/>
          </a:xfrm>
          <a:prstGeom prst="rect">
            <a:avLst/>
          </a:prstGeom>
        </p:spPr>
      </p:pic>
    </p:spTree>
    <p:extLst>
      <p:ext uri="{BB962C8B-B14F-4D97-AF65-F5344CB8AC3E}">
        <p14:creationId xmlns:p14="http://schemas.microsoft.com/office/powerpoint/2010/main" val="2555092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6782" y="2452254"/>
            <a:ext cx="8628837" cy="769441"/>
          </a:xfrm>
          <a:prstGeom prst="rect">
            <a:avLst/>
          </a:prstGeom>
          <a:noFill/>
        </p:spPr>
        <p:txBody>
          <a:bodyPr wrap="none" rtlCol="0">
            <a:spAutoFit/>
          </a:bodyPr>
          <a:lstStyle/>
          <a:p>
            <a:r>
              <a:rPr lang="en-GB" sz="4400" b="1" dirty="0" smtClean="0"/>
              <a:t>Stratified Malaria control in Somalia</a:t>
            </a:r>
            <a:endParaRPr lang="en-GB" sz="4400" b="1" dirty="0"/>
          </a:p>
        </p:txBody>
      </p:sp>
    </p:spTree>
    <p:extLst>
      <p:ext uri="{BB962C8B-B14F-4D97-AF65-F5344CB8AC3E}">
        <p14:creationId xmlns:p14="http://schemas.microsoft.com/office/powerpoint/2010/main" val="2203540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9417" y="1995054"/>
            <a:ext cx="9414165" cy="4062651"/>
          </a:xfrm>
          <a:prstGeom prst="rect">
            <a:avLst/>
          </a:prstGeom>
          <a:noFill/>
        </p:spPr>
        <p:txBody>
          <a:bodyPr wrap="square" rtlCol="0">
            <a:spAutoFit/>
          </a:bodyPr>
          <a:lstStyle/>
          <a:p>
            <a:endParaRPr lang="en-GB" dirty="0"/>
          </a:p>
          <a:p>
            <a:r>
              <a:rPr lang="en-GB" sz="2400" dirty="0" smtClean="0">
                <a:latin typeface="Cambria" panose="02040503050406030204" pitchFamily="18" charset="0"/>
              </a:rPr>
              <a:t>To </a:t>
            </a:r>
            <a:r>
              <a:rPr lang="en-GB" sz="2400" dirty="0">
                <a:latin typeface="Cambria" panose="02040503050406030204" pitchFamily="18" charset="0"/>
              </a:rPr>
              <a:t>strengthen epidemiological expertise and logistics in northern Somalia to guide </a:t>
            </a:r>
            <a:r>
              <a:rPr lang="en-GB" sz="2400" dirty="0" smtClean="0">
                <a:latin typeface="Cambria" panose="02040503050406030204" pitchFamily="18" charset="0"/>
              </a:rPr>
              <a:t>the operational </a:t>
            </a:r>
            <a:r>
              <a:rPr lang="en-GB" sz="2400" dirty="0">
                <a:latin typeface="Cambria" panose="02040503050406030204" pitchFamily="18" charset="0"/>
              </a:rPr>
              <a:t>implementation of larval control measures and to take responsibility </a:t>
            </a:r>
            <a:r>
              <a:rPr lang="en-GB" sz="2400" dirty="0" smtClean="0">
                <a:latin typeface="Cambria" panose="02040503050406030204" pitchFamily="18" charset="0"/>
              </a:rPr>
              <a:t>of health </a:t>
            </a:r>
            <a:r>
              <a:rPr lang="en-GB" sz="2400" dirty="0">
                <a:latin typeface="Cambria" panose="02040503050406030204" pitchFamily="18" charset="0"/>
              </a:rPr>
              <a:t>information system including early warning and prediction and preparedness </a:t>
            </a:r>
            <a:r>
              <a:rPr lang="en-GB" sz="2400" dirty="0" smtClean="0">
                <a:latin typeface="Cambria" panose="02040503050406030204" pitchFamily="18" charset="0"/>
              </a:rPr>
              <a:t>for epidemics</a:t>
            </a:r>
          </a:p>
          <a:p>
            <a:endParaRPr lang="en-GB" sz="2400" dirty="0"/>
          </a:p>
          <a:p>
            <a:r>
              <a:rPr lang="en-GB" sz="2400" dirty="0" smtClean="0">
                <a:latin typeface="Cambria" panose="02040503050406030204" pitchFamily="18" charset="0"/>
              </a:rPr>
              <a:t>To </a:t>
            </a:r>
            <a:r>
              <a:rPr lang="en-GB" sz="2400" dirty="0">
                <a:latin typeface="Cambria" panose="02040503050406030204" pitchFamily="18" charset="0"/>
              </a:rPr>
              <a:t>develop control of malaria transmission in northern Somalia by anti-larval </a:t>
            </a:r>
            <a:r>
              <a:rPr lang="en-GB" sz="2400" dirty="0" smtClean="0">
                <a:latin typeface="Cambria" panose="02040503050406030204" pitchFamily="18" charset="0"/>
              </a:rPr>
              <a:t>measures wherever </a:t>
            </a:r>
            <a:r>
              <a:rPr lang="en-GB" sz="2400" dirty="0">
                <a:latin typeface="Cambria" panose="02040503050406030204" pitchFamily="18" charset="0"/>
              </a:rPr>
              <a:t>anopheles breeding places are confined to artificial water storage </a:t>
            </a:r>
            <a:r>
              <a:rPr lang="en-GB" sz="2400" dirty="0" smtClean="0">
                <a:latin typeface="Cambria" panose="02040503050406030204" pitchFamily="18" charset="0"/>
              </a:rPr>
              <a:t>reservoirs</a:t>
            </a:r>
            <a:endParaRPr lang="en-GB" sz="2400" dirty="0">
              <a:latin typeface="Cambria" panose="02040503050406030204" pitchFamily="18" charset="0"/>
            </a:endParaRPr>
          </a:p>
          <a:p>
            <a:endParaRPr lang="en-GB" sz="2400" dirty="0"/>
          </a:p>
        </p:txBody>
      </p:sp>
      <p:sp>
        <p:nvSpPr>
          <p:cNvPr id="3" name="TextBox 2"/>
          <p:cNvSpPr txBox="1"/>
          <p:nvPr/>
        </p:nvSpPr>
        <p:spPr>
          <a:xfrm>
            <a:off x="1579417" y="903098"/>
            <a:ext cx="9497665" cy="461665"/>
          </a:xfrm>
          <a:prstGeom prst="rect">
            <a:avLst/>
          </a:prstGeom>
          <a:noFill/>
        </p:spPr>
        <p:txBody>
          <a:bodyPr wrap="none" rtlCol="0">
            <a:spAutoFit/>
          </a:bodyPr>
          <a:lstStyle/>
          <a:p>
            <a:r>
              <a:rPr lang="en-GB" sz="2400" b="1" dirty="0" smtClean="0">
                <a:latin typeface="Cambria" panose="02040503050406030204" pitchFamily="18" charset="0"/>
              </a:rPr>
              <a:t>WHO consultant recommendations for stratified response in 1997</a:t>
            </a:r>
            <a:endParaRPr lang="en-GB" sz="2400" b="1" dirty="0">
              <a:latin typeface="Cambria" panose="02040503050406030204" pitchFamily="18" charset="0"/>
            </a:endParaRPr>
          </a:p>
        </p:txBody>
      </p:sp>
    </p:spTree>
    <p:extLst>
      <p:ext uri="{BB962C8B-B14F-4D97-AF65-F5344CB8AC3E}">
        <p14:creationId xmlns:p14="http://schemas.microsoft.com/office/powerpoint/2010/main" val="3698303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1705" y="967267"/>
            <a:ext cx="10010626" cy="461665"/>
          </a:xfrm>
          <a:prstGeom prst="rect">
            <a:avLst/>
          </a:prstGeom>
          <a:noFill/>
        </p:spPr>
        <p:txBody>
          <a:bodyPr wrap="none" rtlCol="0">
            <a:spAutoFit/>
          </a:bodyPr>
          <a:lstStyle/>
          <a:p>
            <a:r>
              <a:rPr lang="en-GB" sz="2400" b="1" dirty="0" smtClean="0">
                <a:latin typeface="Cambria" panose="02040503050406030204" pitchFamily="18" charset="0"/>
              </a:rPr>
              <a:t>WHO consultant recommendations for stratified ITN response in 2001</a:t>
            </a:r>
            <a:endParaRPr lang="en-GB" sz="2400" b="1" dirty="0">
              <a:latin typeface="Cambria" panose="02040503050406030204" pitchFamily="18" charset="0"/>
            </a:endParaRPr>
          </a:p>
        </p:txBody>
      </p:sp>
      <p:sp>
        <p:nvSpPr>
          <p:cNvPr id="4" name="TextBox 3"/>
          <p:cNvSpPr txBox="1"/>
          <p:nvPr/>
        </p:nvSpPr>
        <p:spPr>
          <a:xfrm>
            <a:off x="1411705" y="1966388"/>
            <a:ext cx="10247269" cy="2308324"/>
          </a:xfrm>
          <a:prstGeom prst="rect">
            <a:avLst/>
          </a:prstGeom>
          <a:noFill/>
        </p:spPr>
        <p:txBody>
          <a:bodyPr wrap="square" rtlCol="0">
            <a:spAutoFit/>
          </a:bodyPr>
          <a:lstStyle/>
          <a:p>
            <a:r>
              <a:rPr lang="en-US" sz="2400" b="1" dirty="0">
                <a:latin typeface="Cambria" panose="02040503050406030204" pitchFamily="18" charset="0"/>
              </a:rPr>
              <a:t>North-Western</a:t>
            </a:r>
            <a:r>
              <a:rPr lang="en-US" sz="2400" dirty="0">
                <a:latin typeface="Cambria" panose="02040503050406030204" pitchFamily="18" charset="0"/>
              </a:rPr>
              <a:t> - </a:t>
            </a:r>
            <a:r>
              <a:rPr lang="en-GB" sz="2400" dirty="0" smtClean="0">
                <a:latin typeface="Cambria" panose="02040503050406030204" pitchFamily="18" charset="0"/>
              </a:rPr>
              <a:t>increase </a:t>
            </a:r>
            <a:r>
              <a:rPr lang="en-GB" sz="2400" dirty="0">
                <a:latin typeface="Cambria" panose="02040503050406030204" pitchFamily="18" charset="0"/>
              </a:rPr>
              <a:t>the proportion of households, which own at least one ITN by 10% in urban areas, 5% in rural areas and 2% in nomadic </a:t>
            </a:r>
            <a:r>
              <a:rPr lang="en-GB" sz="2400" dirty="0" smtClean="0">
                <a:latin typeface="Cambria" panose="02040503050406030204" pitchFamily="18" charset="0"/>
              </a:rPr>
              <a:t>areas</a:t>
            </a:r>
          </a:p>
          <a:p>
            <a:endParaRPr lang="en-GB" sz="2400" dirty="0">
              <a:latin typeface="Cambria" panose="02040503050406030204" pitchFamily="18" charset="0"/>
            </a:endParaRPr>
          </a:p>
          <a:p>
            <a:r>
              <a:rPr lang="en-GB" sz="2400" b="1" dirty="0" smtClean="0">
                <a:latin typeface="Cambria" panose="02040503050406030204" pitchFamily="18" charset="0"/>
              </a:rPr>
              <a:t>North-Eastern</a:t>
            </a:r>
            <a:r>
              <a:rPr lang="en-GB" sz="2400" dirty="0" smtClean="0">
                <a:latin typeface="Cambria" panose="02040503050406030204" pitchFamily="18" charset="0"/>
              </a:rPr>
              <a:t> - </a:t>
            </a:r>
            <a:r>
              <a:rPr lang="en-GB" sz="2400" dirty="0">
                <a:latin typeface="Cambria" panose="02040503050406030204" pitchFamily="18" charset="0"/>
              </a:rPr>
              <a:t>pilot ITN in nomads and urban </a:t>
            </a:r>
            <a:r>
              <a:rPr lang="en-GB" sz="2400" dirty="0" smtClean="0">
                <a:latin typeface="Cambria" panose="02040503050406030204" pitchFamily="18" charset="0"/>
              </a:rPr>
              <a:t>settings</a:t>
            </a:r>
          </a:p>
          <a:p>
            <a:endParaRPr lang="en-GB" sz="2400" dirty="0">
              <a:latin typeface="Cambria" panose="02040503050406030204" pitchFamily="18" charset="0"/>
            </a:endParaRPr>
          </a:p>
          <a:p>
            <a:r>
              <a:rPr lang="en-GB" sz="2400" b="1" dirty="0" smtClean="0">
                <a:latin typeface="Cambria" panose="02040503050406030204" pitchFamily="18" charset="0"/>
              </a:rPr>
              <a:t>Central-South</a:t>
            </a:r>
            <a:r>
              <a:rPr lang="en-GB" sz="2400" dirty="0" smtClean="0">
                <a:latin typeface="Cambria" panose="02040503050406030204" pitchFamily="18" charset="0"/>
              </a:rPr>
              <a:t> - </a:t>
            </a:r>
            <a:r>
              <a:rPr lang="en-GB" sz="2400" dirty="0">
                <a:latin typeface="Cambria" panose="02040503050406030204" pitchFamily="18" charset="0"/>
              </a:rPr>
              <a:t>protect all vulnerable children and pregnant </a:t>
            </a:r>
            <a:r>
              <a:rPr lang="en-GB" sz="2400" dirty="0" smtClean="0">
                <a:latin typeface="Cambria" panose="02040503050406030204" pitchFamily="18" charset="0"/>
              </a:rPr>
              <a:t>women</a:t>
            </a:r>
            <a:endParaRPr lang="en-GB" sz="2400" dirty="0">
              <a:latin typeface="Cambria" panose="02040503050406030204" pitchFamily="18" charset="0"/>
            </a:endParaRPr>
          </a:p>
        </p:txBody>
      </p:sp>
    </p:spTree>
    <p:extLst>
      <p:ext uri="{BB962C8B-B14F-4D97-AF65-F5344CB8AC3E}">
        <p14:creationId xmlns:p14="http://schemas.microsoft.com/office/powerpoint/2010/main" val="3001521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916" y="409074"/>
            <a:ext cx="6250044" cy="830997"/>
          </a:xfrm>
          <a:prstGeom prst="rect">
            <a:avLst/>
          </a:prstGeom>
          <a:noFill/>
        </p:spPr>
        <p:txBody>
          <a:bodyPr wrap="none" rtlCol="0">
            <a:spAutoFit/>
          </a:bodyPr>
          <a:lstStyle/>
          <a:p>
            <a:r>
              <a:rPr lang="en-GB" sz="2400" b="1" dirty="0" smtClean="0">
                <a:latin typeface="Cambria" panose="02040503050406030204" pitchFamily="18" charset="0"/>
              </a:rPr>
              <a:t>Contemporary use of malaria risk mapping</a:t>
            </a:r>
          </a:p>
          <a:p>
            <a:endParaRPr lang="en-GB" sz="2400" b="1" dirty="0">
              <a:latin typeface="Cambria" panose="02040503050406030204" pitchFamily="18" charset="0"/>
            </a:endParaRPr>
          </a:p>
        </p:txBody>
      </p:sp>
      <p:sp>
        <p:nvSpPr>
          <p:cNvPr id="6" name="TextBox 5"/>
          <p:cNvSpPr txBox="1"/>
          <p:nvPr/>
        </p:nvSpPr>
        <p:spPr>
          <a:xfrm>
            <a:off x="4170473" y="5904114"/>
            <a:ext cx="3421625" cy="646331"/>
          </a:xfrm>
          <a:prstGeom prst="rect">
            <a:avLst/>
          </a:prstGeom>
          <a:noFill/>
        </p:spPr>
        <p:txBody>
          <a:bodyPr wrap="square" rtlCol="0">
            <a:spAutoFit/>
          </a:bodyPr>
          <a:lstStyle/>
          <a:p>
            <a:r>
              <a:rPr lang="en-GB" b="1" dirty="0" smtClean="0">
                <a:latin typeface="Cambria" panose="02040503050406030204" pitchFamily="18" charset="0"/>
              </a:rPr>
              <a:t>2010 malaria risk map used in MPR 2014</a:t>
            </a:r>
            <a:endParaRPr lang="en-GB" b="1" dirty="0">
              <a:latin typeface="Cambria" panose="02040503050406030204" pitchFamily="18" charset="0"/>
            </a:endParaRPr>
          </a:p>
        </p:txBody>
      </p:sp>
      <p:sp>
        <p:nvSpPr>
          <p:cNvPr id="7" name="TextBox 6"/>
          <p:cNvSpPr txBox="1"/>
          <p:nvPr/>
        </p:nvSpPr>
        <p:spPr>
          <a:xfrm>
            <a:off x="7907838" y="5870204"/>
            <a:ext cx="3746732" cy="646331"/>
          </a:xfrm>
          <a:prstGeom prst="rect">
            <a:avLst/>
          </a:prstGeom>
          <a:noFill/>
        </p:spPr>
        <p:txBody>
          <a:bodyPr wrap="square" rtlCol="0">
            <a:spAutoFit/>
          </a:bodyPr>
          <a:lstStyle/>
          <a:p>
            <a:r>
              <a:rPr lang="en-GB" b="1" dirty="0" smtClean="0">
                <a:latin typeface="Cambria" panose="02040503050406030204" pitchFamily="18" charset="0"/>
              </a:rPr>
              <a:t>Maximal </a:t>
            </a:r>
            <a:r>
              <a:rPr lang="en-GB" b="1" i="1" dirty="0" err="1" smtClean="0">
                <a:latin typeface="Cambria" panose="02040503050406030204" pitchFamily="18" charset="0"/>
              </a:rPr>
              <a:t>Pf</a:t>
            </a:r>
            <a:r>
              <a:rPr lang="en-GB" b="1" dirty="0" err="1" smtClean="0">
                <a:latin typeface="Cambria" panose="02040503050406030204" pitchFamily="18" charset="0"/>
              </a:rPr>
              <a:t>PR</a:t>
            </a:r>
            <a:r>
              <a:rPr lang="en-GB" b="1" dirty="0" smtClean="0">
                <a:latin typeface="Cambria" panose="02040503050406030204" pitchFamily="18" charset="0"/>
              </a:rPr>
              <a:t> map used in MPR 2014</a:t>
            </a:r>
            <a:endParaRPr lang="en-GB" b="1" dirty="0">
              <a:latin typeface="Cambria" panose="02040503050406030204" pitchFamily="18" charset="0"/>
            </a:endParaRPr>
          </a:p>
        </p:txBody>
      </p:sp>
      <p:pic>
        <p:nvPicPr>
          <p:cNvPr id="11" name="Picture 10"/>
          <p:cNvPicPr/>
          <p:nvPr/>
        </p:nvPicPr>
        <p:blipFill>
          <a:blip r:embed="rId3"/>
          <a:srcRect/>
          <a:stretch>
            <a:fillRect/>
          </a:stretch>
        </p:blipFill>
        <p:spPr bwMode="auto">
          <a:xfrm>
            <a:off x="346652" y="1052327"/>
            <a:ext cx="3348990" cy="4785995"/>
          </a:xfrm>
          <a:prstGeom prst="rect">
            <a:avLst/>
          </a:prstGeom>
          <a:noFill/>
          <a:ln w="9525">
            <a:noFill/>
            <a:miter lim="800000"/>
            <a:headEnd/>
            <a:tailEnd/>
          </a:ln>
        </p:spPr>
      </p:pic>
      <p:sp>
        <p:nvSpPr>
          <p:cNvPr id="14" name="TextBox 13"/>
          <p:cNvSpPr txBox="1"/>
          <p:nvPr/>
        </p:nvSpPr>
        <p:spPr>
          <a:xfrm>
            <a:off x="590978" y="5904114"/>
            <a:ext cx="3421625" cy="646331"/>
          </a:xfrm>
          <a:prstGeom prst="rect">
            <a:avLst/>
          </a:prstGeom>
          <a:noFill/>
        </p:spPr>
        <p:txBody>
          <a:bodyPr wrap="square" rtlCol="0">
            <a:spAutoFit/>
          </a:bodyPr>
          <a:lstStyle/>
          <a:p>
            <a:r>
              <a:rPr lang="en-GB" b="1" dirty="0" smtClean="0">
                <a:latin typeface="Cambria" panose="02040503050406030204" pitchFamily="18" charset="0"/>
              </a:rPr>
              <a:t>Risk map used in 2011-15 National Malaria Strategy</a:t>
            </a:r>
            <a:endParaRPr lang="en-GB" b="1" dirty="0">
              <a:latin typeface="Cambria" panose="02040503050406030204" pitchFamily="18" charset="0"/>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4012602" y="1240072"/>
            <a:ext cx="7641968" cy="4440638"/>
          </a:xfrm>
          <a:prstGeom prst="rect">
            <a:avLst/>
          </a:prstGeom>
          <a:noFill/>
          <a:ln>
            <a:noFill/>
          </a:ln>
        </p:spPr>
      </p:pic>
    </p:spTree>
    <p:extLst>
      <p:ext uri="{BB962C8B-B14F-4D97-AF65-F5344CB8AC3E}">
        <p14:creationId xmlns:p14="http://schemas.microsoft.com/office/powerpoint/2010/main" val="4222410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916" y="409074"/>
            <a:ext cx="6250044" cy="830997"/>
          </a:xfrm>
          <a:prstGeom prst="rect">
            <a:avLst/>
          </a:prstGeom>
          <a:noFill/>
        </p:spPr>
        <p:txBody>
          <a:bodyPr wrap="none" rtlCol="0">
            <a:spAutoFit/>
          </a:bodyPr>
          <a:lstStyle/>
          <a:p>
            <a:r>
              <a:rPr lang="en-GB" sz="2400" b="1" dirty="0" smtClean="0">
                <a:latin typeface="Cambria" panose="02040503050406030204" pitchFamily="18" charset="0"/>
              </a:rPr>
              <a:t>Contemporary use of malaria risk mapping</a:t>
            </a:r>
          </a:p>
          <a:p>
            <a:endParaRPr lang="en-GB" sz="2400" b="1" dirty="0">
              <a:latin typeface="Cambria" panose="02040503050406030204" pitchFamily="18" charset="0"/>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154430" y="1025053"/>
            <a:ext cx="3783758" cy="4678517"/>
          </a:xfrm>
          <a:prstGeom prst="rect">
            <a:avLst/>
          </a:prstGeom>
          <a:noFill/>
          <a:ln>
            <a:noFill/>
          </a:ln>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lc="http://schemas.openxmlformats.org/drawingml/2006/lockedCanvas"/>
            </a:ext>
          </a:extLst>
        </p:spPr>
      </p:pic>
      <p:sp>
        <p:nvSpPr>
          <p:cNvPr id="6" name="TextBox 5"/>
          <p:cNvSpPr txBox="1"/>
          <p:nvPr/>
        </p:nvSpPr>
        <p:spPr>
          <a:xfrm>
            <a:off x="1279084" y="5971225"/>
            <a:ext cx="3421625" cy="646331"/>
          </a:xfrm>
          <a:prstGeom prst="rect">
            <a:avLst/>
          </a:prstGeom>
          <a:noFill/>
        </p:spPr>
        <p:txBody>
          <a:bodyPr wrap="square" rtlCol="0">
            <a:spAutoFit/>
          </a:bodyPr>
          <a:lstStyle/>
          <a:p>
            <a:r>
              <a:rPr lang="en-GB" b="1" dirty="0" smtClean="0">
                <a:latin typeface="Cambria" panose="02040503050406030204" pitchFamily="18" charset="0"/>
              </a:rPr>
              <a:t>Summary data of MIS 2014 PR data by region</a:t>
            </a:r>
            <a:endParaRPr lang="en-GB" b="1" dirty="0">
              <a:latin typeface="Cambria" panose="02040503050406030204" pitchFamily="18" charset="0"/>
            </a:endParaRPr>
          </a:p>
        </p:txBody>
      </p:sp>
      <p:sp>
        <p:nvSpPr>
          <p:cNvPr id="7" name="TextBox 6"/>
          <p:cNvSpPr txBox="1"/>
          <p:nvPr/>
        </p:nvSpPr>
        <p:spPr>
          <a:xfrm>
            <a:off x="6167580" y="5971226"/>
            <a:ext cx="3746732" cy="646331"/>
          </a:xfrm>
          <a:prstGeom prst="rect">
            <a:avLst/>
          </a:prstGeom>
          <a:noFill/>
        </p:spPr>
        <p:txBody>
          <a:bodyPr wrap="square" rtlCol="0">
            <a:spAutoFit/>
          </a:bodyPr>
          <a:lstStyle/>
          <a:p>
            <a:r>
              <a:rPr lang="en-GB" b="1" dirty="0" smtClean="0">
                <a:latin typeface="Cambria" panose="02040503050406030204" pitchFamily="18" charset="0"/>
              </a:rPr>
              <a:t>Modelled intrinsic </a:t>
            </a:r>
            <a:r>
              <a:rPr lang="en-GB" b="1" i="1" dirty="0" smtClean="0">
                <a:latin typeface="Cambria" panose="02040503050406030204" pitchFamily="18" charset="0"/>
              </a:rPr>
              <a:t>P. falciparum</a:t>
            </a:r>
            <a:r>
              <a:rPr lang="en-GB" b="1" dirty="0" smtClean="0">
                <a:latin typeface="Cambria" panose="02040503050406030204" pitchFamily="18" charset="0"/>
              </a:rPr>
              <a:t> prevalence by district</a:t>
            </a:r>
            <a:endParaRPr lang="en-GB" b="1" dirty="0">
              <a:latin typeface="Cambria" panose="020405030504060302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7580" y="893013"/>
            <a:ext cx="3627930" cy="472543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118" y="4283866"/>
            <a:ext cx="1424737" cy="1089924"/>
          </a:xfrm>
          <a:prstGeom prst="rect">
            <a:avLst/>
          </a:prstGeom>
        </p:spPr>
      </p:pic>
    </p:spTree>
    <p:extLst>
      <p:ext uri="{BB962C8B-B14F-4D97-AF65-F5344CB8AC3E}">
        <p14:creationId xmlns:p14="http://schemas.microsoft.com/office/powerpoint/2010/main" val="3020810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8916" y="409074"/>
            <a:ext cx="6580340" cy="1200329"/>
          </a:xfrm>
          <a:prstGeom prst="rect">
            <a:avLst/>
          </a:prstGeom>
          <a:noFill/>
        </p:spPr>
        <p:txBody>
          <a:bodyPr wrap="square" rtlCol="0">
            <a:spAutoFit/>
          </a:bodyPr>
          <a:lstStyle/>
          <a:p>
            <a:r>
              <a:rPr lang="en-GB" sz="2400" b="1" dirty="0" smtClean="0">
                <a:latin typeface="Cambria" panose="02040503050406030204" pitchFamily="18" charset="0"/>
              </a:rPr>
              <a:t>Linking malaria risk to intervention selection - Global fund concept note 2014/15</a:t>
            </a:r>
          </a:p>
          <a:p>
            <a:endParaRPr lang="en-GB" sz="2400" b="1" dirty="0">
              <a:latin typeface="Cambria" panose="0204050305040603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256" y="636814"/>
            <a:ext cx="4489314" cy="58473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831" y="4880610"/>
            <a:ext cx="4377054" cy="1382227"/>
          </a:xfrm>
          <a:prstGeom prst="rect">
            <a:avLst/>
          </a:prstGeom>
        </p:spPr>
      </p:pic>
    </p:spTree>
    <p:extLst>
      <p:ext uri="{BB962C8B-B14F-4D97-AF65-F5344CB8AC3E}">
        <p14:creationId xmlns:p14="http://schemas.microsoft.com/office/powerpoint/2010/main" val="4250999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495" y="529390"/>
            <a:ext cx="3743332" cy="461665"/>
          </a:xfrm>
          <a:prstGeom prst="rect">
            <a:avLst/>
          </a:prstGeom>
          <a:noFill/>
        </p:spPr>
        <p:txBody>
          <a:bodyPr wrap="none" rtlCol="0">
            <a:spAutoFit/>
          </a:bodyPr>
          <a:lstStyle/>
          <a:p>
            <a:r>
              <a:rPr lang="en-GB" sz="2400" b="1" dirty="0" smtClean="0">
                <a:latin typeface="Cambria" panose="02040503050406030204" pitchFamily="18" charset="0"/>
              </a:rPr>
              <a:t>Modelling epidemic risks</a:t>
            </a:r>
            <a:endParaRPr lang="en-GB" sz="2400" b="1" dirty="0">
              <a:latin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4547" y="405006"/>
            <a:ext cx="4780548" cy="622673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1591" y="3946358"/>
            <a:ext cx="2132373" cy="2229853"/>
          </a:xfrm>
          <a:prstGeom prst="rect">
            <a:avLst/>
          </a:prstGeom>
        </p:spPr>
      </p:pic>
    </p:spTree>
    <p:extLst>
      <p:ext uri="{BB962C8B-B14F-4D97-AF65-F5344CB8AC3E}">
        <p14:creationId xmlns:p14="http://schemas.microsoft.com/office/powerpoint/2010/main" val="3603003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0400" y="2032000"/>
            <a:ext cx="184731" cy="369332"/>
          </a:xfrm>
          <a:prstGeom prst="rect">
            <a:avLst/>
          </a:prstGeom>
          <a:noFill/>
        </p:spPr>
        <p:txBody>
          <a:bodyPr wrap="none" rtlCol="0">
            <a:spAutoFit/>
          </a:bodyPr>
          <a:lstStyle/>
          <a:p>
            <a:endParaRPr lang="en-GB" dirty="0"/>
          </a:p>
        </p:txBody>
      </p:sp>
      <p:sp>
        <p:nvSpPr>
          <p:cNvPr id="3" name="TextBox 2"/>
          <p:cNvSpPr txBox="1"/>
          <p:nvPr/>
        </p:nvSpPr>
        <p:spPr>
          <a:xfrm>
            <a:off x="1418886" y="2558272"/>
            <a:ext cx="9911723" cy="1446550"/>
          </a:xfrm>
          <a:prstGeom prst="rect">
            <a:avLst/>
          </a:prstGeom>
          <a:noFill/>
        </p:spPr>
        <p:txBody>
          <a:bodyPr wrap="square" rtlCol="0">
            <a:spAutoFit/>
          </a:bodyPr>
          <a:lstStyle/>
          <a:p>
            <a:r>
              <a:rPr lang="en-GB" sz="4400" b="1" dirty="0" smtClean="0">
                <a:latin typeface="Cambria" panose="02040503050406030204" pitchFamily="18" charset="0"/>
              </a:rPr>
              <a:t>Modified </a:t>
            </a:r>
            <a:r>
              <a:rPr lang="en-GB" sz="4400" b="1" dirty="0" err="1" smtClean="0">
                <a:latin typeface="Cambria" panose="02040503050406030204" pitchFamily="18" charset="0"/>
              </a:rPr>
              <a:t>endemicity</a:t>
            </a:r>
            <a:r>
              <a:rPr lang="en-GB" sz="4400" b="1" dirty="0" smtClean="0">
                <a:latin typeface="Cambria" panose="02040503050406030204" pitchFamily="18" charset="0"/>
              </a:rPr>
              <a:t> classification of Somalia &amp; current (2014) risks</a:t>
            </a:r>
            <a:endParaRPr lang="en-GB" sz="4400" b="1" dirty="0">
              <a:latin typeface="Cambria" panose="02040503050406030204" pitchFamily="18" charset="0"/>
            </a:endParaRPr>
          </a:p>
        </p:txBody>
      </p:sp>
    </p:spTree>
    <p:extLst>
      <p:ext uri="{BB962C8B-B14F-4D97-AF65-F5344CB8AC3E}">
        <p14:creationId xmlns:p14="http://schemas.microsoft.com/office/powerpoint/2010/main" val="35077487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8916" y="409074"/>
            <a:ext cx="3754554" cy="461665"/>
          </a:xfrm>
          <a:prstGeom prst="rect">
            <a:avLst/>
          </a:prstGeom>
          <a:noFill/>
        </p:spPr>
        <p:txBody>
          <a:bodyPr wrap="none" rtlCol="0">
            <a:spAutoFit/>
          </a:bodyPr>
          <a:lstStyle/>
          <a:p>
            <a:r>
              <a:rPr lang="en-GB" sz="2400" b="1" dirty="0" smtClean="0">
                <a:latin typeface="Cambria" panose="02040503050406030204" pitchFamily="18" charset="0"/>
              </a:rPr>
              <a:t>The limits of malaria risk</a:t>
            </a:r>
            <a:endParaRPr lang="en-GB" sz="2400" b="1" dirty="0">
              <a:latin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1712" y="1047520"/>
            <a:ext cx="3497951" cy="45405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455" y="4051923"/>
            <a:ext cx="1804416" cy="153619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916" y="1105692"/>
            <a:ext cx="3376669" cy="4424252"/>
          </a:xfrm>
          <a:prstGeom prst="rect">
            <a:avLst/>
          </a:prstGeom>
        </p:spPr>
      </p:pic>
      <p:sp>
        <p:nvSpPr>
          <p:cNvPr id="7" name="TextBox 6"/>
          <p:cNvSpPr txBox="1"/>
          <p:nvPr/>
        </p:nvSpPr>
        <p:spPr>
          <a:xfrm>
            <a:off x="5196114" y="5907314"/>
            <a:ext cx="1367426" cy="369332"/>
          </a:xfrm>
          <a:prstGeom prst="rect">
            <a:avLst/>
          </a:prstGeom>
          <a:noFill/>
        </p:spPr>
        <p:txBody>
          <a:bodyPr wrap="none" rtlCol="0">
            <a:spAutoFit/>
          </a:bodyPr>
          <a:lstStyle/>
          <a:p>
            <a:r>
              <a:rPr lang="en-GB" dirty="0" smtClean="0"/>
              <a:t>Aridity index</a:t>
            </a:r>
            <a:endParaRPr lang="en-GB" dirty="0"/>
          </a:p>
        </p:txBody>
      </p:sp>
      <p:sp>
        <p:nvSpPr>
          <p:cNvPr id="8" name="TextBox 7"/>
          <p:cNvSpPr txBox="1"/>
          <p:nvPr/>
        </p:nvSpPr>
        <p:spPr>
          <a:xfrm>
            <a:off x="669824" y="5946837"/>
            <a:ext cx="3055761" cy="646331"/>
          </a:xfrm>
          <a:prstGeom prst="rect">
            <a:avLst/>
          </a:prstGeom>
          <a:noFill/>
        </p:spPr>
        <p:txBody>
          <a:bodyPr wrap="square" rtlCol="0">
            <a:spAutoFit/>
          </a:bodyPr>
          <a:lstStyle/>
          <a:p>
            <a:r>
              <a:rPr lang="en-GB" dirty="0" smtClean="0"/>
              <a:t>Temperature Suitability Index, shown red where TSI = zero</a:t>
            </a:r>
            <a:endParaRPr lang="en-GB"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5789" y="2335768"/>
            <a:ext cx="3789559" cy="1218184"/>
          </a:xfrm>
          <a:prstGeom prst="rect">
            <a:avLst/>
          </a:prstGeom>
        </p:spPr>
      </p:pic>
      <p:sp>
        <p:nvSpPr>
          <p:cNvPr id="10" name="TextBox 9"/>
          <p:cNvSpPr txBox="1"/>
          <p:nvPr/>
        </p:nvSpPr>
        <p:spPr>
          <a:xfrm>
            <a:off x="9320439" y="5900670"/>
            <a:ext cx="2804909" cy="646331"/>
          </a:xfrm>
          <a:prstGeom prst="rect">
            <a:avLst/>
          </a:prstGeom>
          <a:noFill/>
        </p:spPr>
        <p:txBody>
          <a:bodyPr wrap="square" rtlCol="0">
            <a:spAutoFit/>
          </a:bodyPr>
          <a:lstStyle/>
          <a:p>
            <a:r>
              <a:rPr lang="en-GB" dirty="0" smtClean="0"/>
              <a:t>Combined TSI and Aridity malaria exclusion areas</a:t>
            </a:r>
            <a:endParaRPr lang="en-GB" dirty="0"/>
          </a:p>
        </p:txBody>
      </p:sp>
    </p:spTree>
    <p:extLst>
      <p:ext uri="{BB962C8B-B14F-4D97-AF65-F5344CB8AC3E}">
        <p14:creationId xmlns:p14="http://schemas.microsoft.com/office/powerpoint/2010/main" val="1074260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8916" y="409074"/>
            <a:ext cx="3758978" cy="461665"/>
          </a:xfrm>
          <a:prstGeom prst="rect">
            <a:avLst/>
          </a:prstGeom>
          <a:noFill/>
        </p:spPr>
        <p:txBody>
          <a:bodyPr wrap="none" rtlCol="0">
            <a:spAutoFit/>
          </a:bodyPr>
          <a:lstStyle/>
          <a:p>
            <a:r>
              <a:rPr lang="en-GB" sz="2400" b="1" dirty="0" smtClean="0">
                <a:latin typeface="Cambria" panose="02040503050406030204" pitchFamily="18" charset="0"/>
              </a:rPr>
              <a:t>Topography and location </a:t>
            </a:r>
            <a:endParaRPr lang="en-GB" sz="2400" b="1" dirty="0">
              <a:latin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782" y="4216850"/>
            <a:ext cx="2662552" cy="1996914"/>
          </a:xfrm>
          <a:prstGeom prst="rect">
            <a:avLst/>
          </a:prstGeom>
        </p:spPr>
      </p:pic>
      <p:sp>
        <p:nvSpPr>
          <p:cNvPr id="5" name="TextBox 4"/>
          <p:cNvSpPr txBox="1"/>
          <p:nvPr/>
        </p:nvSpPr>
        <p:spPr>
          <a:xfrm>
            <a:off x="1163782" y="6213764"/>
            <a:ext cx="2056845" cy="369332"/>
          </a:xfrm>
          <a:prstGeom prst="rect">
            <a:avLst/>
          </a:prstGeom>
          <a:noFill/>
        </p:spPr>
        <p:txBody>
          <a:bodyPr wrap="none" rtlCol="0">
            <a:spAutoFit/>
          </a:bodyPr>
          <a:lstStyle/>
          <a:p>
            <a:r>
              <a:rPr lang="en-GB" dirty="0" err="1" smtClean="0"/>
              <a:t>Shimbris</a:t>
            </a:r>
            <a:r>
              <a:rPr lang="en-GB" dirty="0" smtClean="0"/>
              <a:t> Mountains</a:t>
            </a: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783" y="1244411"/>
            <a:ext cx="2706308" cy="2029731"/>
          </a:xfrm>
          <a:prstGeom prst="rect">
            <a:avLst/>
          </a:prstGeom>
        </p:spPr>
      </p:pic>
      <p:sp>
        <p:nvSpPr>
          <p:cNvPr id="7" name="TextBox 6"/>
          <p:cNvSpPr txBox="1"/>
          <p:nvPr/>
        </p:nvSpPr>
        <p:spPr>
          <a:xfrm>
            <a:off x="1345890" y="3429000"/>
            <a:ext cx="821059" cy="369332"/>
          </a:xfrm>
          <a:prstGeom prst="rect">
            <a:avLst/>
          </a:prstGeom>
          <a:noFill/>
        </p:spPr>
        <p:txBody>
          <a:bodyPr wrap="none" rtlCol="0">
            <a:spAutoFit/>
          </a:bodyPr>
          <a:lstStyle/>
          <a:p>
            <a:r>
              <a:rPr lang="en-GB" dirty="0" err="1" smtClean="0"/>
              <a:t>Bahale</a:t>
            </a:r>
            <a:endParaRPr lang="en-GB"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0049" y="3984414"/>
            <a:ext cx="1536192" cy="2414016"/>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9993" y="0"/>
            <a:ext cx="5446397" cy="6858000"/>
          </a:xfrm>
          <a:prstGeom prst="rect">
            <a:avLst/>
          </a:prstGeom>
        </p:spPr>
      </p:pic>
    </p:spTree>
    <p:extLst>
      <p:ext uri="{BB962C8B-B14F-4D97-AF65-F5344CB8AC3E}">
        <p14:creationId xmlns:p14="http://schemas.microsoft.com/office/powerpoint/2010/main" val="1341147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311" y="786064"/>
            <a:ext cx="8218555" cy="461665"/>
          </a:xfrm>
          <a:prstGeom prst="rect">
            <a:avLst/>
          </a:prstGeom>
        </p:spPr>
        <p:txBody>
          <a:bodyPr wrap="square">
            <a:spAutoFit/>
          </a:bodyPr>
          <a:lstStyle/>
          <a:p>
            <a:r>
              <a:rPr lang="en-US" sz="2400" b="1" dirty="0" smtClean="0">
                <a:latin typeface="Cambria" panose="02040503050406030204" pitchFamily="18" charset="0"/>
              </a:rPr>
              <a:t>Malaria parasite prevalence surveys by year 1980 - 2014</a:t>
            </a:r>
            <a:endParaRPr lang="en-US" sz="2400" b="1" dirty="0">
              <a:latin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11" y="1716505"/>
            <a:ext cx="8828148" cy="453058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458" y="311685"/>
            <a:ext cx="2511559" cy="1883669"/>
          </a:xfrm>
          <a:prstGeom prst="rect">
            <a:avLst/>
          </a:prstGeom>
        </p:spPr>
      </p:pic>
    </p:spTree>
    <p:extLst>
      <p:ext uri="{BB962C8B-B14F-4D97-AF65-F5344CB8AC3E}">
        <p14:creationId xmlns:p14="http://schemas.microsoft.com/office/powerpoint/2010/main" val="15844533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7364" y="237749"/>
            <a:ext cx="10672981" cy="1200329"/>
          </a:xfrm>
          <a:prstGeom prst="rect">
            <a:avLst/>
          </a:prstGeom>
          <a:noFill/>
        </p:spPr>
        <p:txBody>
          <a:bodyPr wrap="square" rtlCol="0">
            <a:spAutoFit/>
          </a:bodyPr>
          <a:lstStyle/>
          <a:p>
            <a:r>
              <a:rPr lang="en-GB" sz="2400" b="1" dirty="0" smtClean="0">
                <a:latin typeface="Cambria" panose="02040503050406030204" pitchFamily="18" charset="0"/>
              </a:rPr>
              <a:t>Location of 2128 </a:t>
            </a:r>
            <a:r>
              <a:rPr lang="en-GB" sz="2400" b="1" i="1" dirty="0" smtClean="0">
                <a:latin typeface="Cambria" panose="02040503050406030204" pitchFamily="18" charset="0"/>
              </a:rPr>
              <a:t>P. falciparum</a:t>
            </a:r>
            <a:r>
              <a:rPr lang="en-GB" sz="2400" b="1" dirty="0" smtClean="0">
                <a:latin typeface="Cambria" panose="02040503050406030204" pitchFamily="18" charset="0"/>
              </a:rPr>
              <a:t> parasite prevalence surveys 2005-2014: shown as age-corrected </a:t>
            </a:r>
            <a:r>
              <a:rPr lang="en-GB" sz="2400" b="1" i="1" dirty="0" err="1" smtClean="0">
                <a:latin typeface="Cambria" panose="02040503050406030204" pitchFamily="18" charset="0"/>
              </a:rPr>
              <a:t>Pf</a:t>
            </a:r>
            <a:r>
              <a:rPr lang="en-GB" sz="2400" b="1" dirty="0" err="1" smtClean="0">
                <a:latin typeface="Cambria" panose="02040503050406030204" pitchFamily="18" charset="0"/>
              </a:rPr>
              <a:t>PR</a:t>
            </a:r>
            <a:r>
              <a:rPr lang="en-GB" sz="2400" b="1" dirty="0" smtClean="0">
                <a:latin typeface="Cambria" panose="02040503050406030204" pitchFamily="18" charset="0"/>
              </a:rPr>
              <a:t> highest values on top (left); lowest values on top (right)</a:t>
            </a:r>
            <a:endParaRPr lang="en-GB" sz="2400" b="1" dirty="0">
              <a:latin typeface="Cambria" panose="020405030504060302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5493" y="1411704"/>
            <a:ext cx="3935062" cy="51071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723" y="1411704"/>
            <a:ext cx="3955384" cy="51334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4182800"/>
            <a:ext cx="1973685" cy="2336004"/>
          </a:xfrm>
          <a:prstGeom prst="rect">
            <a:avLst/>
          </a:prstGeom>
        </p:spPr>
      </p:pic>
    </p:spTree>
    <p:extLst>
      <p:ext uri="{BB962C8B-B14F-4D97-AF65-F5344CB8AC3E}">
        <p14:creationId xmlns:p14="http://schemas.microsoft.com/office/powerpoint/2010/main" val="4127468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3216275" y="3862388"/>
            <a:ext cx="6121400" cy="1079500"/>
          </a:xfrm>
          <a:prstGeom prst="parallelogram">
            <a:avLst>
              <a:gd name="adj" fmla="val 231812"/>
            </a:avLst>
          </a:prstGeom>
          <a:solidFill>
            <a:srgbClr val="CCFFFF"/>
          </a:solidFill>
          <a:ln w="19050">
            <a:solidFill>
              <a:schemeClr val="tx1"/>
            </a:solidFill>
            <a:miter lim="800000"/>
            <a:headEnd/>
            <a:tailEnd/>
          </a:ln>
        </p:spPr>
        <p:txBody>
          <a:bodyPr wrap="none" anchor="ctr"/>
          <a:lstStyle/>
          <a:p>
            <a:endParaRPr lang="en-US"/>
          </a:p>
        </p:txBody>
      </p:sp>
      <p:sp>
        <p:nvSpPr>
          <p:cNvPr id="18435" name="Line 3"/>
          <p:cNvSpPr>
            <a:spLocks noChangeShapeType="1"/>
          </p:cNvSpPr>
          <p:nvPr/>
        </p:nvSpPr>
        <p:spPr bwMode="auto">
          <a:xfrm flipV="1">
            <a:off x="4079875" y="3862388"/>
            <a:ext cx="2520950" cy="1079500"/>
          </a:xfrm>
          <a:prstGeom prst="line">
            <a:avLst/>
          </a:prstGeom>
          <a:noFill/>
          <a:ln w="9525">
            <a:solidFill>
              <a:schemeClr val="tx1"/>
            </a:solidFill>
            <a:round/>
            <a:headEnd/>
            <a:tailEnd/>
          </a:ln>
        </p:spPr>
        <p:txBody>
          <a:bodyPr/>
          <a:lstStyle/>
          <a:p>
            <a:endParaRPr lang="en-US"/>
          </a:p>
        </p:txBody>
      </p:sp>
      <p:sp>
        <p:nvSpPr>
          <p:cNvPr id="18436" name="Line 4"/>
          <p:cNvSpPr>
            <a:spLocks noChangeShapeType="1"/>
          </p:cNvSpPr>
          <p:nvPr/>
        </p:nvSpPr>
        <p:spPr bwMode="auto">
          <a:xfrm flipV="1">
            <a:off x="3648075" y="3862388"/>
            <a:ext cx="2520950" cy="1079500"/>
          </a:xfrm>
          <a:prstGeom prst="line">
            <a:avLst/>
          </a:prstGeom>
          <a:noFill/>
          <a:ln w="9525">
            <a:solidFill>
              <a:schemeClr val="tx1"/>
            </a:solidFill>
            <a:round/>
            <a:headEnd/>
            <a:tailEnd/>
          </a:ln>
        </p:spPr>
        <p:txBody>
          <a:bodyPr/>
          <a:lstStyle/>
          <a:p>
            <a:endParaRPr lang="en-US"/>
          </a:p>
        </p:txBody>
      </p:sp>
      <p:sp>
        <p:nvSpPr>
          <p:cNvPr id="18437" name="Line 5"/>
          <p:cNvSpPr>
            <a:spLocks noChangeShapeType="1"/>
          </p:cNvSpPr>
          <p:nvPr/>
        </p:nvSpPr>
        <p:spPr bwMode="auto">
          <a:xfrm flipV="1">
            <a:off x="4511675" y="3862388"/>
            <a:ext cx="2520950" cy="1079500"/>
          </a:xfrm>
          <a:prstGeom prst="line">
            <a:avLst/>
          </a:prstGeom>
          <a:noFill/>
          <a:ln w="9525">
            <a:solidFill>
              <a:schemeClr val="tx1"/>
            </a:solidFill>
            <a:round/>
            <a:headEnd/>
            <a:tailEnd/>
          </a:ln>
        </p:spPr>
        <p:txBody>
          <a:bodyPr/>
          <a:lstStyle/>
          <a:p>
            <a:endParaRPr lang="en-US"/>
          </a:p>
        </p:txBody>
      </p:sp>
      <p:sp>
        <p:nvSpPr>
          <p:cNvPr id="18438" name="Line 6"/>
          <p:cNvSpPr>
            <a:spLocks noChangeShapeType="1"/>
          </p:cNvSpPr>
          <p:nvPr/>
        </p:nvSpPr>
        <p:spPr bwMode="auto">
          <a:xfrm flipV="1">
            <a:off x="4943475" y="3862388"/>
            <a:ext cx="2520950" cy="1079500"/>
          </a:xfrm>
          <a:prstGeom prst="line">
            <a:avLst/>
          </a:prstGeom>
          <a:noFill/>
          <a:ln w="9525">
            <a:solidFill>
              <a:schemeClr val="tx1"/>
            </a:solidFill>
            <a:round/>
            <a:headEnd/>
            <a:tailEnd/>
          </a:ln>
        </p:spPr>
        <p:txBody>
          <a:bodyPr/>
          <a:lstStyle/>
          <a:p>
            <a:endParaRPr lang="en-US"/>
          </a:p>
        </p:txBody>
      </p:sp>
      <p:sp>
        <p:nvSpPr>
          <p:cNvPr id="18439" name="Line 7"/>
          <p:cNvSpPr>
            <a:spLocks noChangeShapeType="1"/>
          </p:cNvSpPr>
          <p:nvPr/>
        </p:nvSpPr>
        <p:spPr bwMode="auto">
          <a:xfrm flipV="1">
            <a:off x="5375275" y="3862388"/>
            <a:ext cx="2520950" cy="1079500"/>
          </a:xfrm>
          <a:prstGeom prst="line">
            <a:avLst/>
          </a:prstGeom>
          <a:noFill/>
          <a:ln w="9525">
            <a:solidFill>
              <a:schemeClr val="tx1"/>
            </a:solidFill>
            <a:round/>
            <a:headEnd/>
            <a:tailEnd/>
          </a:ln>
        </p:spPr>
        <p:txBody>
          <a:bodyPr/>
          <a:lstStyle/>
          <a:p>
            <a:endParaRPr lang="en-US"/>
          </a:p>
        </p:txBody>
      </p:sp>
      <p:sp>
        <p:nvSpPr>
          <p:cNvPr id="18440" name="Line 8"/>
          <p:cNvSpPr>
            <a:spLocks noChangeShapeType="1"/>
          </p:cNvSpPr>
          <p:nvPr/>
        </p:nvSpPr>
        <p:spPr bwMode="auto">
          <a:xfrm flipV="1">
            <a:off x="5808663" y="3862388"/>
            <a:ext cx="2520950" cy="1079500"/>
          </a:xfrm>
          <a:prstGeom prst="line">
            <a:avLst/>
          </a:prstGeom>
          <a:noFill/>
          <a:ln w="9525">
            <a:solidFill>
              <a:schemeClr val="tx1"/>
            </a:solidFill>
            <a:round/>
            <a:headEnd/>
            <a:tailEnd/>
          </a:ln>
        </p:spPr>
        <p:txBody>
          <a:bodyPr/>
          <a:lstStyle/>
          <a:p>
            <a:endParaRPr lang="en-US"/>
          </a:p>
        </p:txBody>
      </p:sp>
      <p:sp>
        <p:nvSpPr>
          <p:cNvPr id="18441" name="Line 9"/>
          <p:cNvSpPr>
            <a:spLocks noChangeShapeType="1"/>
          </p:cNvSpPr>
          <p:nvPr/>
        </p:nvSpPr>
        <p:spPr bwMode="auto">
          <a:xfrm flipV="1">
            <a:off x="6240463" y="3862388"/>
            <a:ext cx="2520950" cy="1079500"/>
          </a:xfrm>
          <a:prstGeom prst="line">
            <a:avLst/>
          </a:prstGeom>
          <a:noFill/>
          <a:ln w="9525">
            <a:solidFill>
              <a:schemeClr val="tx1"/>
            </a:solidFill>
            <a:round/>
            <a:headEnd/>
            <a:tailEnd/>
          </a:ln>
        </p:spPr>
        <p:txBody>
          <a:bodyPr/>
          <a:lstStyle/>
          <a:p>
            <a:endParaRPr lang="en-US"/>
          </a:p>
        </p:txBody>
      </p:sp>
      <p:sp>
        <p:nvSpPr>
          <p:cNvPr id="18442" name="Line 10"/>
          <p:cNvSpPr>
            <a:spLocks noChangeShapeType="1"/>
          </p:cNvSpPr>
          <p:nvPr/>
        </p:nvSpPr>
        <p:spPr bwMode="auto">
          <a:xfrm flipV="1">
            <a:off x="6672263" y="3862388"/>
            <a:ext cx="2520950" cy="1079500"/>
          </a:xfrm>
          <a:prstGeom prst="line">
            <a:avLst/>
          </a:prstGeom>
          <a:noFill/>
          <a:ln w="9525">
            <a:solidFill>
              <a:schemeClr val="tx1"/>
            </a:solidFill>
            <a:round/>
            <a:headEnd/>
            <a:tailEnd/>
          </a:ln>
        </p:spPr>
        <p:txBody>
          <a:bodyPr/>
          <a:lstStyle/>
          <a:p>
            <a:endParaRPr lang="en-US"/>
          </a:p>
        </p:txBody>
      </p:sp>
      <p:sp>
        <p:nvSpPr>
          <p:cNvPr id="18443" name="Line 11"/>
          <p:cNvSpPr>
            <a:spLocks noChangeShapeType="1"/>
          </p:cNvSpPr>
          <p:nvPr/>
        </p:nvSpPr>
        <p:spPr bwMode="auto">
          <a:xfrm flipV="1">
            <a:off x="3216275" y="4941888"/>
            <a:ext cx="3619500" cy="0"/>
          </a:xfrm>
          <a:prstGeom prst="line">
            <a:avLst/>
          </a:prstGeom>
          <a:noFill/>
          <a:ln w="9525">
            <a:solidFill>
              <a:schemeClr val="tx1"/>
            </a:solidFill>
            <a:round/>
            <a:headEnd/>
            <a:tailEnd/>
          </a:ln>
        </p:spPr>
        <p:txBody>
          <a:bodyPr/>
          <a:lstStyle/>
          <a:p>
            <a:endParaRPr lang="en-US"/>
          </a:p>
        </p:txBody>
      </p:sp>
      <p:sp>
        <p:nvSpPr>
          <p:cNvPr id="18444" name="Line 12"/>
          <p:cNvSpPr>
            <a:spLocks noChangeShapeType="1"/>
          </p:cNvSpPr>
          <p:nvPr/>
        </p:nvSpPr>
        <p:spPr bwMode="auto">
          <a:xfrm flipV="1">
            <a:off x="3557588" y="4797425"/>
            <a:ext cx="3619500" cy="0"/>
          </a:xfrm>
          <a:prstGeom prst="line">
            <a:avLst/>
          </a:prstGeom>
          <a:noFill/>
          <a:ln w="9525">
            <a:solidFill>
              <a:schemeClr val="tx1"/>
            </a:solidFill>
            <a:round/>
            <a:headEnd/>
            <a:tailEnd/>
          </a:ln>
        </p:spPr>
        <p:txBody>
          <a:bodyPr/>
          <a:lstStyle/>
          <a:p>
            <a:endParaRPr lang="en-US"/>
          </a:p>
        </p:txBody>
      </p:sp>
      <p:sp>
        <p:nvSpPr>
          <p:cNvPr id="18445" name="Line 13"/>
          <p:cNvSpPr>
            <a:spLocks noChangeShapeType="1"/>
          </p:cNvSpPr>
          <p:nvPr/>
        </p:nvSpPr>
        <p:spPr bwMode="auto">
          <a:xfrm flipV="1">
            <a:off x="3863975" y="4654550"/>
            <a:ext cx="3619500" cy="0"/>
          </a:xfrm>
          <a:prstGeom prst="line">
            <a:avLst/>
          </a:prstGeom>
          <a:noFill/>
          <a:ln w="9525">
            <a:solidFill>
              <a:schemeClr val="tx1"/>
            </a:solidFill>
            <a:round/>
            <a:headEnd/>
            <a:tailEnd/>
          </a:ln>
        </p:spPr>
        <p:txBody>
          <a:bodyPr/>
          <a:lstStyle/>
          <a:p>
            <a:endParaRPr lang="en-US"/>
          </a:p>
        </p:txBody>
      </p:sp>
      <p:sp>
        <p:nvSpPr>
          <p:cNvPr id="18446" name="Line 14"/>
          <p:cNvSpPr>
            <a:spLocks noChangeShapeType="1"/>
          </p:cNvSpPr>
          <p:nvPr/>
        </p:nvSpPr>
        <p:spPr bwMode="auto">
          <a:xfrm flipV="1">
            <a:off x="4205288" y="4510088"/>
            <a:ext cx="3619500" cy="0"/>
          </a:xfrm>
          <a:prstGeom prst="line">
            <a:avLst/>
          </a:prstGeom>
          <a:noFill/>
          <a:ln w="9525">
            <a:solidFill>
              <a:schemeClr val="tx1"/>
            </a:solidFill>
            <a:round/>
            <a:headEnd/>
            <a:tailEnd/>
          </a:ln>
        </p:spPr>
        <p:txBody>
          <a:bodyPr/>
          <a:lstStyle/>
          <a:p>
            <a:endParaRPr lang="en-US"/>
          </a:p>
        </p:txBody>
      </p:sp>
      <p:sp>
        <p:nvSpPr>
          <p:cNvPr id="18447" name="Line 15"/>
          <p:cNvSpPr>
            <a:spLocks noChangeShapeType="1"/>
          </p:cNvSpPr>
          <p:nvPr/>
        </p:nvSpPr>
        <p:spPr bwMode="auto">
          <a:xfrm flipV="1">
            <a:off x="4565650" y="4365625"/>
            <a:ext cx="3619500" cy="0"/>
          </a:xfrm>
          <a:prstGeom prst="line">
            <a:avLst/>
          </a:prstGeom>
          <a:noFill/>
          <a:ln w="9525">
            <a:solidFill>
              <a:schemeClr val="tx1"/>
            </a:solidFill>
            <a:round/>
            <a:headEnd/>
            <a:tailEnd/>
          </a:ln>
        </p:spPr>
        <p:txBody>
          <a:bodyPr/>
          <a:lstStyle/>
          <a:p>
            <a:endParaRPr lang="en-US"/>
          </a:p>
        </p:txBody>
      </p:sp>
      <p:sp>
        <p:nvSpPr>
          <p:cNvPr id="18448" name="Line 16"/>
          <p:cNvSpPr>
            <a:spLocks noChangeShapeType="1"/>
          </p:cNvSpPr>
          <p:nvPr/>
        </p:nvSpPr>
        <p:spPr bwMode="auto">
          <a:xfrm flipV="1">
            <a:off x="4872038" y="4221163"/>
            <a:ext cx="3619500" cy="0"/>
          </a:xfrm>
          <a:prstGeom prst="line">
            <a:avLst/>
          </a:prstGeom>
          <a:noFill/>
          <a:ln w="9525">
            <a:solidFill>
              <a:schemeClr val="tx1"/>
            </a:solidFill>
            <a:round/>
            <a:headEnd/>
            <a:tailEnd/>
          </a:ln>
        </p:spPr>
        <p:txBody>
          <a:bodyPr/>
          <a:lstStyle/>
          <a:p>
            <a:endParaRPr lang="en-US"/>
          </a:p>
        </p:txBody>
      </p:sp>
      <p:sp>
        <p:nvSpPr>
          <p:cNvPr id="18449" name="Line 17"/>
          <p:cNvSpPr>
            <a:spLocks noChangeShapeType="1"/>
          </p:cNvSpPr>
          <p:nvPr/>
        </p:nvSpPr>
        <p:spPr bwMode="auto">
          <a:xfrm flipV="1">
            <a:off x="5213350" y="4078288"/>
            <a:ext cx="3619500" cy="0"/>
          </a:xfrm>
          <a:prstGeom prst="line">
            <a:avLst/>
          </a:prstGeom>
          <a:noFill/>
          <a:ln w="9525">
            <a:solidFill>
              <a:schemeClr val="tx1"/>
            </a:solidFill>
            <a:round/>
            <a:headEnd/>
            <a:tailEnd/>
          </a:ln>
        </p:spPr>
        <p:txBody>
          <a:bodyPr/>
          <a:lstStyle/>
          <a:p>
            <a:endParaRPr lang="en-US"/>
          </a:p>
        </p:txBody>
      </p:sp>
      <p:sp>
        <p:nvSpPr>
          <p:cNvPr id="18450" name="Line 18"/>
          <p:cNvSpPr>
            <a:spLocks noChangeShapeType="1"/>
          </p:cNvSpPr>
          <p:nvPr/>
        </p:nvSpPr>
        <p:spPr bwMode="auto">
          <a:xfrm flipV="1">
            <a:off x="5554663" y="3932238"/>
            <a:ext cx="3619500" cy="0"/>
          </a:xfrm>
          <a:prstGeom prst="line">
            <a:avLst/>
          </a:prstGeom>
          <a:noFill/>
          <a:ln w="9525">
            <a:solidFill>
              <a:schemeClr val="tx1"/>
            </a:solidFill>
            <a:round/>
            <a:headEnd/>
            <a:tailEnd/>
          </a:ln>
        </p:spPr>
        <p:txBody>
          <a:bodyPr/>
          <a:lstStyle/>
          <a:p>
            <a:endParaRPr lang="en-US"/>
          </a:p>
        </p:txBody>
      </p:sp>
      <p:sp>
        <p:nvSpPr>
          <p:cNvPr id="18451" name="AutoShape 19"/>
          <p:cNvSpPr>
            <a:spLocks noChangeArrowheads="1"/>
          </p:cNvSpPr>
          <p:nvPr/>
        </p:nvSpPr>
        <p:spPr bwMode="auto">
          <a:xfrm>
            <a:off x="3214688" y="2998788"/>
            <a:ext cx="6121400" cy="1079500"/>
          </a:xfrm>
          <a:prstGeom prst="parallelogram">
            <a:avLst>
              <a:gd name="adj" fmla="val 231812"/>
            </a:avLst>
          </a:prstGeom>
          <a:solidFill>
            <a:srgbClr val="CCFFFF"/>
          </a:solidFill>
          <a:ln w="19050">
            <a:solidFill>
              <a:schemeClr val="tx1"/>
            </a:solidFill>
            <a:miter lim="800000"/>
            <a:headEnd/>
            <a:tailEnd/>
          </a:ln>
        </p:spPr>
        <p:txBody>
          <a:bodyPr wrap="none" anchor="ctr"/>
          <a:lstStyle/>
          <a:p>
            <a:endParaRPr lang="en-US"/>
          </a:p>
        </p:txBody>
      </p:sp>
      <p:sp>
        <p:nvSpPr>
          <p:cNvPr id="18452" name="Line 20"/>
          <p:cNvSpPr>
            <a:spLocks noChangeShapeType="1"/>
          </p:cNvSpPr>
          <p:nvPr/>
        </p:nvSpPr>
        <p:spPr bwMode="auto">
          <a:xfrm flipV="1">
            <a:off x="4078288" y="2998788"/>
            <a:ext cx="2520950" cy="1079500"/>
          </a:xfrm>
          <a:prstGeom prst="line">
            <a:avLst/>
          </a:prstGeom>
          <a:noFill/>
          <a:ln w="9525">
            <a:solidFill>
              <a:schemeClr val="tx1"/>
            </a:solidFill>
            <a:round/>
            <a:headEnd/>
            <a:tailEnd/>
          </a:ln>
        </p:spPr>
        <p:txBody>
          <a:bodyPr/>
          <a:lstStyle/>
          <a:p>
            <a:endParaRPr lang="en-US"/>
          </a:p>
        </p:txBody>
      </p:sp>
      <p:sp>
        <p:nvSpPr>
          <p:cNvPr id="18453" name="Line 21"/>
          <p:cNvSpPr>
            <a:spLocks noChangeShapeType="1"/>
          </p:cNvSpPr>
          <p:nvPr/>
        </p:nvSpPr>
        <p:spPr bwMode="auto">
          <a:xfrm flipV="1">
            <a:off x="3646488" y="2998788"/>
            <a:ext cx="2520950" cy="1079500"/>
          </a:xfrm>
          <a:prstGeom prst="line">
            <a:avLst/>
          </a:prstGeom>
          <a:noFill/>
          <a:ln w="9525">
            <a:solidFill>
              <a:schemeClr val="tx1"/>
            </a:solidFill>
            <a:round/>
            <a:headEnd/>
            <a:tailEnd/>
          </a:ln>
        </p:spPr>
        <p:txBody>
          <a:bodyPr/>
          <a:lstStyle/>
          <a:p>
            <a:endParaRPr lang="en-US"/>
          </a:p>
        </p:txBody>
      </p:sp>
      <p:sp>
        <p:nvSpPr>
          <p:cNvPr id="18454" name="Line 22"/>
          <p:cNvSpPr>
            <a:spLocks noChangeShapeType="1"/>
          </p:cNvSpPr>
          <p:nvPr/>
        </p:nvSpPr>
        <p:spPr bwMode="auto">
          <a:xfrm flipV="1">
            <a:off x="4510088" y="2998788"/>
            <a:ext cx="2520950" cy="1079500"/>
          </a:xfrm>
          <a:prstGeom prst="line">
            <a:avLst/>
          </a:prstGeom>
          <a:noFill/>
          <a:ln w="9525">
            <a:solidFill>
              <a:schemeClr val="tx1"/>
            </a:solidFill>
            <a:round/>
            <a:headEnd/>
            <a:tailEnd/>
          </a:ln>
        </p:spPr>
        <p:txBody>
          <a:bodyPr/>
          <a:lstStyle/>
          <a:p>
            <a:endParaRPr lang="en-US"/>
          </a:p>
        </p:txBody>
      </p:sp>
      <p:sp>
        <p:nvSpPr>
          <p:cNvPr id="18455" name="Line 23"/>
          <p:cNvSpPr>
            <a:spLocks noChangeShapeType="1"/>
          </p:cNvSpPr>
          <p:nvPr/>
        </p:nvSpPr>
        <p:spPr bwMode="auto">
          <a:xfrm flipV="1">
            <a:off x="4941888" y="2998788"/>
            <a:ext cx="2520950" cy="1079500"/>
          </a:xfrm>
          <a:prstGeom prst="line">
            <a:avLst/>
          </a:prstGeom>
          <a:noFill/>
          <a:ln w="9525">
            <a:solidFill>
              <a:schemeClr val="tx1"/>
            </a:solidFill>
            <a:round/>
            <a:headEnd/>
            <a:tailEnd/>
          </a:ln>
        </p:spPr>
        <p:txBody>
          <a:bodyPr/>
          <a:lstStyle/>
          <a:p>
            <a:endParaRPr lang="en-US"/>
          </a:p>
        </p:txBody>
      </p:sp>
      <p:sp>
        <p:nvSpPr>
          <p:cNvPr id="18456" name="Line 24"/>
          <p:cNvSpPr>
            <a:spLocks noChangeShapeType="1"/>
          </p:cNvSpPr>
          <p:nvPr/>
        </p:nvSpPr>
        <p:spPr bwMode="auto">
          <a:xfrm flipV="1">
            <a:off x="5373688" y="2998788"/>
            <a:ext cx="2520950" cy="1079500"/>
          </a:xfrm>
          <a:prstGeom prst="line">
            <a:avLst/>
          </a:prstGeom>
          <a:noFill/>
          <a:ln w="9525">
            <a:solidFill>
              <a:schemeClr val="tx1"/>
            </a:solidFill>
            <a:round/>
            <a:headEnd/>
            <a:tailEnd/>
          </a:ln>
        </p:spPr>
        <p:txBody>
          <a:bodyPr/>
          <a:lstStyle/>
          <a:p>
            <a:endParaRPr lang="en-US"/>
          </a:p>
        </p:txBody>
      </p:sp>
      <p:sp>
        <p:nvSpPr>
          <p:cNvPr id="18457" name="Line 25"/>
          <p:cNvSpPr>
            <a:spLocks noChangeShapeType="1"/>
          </p:cNvSpPr>
          <p:nvPr/>
        </p:nvSpPr>
        <p:spPr bwMode="auto">
          <a:xfrm flipV="1">
            <a:off x="5807075" y="2998788"/>
            <a:ext cx="2520950" cy="1079500"/>
          </a:xfrm>
          <a:prstGeom prst="line">
            <a:avLst/>
          </a:prstGeom>
          <a:noFill/>
          <a:ln w="9525">
            <a:solidFill>
              <a:schemeClr val="tx1"/>
            </a:solidFill>
            <a:round/>
            <a:headEnd/>
            <a:tailEnd/>
          </a:ln>
        </p:spPr>
        <p:txBody>
          <a:bodyPr/>
          <a:lstStyle/>
          <a:p>
            <a:endParaRPr lang="en-US"/>
          </a:p>
        </p:txBody>
      </p:sp>
      <p:sp>
        <p:nvSpPr>
          <p:cNvPr id="18458" name="Line 26"/>
          <p:cNvSpPr>
            <a:spLocks noChangeShapeType="1"/>
          </p:cNvSpPr>
          <p:nvPr/>
        </p:nvSpPr>
        <p:spPr bwMode="auto">
          <a:xfrm flipV="1">
            <a:off x="6238875" y="2998788"/>
            <a:ext cx="2520950" cy="1079500"/>
          </a:xfrm>
          <a:prstGeom prst="line">
            <a:avLst/>
          </a:prstGeom>
          <a:noFill/>
          <a:ln w="9525">
            <a:solidFill>
              <a:schemeClr val="tx1"/>
            </a:solidFill>
            <a:round/>
            <a:headEnd/>
            <a:tailEnd/>
          </a:ln>
        </p:spPr>
        <p:txBody>
          <a:bodyPr/>
          <a:lstStyle/>
          <a:p>
            <a:endParaRPr lang="en-US"/>
          </a:p>
        </p:txBody>
      </p:sp>
      <p:sp>
        <p:nvSpPr>
          <p:cNvPr id="18459" name="Line 27"/>
          <p:cNvSpPr>
            <a:spLocks noChangeShapeType="1"/>
          </p:cNvSpPr>
          <p:nvPr/>
        </p:nvSpPr>
        <p:spPr bwMode="auto">
          <a:xfrm flipV="1">
            <a:off x="6670675" y="2998788"/>
            <a:ext cx="2520950" cy="1079500"/>
          </a:xfrm>
          <a:prstGeom prst="line">
            <a:avLst/>
          </a:prstGeom>
          <a:noFill/>
          <a:ln w="9525">
            <a:solidFill>
              <a:schemeClr val="tx1"/>
            </a:solidFill>
            <a:round/>
            <a:headEnd/>
            <a:tailEnd/>
          </a:ln>
        </p:spPr>
        <p:txBody>
          <a:bodyPr/>
          <a:lstStyle/>
          <a:p>
            <a:endParaRPr lang="en-US"/>
          </a:p>
        </p:txBody>
      </p:sp>
      <p:sp>
        <p:nvSpPr>
          <p:cNvPr id="18460" name="Line 28"/>
          <p:cNvSpPr>
            <a:spLocks noChangeShapeType="1"/>
          </p:cNvSpPr>
          <p:nvPr/>
        </p:nvSpPr>
        <p:spPr bwMode="auto">
          <a:xfrm flipV="1">
            <a:off x="3214688" y="4078288"/>
            <a:ext cx="3619500" cy="0"/>
          </a:xfrm>
          <a:prstGeom prst="line">
            <a:avLst/>
          </a:prstGeom>
          <a:noFill/>
          <a:ln w="9525">
            <a:solidFill>
              <a:schemeClr val="tx1"/>
            </a:solidFill>
            <a:round/>
            <a:headEnd/>
            <a:tailEnd/>
          </a:ln>
        </p:spPr>
        <p:txBody>
          <a:bodyPr/>
          <a:lstStyle/>
          <a:p>
            <a:endParaRPr lang="en-US"/>
          </a:p>
        </p:txBody>
      </p:sp>
      <p:sp>
        <p:nvSpPr>
          <p:cNvPr id="18461" name="Line 29"/>
          <p:cNvSpPr>
            <a:spLocks noChangeShapeType="1"/>
          </p:cNvSpPr>
          <p:nvPr/>
        </p:nvSpPr>
        <p:spPr bwMode="auto">
          <a:xfrm flipV="1">
            <a:off x="3556000" y="3933825"/>
            <a:ext cx="3619500" cy="0"/>
          </a:xfrm>
          <a:prstGeom prst="line">
            <a:avLst/>
          </a:prstGeom>
          <a:noFill/>
          <a:ln w="9525">
            <a:solidFill>
              <a:schemeClr val="tx1"/>
            </a:solidFill>
            <a:round/>
            <a:headEnd/>
            <a:tailEnd/>
          </a:ln>
        </p:spPr>
        <p:txBody>
          <a:bodyPr/>
          <a:lstStyle/>
          <a:p>
            <a:endParaRPr lang="en-US"/>
          </a:p>
        </p:txBody>
      </p:sp>
      <p:sp>
        <p:nvSpPr>
          <p:cNvPr id="18462" name="Line 30"/>
          <p:cNvSpPr>
            <a:spLocks noChangeShapeType="1"/>
          </p:cNvSpPr>
          <p:nvPr/>
        </p:nvSpPr>
        <p:spPr bwMode="auto">
          <a:xfrm flipV="1">
            <a:off x="3862388" y="3790950"/>
            <a:ext cx="3619500" cy="0"/>
          </a:xfrm>
          <a:prstGeom prst="line">
            <a:avLst/>
          </a:prstGeom>
          <a:noFill/>
          <a:ln w="9525">
            <a:solidFill>
              <a:schemeClr val="tx1"/>
            </a:solidFill>
            <a:round/>
            <a:headEnd/>
            <a:tailEnd/>
          </a:ln>
        </p:spPr>
        <p:txBody>
          <a:bodyPr/>
          <a:lstStyle/>
          <a:p>
            <a:endParaRPr lang="en-US"/>
          </a:p>
        </p:txBody>
      </p:sp>
      <p:sp>
        <p:nvSpPr>
          <p:cNvPr id="18463" name="Line 31"/>
          <p:cNvSpPr>
            <a:spLocks noChangeShapeType="1"/>
          </p:cNvSpPr>
          <p:nvPr/>
        </p:nvSpPr>
        <p:spPr bwMode="auto">
          <a:xfrm flipV="1">
            <a:off x="4203700" y="3646488"/>
            <a:ext cx="3619500" cy="0"/>
          </a:xfrm>
          <a:prstGeom prst="line">
            <a:avLst/>
          </a:prstGeom>
          <a:noFill/>
          <a:ln w="9525">
            <a:solidFill>
              <a:schemeClr val="tx1"/>
            </a:solidFill>
            <a:round/>
            <a:headEnd/>
            <a:tailEnd/>
          </a:ln>
        </p:spPr>
        <p:txBody>
          <a:bodyPr/>
          <a:lstStyle/>
          <a:p>
            <a:endParaRPr lang="en-US"/>
          </a:p>
        </p:txBody>
      </p:sp>
      <p:sp>
        <p:nvSpPr>
          <p:cNvPr id="18464" name="Line 32"/>
          <p:cNvSpPr>
            <a:spLocks noChangeShapeType="1"/>
          </p:cNvSpPr>
          <p:nvPr/>
        </p:nvSpPr>
        <p:spPr bwMode="auto">
          <a:xfrm flipV="1">
            <a:off x="4564063" y="3502025"/>
            <a:ext cx="3619500" cy="0"/>
          </a:xfrm>
          <a:prstGeom prst="line">
            <a:avLst/>
          </a:prstGeom>
          <a:noFill/>
          <a:ln w="9525">
            <a:solidFill>
              <a:schemeClr val="tx1"/>
            </a:solidFill>
            <a:round/>
            <a:headEnd/>
            <a:tailEnd/>
          </a:ln>
        </p:spPr>
        <p:txBody>
          <a:bodyPr/>
          <a:lstStyle/>
          <a:p>
            <a:endParaRPr lang="en-US"/>
          </a:p>
        </p:txBody>
      </p:sp>
      <p:sp>
        <p:nvSpPr>
          <p:cNvPr id="18465" name="Line 33"/>
          <p:cNvSpPr>
            <a:spLocks noChangeShapeType="1"/>
          </p:cNvSpPr>
          <p:nvPr/>
        </p:nvSpPr>
        <p:spPr bwMode="auto">
          <a:xfrm flipV="1">
            <a:off x="4870450" y="3357563"/>
            <a:ext cx="3619500" cy="0"/>
          </a:xfrm>
          <a:prstGeom prst="line">
            <a:avLst/>
          </a:prstGeom>
          <a:noFill/>
          <a:ln w="9525">
            <a:solidFill>
              <a:schemeClr val="tx1"/>
            </a:solidFill>
            <a:round/>
            <a:headEnd/>
            <a:tailEnd/>
          </a:ln>
        </p:spPr>
        <p:txBody>
          <a:bodyPr/>
          <a:lstStyle/>
          <a:p>
            <a:endParaRPr lang="en-US"/>
          </a:p>
        </p:txBody>
      </p:sp>
      <p:sp>
        <p:nvSpPr>
          <p:cNvPr id="18466" name="Line 34"/>
          <p:cNvSpPr>
            <a:spLocks noChangeShapeType="1"/>
          </p:cNvSpPr>
          <p:nvPr/>
        </p:nvSpPr>
        <p:spPr bwMode="auto">
          <a:xfrm flipV="1">
            <a:off x="5211763" y="3214688"/>
            <a:ext cx="3619500" cy="0"/>
          </a:xfrm>
          <a:prstGeom prst="line">
            <a:avLst/>
          </a:prstGeom>
          <a:noFill/>
          <a:ln w="9525">
            <a:solidFill>
              <a:schemeClr val="tx1"/>
            </a:solidFill>
            <a:round/>
            <a:headEnd/>
            <a:tailEnd/>
          </a:ln>
        </p:spPr>
        <p:txBody>
          <a:bodyPr/>
          <a:lstStyle/>
          <a:p>
            <a:endParaRPr lang="en-US"/>
          </a:p>
        </p:txBody>
      </p:sp>
      <p:sp>
        <p:nvSpPr>
          <p:cNvPr id="18467" name="Line 35"/>
          <p:cNvSpPr>
            <a:spLocks noChangeShapeType="1"/>
          </p:cNvSpPr>
          <p:nvPr/>
        </p:nvSpPr>
        <p:spPr bwMode="auto">
          <a:xfrm flipV="1">
            <a:off x="5553075" y="3068638"/>
            <a:ext cx="3619500" cy="0"/>
          </a:xfrm>
          <a:prstGeom prst="line">
            <a:avLst/>
          </a:prstGeom>
          <a:noFill/>
          <a:ln w="9525">
            <a:solidFill>
              <a:schemeClr val="tx1"/>
            </a:solidFill>
            <a:round/>
            <a:headEnd/>
            <a:tailEnd/>
          </a:ln>
        </p:spPr>
        <p:txBody>
          <a:bodyPr/>
          <a:lstStyle/>
          <a:p>
            <a:endParaRPr lang="en-US"/>
          </a:p>
        </p:txBody>
      </p:sp>
      <p:sp>
        <p:nvSpPr>
          <p:cNvPr id="18468" name="AutoShape 36"/>
          <p:cNvSpPr>
            <a:spLocks noChangeArrowheads="1"/>
          </p:cNvSpPr>
          <p:nvPr/>
        </p:nvSpPr>
        <p:spPr bwMode="auto">
          <a:xfrm>
            <a:off x="3216275" y="2133600"/>
            <a:ext cx="6121400" cy="1079500"/>
          </a:xfrm>
          <a:prstGeom prst="parallelogram">
            <a:avLst>
              <a:gd name="adj" fmla="val 231812"/>
            </a:avLst>
          </a:prstGeom>
          <a:solidFill>
            <a:srgbClr val="CCFFFF"/>
          </a:solidFill>
          <a:ln w="19050">
            <a:solidFill>
              <a:schemeClr val="tx1"/>
            </a:solidFill>
            <a:miter lim="800000"/>
            <a:headEnd/>
            <a:tailEnd/>
          </a:ln>
        </p:spPr>
        <p:txBody>
          <a:bodyPr wrap="none" anchor="ctr"/>
          <a:lstStyle/>
          <a:p>
            <a:endParaRPr lang="en-US"/>
          </a:p>
        </p:txBody>
      </p:sp>
      <p:sp>
        <p:nvSpPr>
          <p:cNvPr id="18469" name="Line 37"/>
          <p:cNvSpPr>
            <a:spLocks noChangeShapeType="1"/>
          </p:cNvSpPr>
          <p:nvPr/>
        </p:nvSpPr>
        <p:spPr bwMode="auto">
          <a:xfrm flipV="1">
            <a:off x="4079875" y="2133600"/>
            <a:ext cx="2520950" cy="1079500"/>
          </a:xfrm>
          <a:prstGeom prst="line">
            <a:avLst/>
          </a:prstGeom>
          <a:noFill/>
          <a:ln w="9525">
            <a:solidFill>
              <a:schemeClr val="tx1"/>
            </a:solidFill>
            <a:round/>
            <a:headEnd/>
            <a:tailEnd/>
          </a:ln>
        </p:spPr>
        <p:txBody>
          <a:bodyPr/>
          <a:lstStyle/>
          <a:p>
            <a:endParaRPr lang="en-US"/>
          </a:p>
        </p:txBody>
      </p:sp>
      <p:sp>
        <p:nvSpPr>
          <p:cNvPr id="18470" name="Line 38"/>
          <p:cNvSpPr>
            <a:spLocks noChangeShapeType="1"/>
          </p:cNvSpPr>
          <p:nvPr/>
        </p:nvSpPr>
        <p:spPr bwMode="auto">
          <a:xfrm flipV="1">
            <a:off x="3648075" y="2133600"/>
            <a:ext cx="2520950" cy="1079500"/>
          </a:xfrm>
          <a:prstGeom prst="line">
            <a:avLst/>
          </a:prstGeom>
          <a:noFill/>
          <a:ln w="9525">
            <a:solidFill>
              <a:schemeClr val="tx1"/>
            </a:solidFill>
            <a:round/>
            <a:headEnd/>
            <a:tailEnd/>
          </a:ln>
        </p:spPr>
        <p:txBody>
          <a:bodyPr/>
          <a:lstStyle/>
          <a:p>
            <a:endParaRPr lang="en-US"/>
          </a:p>
        </p:txBody>
      </p:sp>
      <p:sp>
        <p:nvSpPr>
          <p:cNvPr id="18471" name="Line 39"/>
          <p:cNvSpPr>
            <a:spLocks noChangeShapeType="1"/>
          </p:cNvSpPr>
          <p:nvPr/>
        </p:nvSpPr>
        <p:spPr bwMode="auto">
          <a:xfrm flipV="1">
            <a:off x="4511675" y="2133600"/>
            <a:ext cx="2520950" cy="1079500"/>
          </a:xfrm>
          <a:prstGeom prst="line">
            <a:avLst/>
          </a:prstGeom>
          <a:noFill/>
          <a:ln w="9525">
            <a:solidFill>
              <a:schemeClr val="tx1"/>
            </a:solidFill>
            <a:round/>
            <a:headEnd/>
            <a:tailEnd/>
          </a:ln>
        </p:spPr>
        <p:txBody>
          <a:bodyPr/>
          <a:lstStyle/>
          <a:p>
            <a:endParaRPr lang="en-US"/>
          </a:p>
        </p:txBody>
      </p:sp>
      <p:sp>
        <p:nvSpPr>
          <p:cNvPr id="18472" name="Line 40"/>
          <p:cNvSpPr>
            <a:spLocks noChangeShapeType="1"/>
          </p:cNvSpPr>
          <p:nvPr/>
        </p:nvSpPr>
        <p:spPr bwMode="auto">
          <a:xfrm flipV="1">
            <a:off x="4943475" y="2133600"/>
            <a:ext cx="2520950" cy="1079500"/>
          </a:xfrm>
          <a:prstGeom prst="line">
            <a:avLst/>
          </a:prstGeom>
          <a:noFill/>
          <a:ln w="9525">
            <a:solidFill>
              <a:schemeClr val="tx1"/>
            </a:solidFill>
            <a:round/>
            <a:headEnd/>
            <a:tailEnd/>
          </a:ln>
        </p:spPr>
        <p:txBody>
          <a:bodyPr/>
          <a:lstStyle/>
          <a:p>
            <a:endParaRPr lang="en-US"/>
          </a:p>
        </p:txBody>
      </p:sp>
      <p:sp>
        <p:nvSpPr>
          <p:cNvPr id="18473" name="Line 41"/>
          <p:cNvSpPr>
            <a:spLocks noChangeShapeType="1"/>
          </p:cNvSpPr>
          <p:nvPr/>
        </p:nvSpPr>
        <p:spPr bwMode="auto">
          <a:xfrm flipV="1">
            <a:off x="5375275" y="2133600"/>
            <a:ext cx="2520950" cy="1079500"/>
          </a:xfrm>
          <a:prstGeom prst="line">
            <a:avLst/>
          </a:prstGeom>
          <a:noFill/>
          <a:ln w="9525">
            <a:solidFill>
              <a:schemeClr val="tx1"/>
            </a:solidFill>
            <a:round/>
            <a:headEnd/>
            <a:tailEnd/>
          </a:ln>
        </p:spPr>
        <p:txBody>
          <a:bodyPr/>
          <a:lstStyle/>
          <a:p>
            <a:endParaRPr lang="en-US"/>
          </a:p>
        </p:txBody>
      </p:sp>
      <p:sp>
        <p:nvSpPr>
          <p:cNvPr id="18474" name="Line 42"/>
          <p:cNvSpPr>
            <a:spLocks noChangeShapeType="1"/>
          </p:cNvSpPr>
          <p:nvPr/>
        </p:nvSpPr>
        <p:spPr bwMode="auto">
          <a:xfrm flipV="1">
            <a:off x="5808663" y="2133600"/>
            <a:ext cx="2520950" cy="1079500"/>
          </a:xfrm>
          <a:prstGeom prst="line">
            <a:avLst/>
          </a:prstGeom>
          <a:noFill/>
          <a:ln w="9525">
            <a:solidFill>
              <a:schemeClr val="tx1"/>
            </a:solidFill>
            <a:round/>
            <a:headEnd/>
            <a:tailEnd/>
          </a:ln>
        </p:spPr>
        <p:txBody>
          <a:bodyPr/>
          <a:lstStyle/>
          <a:p>
            <a:endParaRPr lang="en-US"/>
          </a:p>
        </p:txBody>
      </p:sp>
      <p:sp>
        <p:nvSpPr>
          <p:cNvPr id="18475" name="Line 43"/>
          <p:cNvSpPr>
            <a:spLocks noChangeShapeType="1"/>
          </p:cNvSpPr>
          <p:nvPr/>
        </p:nvSpPr>
        <p:spPr bwMode="auto">
          <a:xfrm flipV="1">
            <a:off x="6240463" y="2133600"/>
            <a:ext cx="2520950" cy="1079500"/>
          </a:xfrm>
          <a:prstGeom prst="line">
            <a:avLst/>
          </a:prstGeom>
          <a:noFill/>
          <a:ln w="9525">
            <a:solidFill>
              <a:schemeClr val="tx1"/>
            </a:solidFill>
            <a:round/>
            <a:headEnd/>
            <a:tailEnd/>
          </a:ln>
        </p:spPr>
        <p:txBody>
          <a:bodyPr/>
          <a:lstStyle/>
          <a:p>
            <a:endParaRPr lang="en-US"/>
          </a:p>
        </p:txBody>
      </p:sp>
      <p:sp>
        <p:nvSpPr>
          <p:cNvPr id="18476" name="Line 44"/>
          <p:cNvSpPr>
            <a:spLocks noChangeShapeType="1"/>
          </p:cNvSpPr>
          <p:nvPr/>
        </p:nvSpPr>
        <p:spPr bwMode="auto">
          <a:xfrm flipV="1">
            <a:off x="6672263" y="2133600"/>
            <a:ext cx="2520950" cy="1079500"/>
          </a:xfrm>
          <a:prstGeom prst="line">
            <a:avLst/>
          </a:prstGeom>
          <a:noFill/>
          <a:ln w="9525">
            <a:solidFill>
              <a:schemeClr val="tx1"/>
            </a:solidFill>
            <a:round/>
            <a:headEnd/>
            <a:tailEnd/>
          </a:ln>
        </p:spPr>
        <p:txBody>
          <a:bodyPr/>
          <a:lstStyle/>
          <a:p>
            <a:endParaRPr lang="en-US"/>
          </a:p>
        </p:txBody>
      </p:sp>
      <p:sp>
        <p:nvSpPr>
          <p:cNvPr id="18477" name="Line 45"/>
          <p:cNvSpPr>
            <a:spLocks noChangeShapeType="1"/>
          </p:cNvSpPr>
          <p:nvPr/>
        </p:nvSpPr>
        <p:spPr bwMode="auto">
          <a:xfrm flipV="1">
            <a:off x="3216275" y="3213100"/>
            <a:ext cx="3619500" cy="0"/>
          </a:xfrm>
          <a:prstGeom prst="line">
            <a:avLst/>
          </a:prstGeom>
          <a:noFill/>
          <a:ln w="9525">
            <a:solidFill>
              <a:schemeClr val="tx1"/>
            </a:solidFill>
            <a:round/>
            <a:headEnd/>
            <a:tailEnd/>
          </a:ln>
        </p:spPr>
        <p:txBody>
          <a:bodyPr/>
          <a:lstStyle/>
          <a:p>
            <a:endParaRPr lang="en-US"/>
          </a:p>
        </p:txBody>
      </p:sp>
      <p:sp>
        <p:nvSpPr>
          <p:cNvPr id="18478" name="Line 46"/>
          <p:cNvSpPr>
            <a:spLocks noChangeShapeType="1"/>
          </p:cNvSpPr>
          <p:nvPr/>
        </p:nvSpPr>
        <p:spPr bwMode="auto">
          <a:xfrm flipV="1">
            <a:off x="3557588" y="3068638"/>
            <a:ext cx="3619500" cy="0"/>
          </a:xfrm>
          <a:prstGeom prst="line">
            <a:avLst/>
          </a:prstGeom>
          <a:noFill/>
          <a:ln w="9525">
            <a:solidFill>
              <a:schemeClr val="tx1"/>
            </a:solidFill>
            <a:round/>
            <a:headEnd/>
            <a:tailEnd/>
          </a:ln>
        </p:spPr>
        <p:txBody>
          <a:bodyPr/>
          <a:lstStyle/>
          <a:p>
            <a:endParaRPr lang="en-US"/>
          </a:p>
        </p:txBody>
      </p:sp>
      <p:sp>
        <p:nvSpPr>
          <p:cNvPr id="18479" name="Line 47"/>
          <p:cNvSpPr>
            <a:spLocks noChangeShapeType="1"/>
          </p:cNvSpPr>
          <p:nvPr/>
        </p:nvSpPr>
        <p:spPr bwMode="auto">
          <a:xfrm flipV="1">
            <a:off x="3863975" y="2925763"/>
            <a:ext cx="3619500" cy="0"/>
          </a:xfrm>
          <a:prstGeom prst="line">
            <a:avLst/>
          </a:prstGeom>
          <a:noFill/>
          <a:ln w="9525">
            <a:solidFill>
              <a:schemeClr val="tx1"/>
            </a:solidFill>
            <a:round/>
            <a:headEnd/>
            <a:tailEnd/>
          </a:ln>
        </p:spPr>
        <p:txBody>
          <a:bodyPr/>
          <a:lstStyle/>
          <a:p>
            <a:endParaRPr lang="en-US"/>
          </a:p>
        </p:txBody>
      </p:sp>
      <p:sp>
        <p:nvSpPr>
          <p:cNvPr id="18480" name="Line 48"/>
          <p:cNvSpPr>
            <a:spLocks noChangeShapeType="1"/>
          </p:cNvSpPr>
          <p:nvPr/>
        </p:nvSpPr>
        <p:spPr bwMode="auto">
          <a:xfrm flipV="1">
            <a:off x="4205288" y="2781300"/>
            <a:ext cx="3619500" cy="0"/>
          </a:xfrm>
          <a:prstGeom prst="line">
            <a:avLst/>
          </a:prstGeom>
          <a:noFill/>
          <a:ln w="9525">
            <a:solidFill>
              <a:schemeClr val="tx1"/>
            </a:solidFill>
            <a:round/>
            <a:headEnd/>
            <a:tailEnd/>
          </a:ln>
        </p:spPr>
        <p:txBody>
          <a:bodyPr/>
          <a:lstStyle/>
          <a:p>
            <a:endParaRPr lang="en-US"/>
          </a:p>
        </p:txBody>
      </p:sp>
      <p:sp>
        <p:nvSpPr>
          <p:cNvPr id="18481" name="Line 49"/>
          <p:cNvSpPr>
            <a:spLocks noChangeShapeType="1"/>
          </p:cNvSpPr>
          <p:nvPr/>
        </p:nvSpPr>
        <p:spPr bwMode="auto">
          <a:xfrm flipV="1">
            <a:off x="4565650" y="2636838"/>
            <a:ext cx="3619500" cy="0"/>
          </a:xfrm>
          <a:prstGeom prst="line">
            <a:avLst/>
          </a:prstGeom>
          <a:noFill/>
          <a:ln w="9525">
            <a:solidFill>
              <a:schemeClr val="tx1"/>
            </a:solidFill>
            <a:round/>
            <a:headEnd/>
            <a:tailEnd/>
          </a:ln>
        </p:spPr>
        <p:txBody>
          <a:bodyPr/>
          <a:lstStyle/>
          <a:p>
            <a:endParaRPr lang="en-US"/>
          </a:p>
        </p:txBody>
      </p:sp>
      <p:sp>
        <p:nvSpPr>
          <p:cNvPr id="18482" name="Line 50"/>
          <p:cNvSpPr>
            <a:spLocks noChangeShapeType="1"/>
          </p:cNvSpPr>
          <p:nvPr/>
        </p:nvSpPr>
        <p:spPr bwMode="auto">
          <a:xfrm flipV="1">
            <a:off x="4872038" y="2492375"/>
            <a:ext cx="3619500" cy="0"/>
          </a:xfrm>
          <a:prstGeom prst="line">
            <a:avLst/>
          </a:prstGeom>
          <a:noFill/>
          <a:ln w="9525">
            <a:solidFill>
              <a:schemeClr val="tx1"/>
            </a:solidFill>
            <a:round/>
            <a:headEnd/>
            <a:tailEnd/>
          </a:ln>
        </p:spPr>
        <p:txBody>
          <a:bodyPr/>
          <a:lstStyle/>
          <a:p>
            <a:endParaRPr lang="en-US"/>
          </a:p>
        </p:txBody>
      </p:sp>
      <p:sp>
        <p:nvSpPr>
          <p:cNvPr id="18483" name="Line 51"/>
          <p:cNvSpPr>
            <a:spLocks noChangeShapeType="1"/>
          </p:cNvSpPr>
          <p:nvPr/>
        </p:nvSpPr>
        <p:spPr bwMode="auto">
          <a:xfrm flipV="1">
            <a:off x="5167313" y="2347913"/>
            <a:ext cx="3619500" cy="0"/>
          </a:xfrm>
          <a:prstGeom prst="line">
            <a:avLst/>
          </a:prstGeom>
          <a:noFill/>
          <a:ln w="9525">
            <a:solidFill>
              <a:schemeClr val="tx1"/>
            </a:solidFill>
            <a:round/>
            <a:headEnd/>
            <a:tailEnd/>
          </a:ln>
        </p:spPr>
        <p:txBody>
          <a:bodyPr/>
          <a:lstStyle/>
          <a:p>
            <a:endParaRPr lang="en-US"/>
          </a:p>
        </p:txBody>
      </p:sp>
      <p:sp>
        <p:nvSpPr>
          <p:cNvPr id="18484" name="Line 52"/>
          <p:cNvSpPr>
            <a:spLocks noChangeShapeType="1"/>
          </p:cNvSpPr>
          <p:nvPr/>
        </p:nvSpPr>
        <p:spPr bwMode="auto">
          <a:xfrm flipV="1">
            <a:off x="5554663" y="2203450"/>
            <a:ext cx="3619500" cy="0"/>
          </a:xfrm>
          <a:prstGeom prst="line">
            <a:avLst/>
          </a:prstGeom>
          <a:noFill/>
          <a:ln w="9525">
            <a:solidFill>
              <a:schemeClr val="tx1"/>
            </a:solidFill>
            <a:round/>
            <a:headEnd/>
            <a:tailEnd/>
          </a:ln>
        </p:spPr>
        <p:txBody>
          <a:bodyPr/>
          <a:lstStyle/>
          <a:p>
            <a:endParaRPr lang="en-US"/>
          </a:p>
        </p:txBody>
      </p:sp>
      <p:sp>
        <p:nvSpPr>
          <p:cNvPr id="18485" name="Line 53"/>
          <p:cNvSpPr>
            <a:spLocks noChangeShapeType="1"/>
          </p:cNvSpPr>
          <p:nvPr/>
        </p:nvSpPr>
        <p:spPr bwMode="auto">
          <a:xfrm>
            <a:off x="3184525" y="5287963"/>
            <a:ext cx="3613150" cy="0"/>
          </a:xfrm>
          <a:prstGeom prst="line">
            <a:avLst/>
          </a:prstGeom>
          <a:noFill/>
          <a:ln w="38100">
            <a:solidFill>
              <a:schemeClr val="tx1"/>
            </a:solidFill>
            <a:round/>
            <a:headEnd/>
            <a:tailEnd type="triangle" w="med" len="med"/>
          </a:ln>
        </p:spPr>
        <p:txBody>
          <a:bodyPr/>
          <a:lstStyle/>
          <a:p>
            <a:endParaRPr lang="en-US"/>
          </a:p>
        </p:txBody>
      </p:sp>
      <p:sp>
        <p:nvSpPr>
          <p:cNvPr id="18486" name="Line 54"/>
          <p:cNvSpPr>
            <a:spLocks noChangeShapeType="1"/>
          </p:cNvSpPr>
          <p:nvPr/>
        </p:nvSpPr>
        <p:spPr bwMode="auto">
          <a:xfrm flipV="1">
            <a:off x="7073901" y="4373563"/>
            <a:ext cx="2232025" cy="914400"/>
          </a:xfrm>
          <a:prstGeom prst="line">
            <a:avLst/>
          </a:prstGeom>
          <a:noFill/>
          <a:ln w="38100">
            <a:solidFill>
              <a:schemeClr val="tx1"/>
            </a:solidFill>
            <a:round/>
            <a:headEnd/>
            <a:tailEnd type="triangle" w="med" len="med"/>
          </a:ln>
        </p:spPr>
        <p:txBody>
          <a:bodyPr/>
          <a:lstStyle/>
          <a:p>
            <a:endParaRPr lang="en-US"/>
          </a:p>
        </p:txBody>
      </p:sp>
      <p:sp>
        <p:nvSpPr>
          <p:cNvPr id="18487" name="Text Box 55"/>
          <p:cNvSpPr txBox="1">
            <a:spLocks noChangeArrowheads="1"/>
          </p:cNvSpPr>
          <p:nvPr/>
        </p:nvSpPr>
        <p:spPr bwMode="auto">
          <a:xfrm>
            <a:off x="3908425" y="5287964"/>
            <a:ext cx="1830388" cy="396875"/>
          </a:xfrm>
          <a:prstGeom prst="rect">
            <a:avLst/>
          </a:prstGeom>
          <a:noFill/>
          <a:ln w="9525">
            <a:noFill/>
            <a:miter lim="800000"/>
            <a:headEnd/>
            <a:tailEnd/>
          </a:ln>
        </p:spPr>
        <p:txBody>
          <a:bodyPr>
            <a:spAutoFit/>
          </a:bodyPr>
          <a:lstStyle/>
          <a:p>
            <a:pPr>
              <a:spcBef>
                <a:spcPct val="50000"/>
              </a:spcBef>
            </a:pPr>
            <a:r>
              <a:rPr lang="en-GB" sz="2000">
                <a:latin typeface="Times New Roman" pitchFamily="18" charset="0"/>
              </a:rPr>
              <a:t>Longitude</a:t>
            </a:r>
          </a:p>
        </p:txBody>
      </p:sp>
      <p:sp>
        <p:nvSpPr>
          <p:cNvPr id="18488" name="Text Box 56"/>
          <p:cNvSpPr txBox="1">
            <a:spLocks noChangeArrowheads="1"/>
          </p:cNvSpPr>
          <p:nvPr/>
        </p:nvSpPr>
        <p:spPr bwMode="auto">
          <a:xfrm rot="-1328287">
            <a:off x="7712075" y="4776789"/>
            <a:ext cx="1830388" cy="396875"/>
          </a:xfrm>
          <a:prstGeom prst="rect">
            <a:avLst/>
          </a:prstGeom>
          <a:noFill/>
          <a:ln w="9525">
            <a:noFill/>
            <a:miter lim="800000"/>
            <a:headEnd/>
            <a:tailEnd/>
          </a:ln>
        </p:spPr>
        <p:txBody>
          <a:bodyPr>
            <a:spAutoFit/>
          </a:bodyPr>
          <a:lstStyle/>
          <a:p>
            <a:pPr>
              <a:spcBef>
                <a:spcPct val="50000"/>
              </a:spcBef>
            </a:pPr>
            <a:r>
              <a:rPr lang="en-GB" sz="2000">
                <a:latin typeface="Times New Roman" pitchFamily="18" charset="0"/>
              </a:rPr>
              <a:t>Latitude</a:t>
            </a:r>
          </a:p>
        </p:txBody>
      </p:sp>
      <p:sp>
        <p:nvSpPr>
          <p:cNvPr id="18489" name="Line 57"/>
          <p:cNvSpPr>
            <a:spLocks noChangeShapeType="1"/>
          </p:cNvSpPr>
          <p:nvPr/>
        </p:nvSpPr>
        <p:spPr bwMode="auto">
          <a:xfrm flipV="1">
            <a:off x="2759075" y="3236914"/>
            <a:ext cx="0" cy="1736725"/>
          </a:xfrm>
          <a:prstGeom prst="line">
            <a:avLst/>
          </a:prstGeom>
          <a:noFill/>
          <a:ln w="38100">
            <a:solidFill>
              <a:schemeClr val="tx1"/>
            </a:solidFill>
            <a:round/>
            <a:headEnd/>
            <a:tailEnd type="triangle" w="med" len="med"/>
          </a:ln>
        </p:spPr>
        <p:txBody>
          <a:bodyPr/>
          <a:lstStyle/>
          <a:p>
            <a:endParaRPr lang="en-US"/>
          </a:p>
        </p:txBody>
      </p:sp>
      <p:sp>
        <p:nvSpPr>
          <p:cNvPr id="18490" name="Text Box 58"/>
          <p:cNvSpPr txBox="1">
            <a:spLocks noChangeArrowheads="1"/>
          </p:cNvSpPr>
          <p:nvPr/>
        </p:nvSpPr>
        <p:spPr bwMode="auto">
          <a:xfrm rot="-5400000">
            <a:off x="1645444" y="3510757"/>
            <a:ext cx="1830388" cy="396875"/>
          </a:xfrm>
          <a:prstGeom prst="rect">
            <a:avLst/>
          </a:prstGeom>
          <a:noFill/>
          <a:ln w="9525">
            <a:noFill/>
            <a:miter lim="800000"/>
            <a:headEnd/>
            <a:tailEnd/>
          </a:ln>
        </p:spPr>
        <p:txBody>
          <a:bodyPr>
            <a:spAutoFit/>
          </a:bodyPr>
          <a:lstStyle/>
          <a:p>
            <a:pPr>
              <a:spcBef>
                <a:spcPct val="50000"/>
              </a:spcBef>
            </a:pPr>
            <a:r>
              <a:rPr lang="en-GB" sz="2000">
                <a:latin typeface="Times New Roman" pitchFamily="18" charset="0"/>
              </a:rPr>
              <a:t>Time</a:t>
            </a:r>
          </a:p>
        </p:txBody>
      </p:sp>
      <p:sp>
        <p:nvSpPr>
          <p:cNvPr id="18491" name="Oval 59"/>
          <p:cNvSpPr>
            <a:spLocks noChangeArrowheads="1"/>
          </p:cNvSpPr>
          <p:nvPr/>
        </p:nvSpPr>
        <p:spPr bwMode="auto">
          <a:xfrm rot="20957336" flipH="1">
            <a:off x="6281739" y="3760789"/>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2" name="Oval 60"/>
          <p:cNvSpPr>
            <a:spLocks noChangeArrowheads="1"/>
          </p:cNvSpPr>
          <p:nvPr/>
        </p:nvSpPr>
        <p:spPr bwMode="auto">
          <a:xfrm rot="20957336" flipH="1">
            <a:off x="5300664" y="3376614"/>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3" name="Oval 61"/>
          <p:cNvSpPr>
            <a:spLocks noChangeArrowheads="1"/>
          </p:cNvSpPr>
          <p:nvPr/>
        </p:nvSpPr>
        <p:spPr bwMode="auto">
          <a:xfrm rot="20957336" flipH="1">
            <a:off x="7073901" y="3241675"/>
            <a:ext cx="219075" cy="1349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4" name="Oval 62"/>
          <p:cNvSpPr>
            <a:spLocks noChangeArrowheads="1"/>
          </p:cNvSpPr>
          <p:nvPr/>
        </p:nvSpPr>
        <p:spPr bwMode="auto">
          <a:xfrm rot="20957336" flipH="1">
            <a:off x="6265864" y="4637089"/>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5" name="Oval 63"/>
          <p:cNvSpPr>
            <a:spLocks noChangeArrowheads="1"/>
          </p:cNvSpPr>
          <p:nvPr/>
        </p:nvSpPr>
        <p:spPr bwMode="auto">
          <a:xfrm rot="20957336" flipH="1">
            <a:off x="3673476" y="4772025"/>
            <a:ext cx="219075" cy="1349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6" name="Oval 64"/>
          <p:cNvSpPr>
            <a:spLocks noChangeArrowheads="1"/>
          </p:cNvSpPr>
          <p:nvPr/>
        </p:nvSpPr>
        <p:spPr bwMode="auto">
          <a:xfrm rot="20957336" flipH="1">
            <a:off x="7058026" y="4117975"/>
            <a:ext cx="219075" cy="1349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7" name="Oval 65"/>
          <p:cNvSpPr>
            <a:spLocks noChangeArrowheads="1"/>
          </p:cNvSpPr>
          <p:nvPr/>
        </p:nvSpPr>
        <p:spPr bwMode="auto">
          <a:xfrm rot="20957336" flipH="1">
            <a:off x="6265864" y="2911475"/>
            <a:ext cx="219075" cy="1349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8" name="Oval 66"/>
          <p:cNvSpPr>
            <a:spLocks noChangeArrowheads="1"/>
          </p:cNvSpPr>
          <p:nvPr/>
        </p:nvSpPr>
        <p:spPr bwMode="auto">
          <a:xfrm rot="20957336" flipH="1">
            <a:off x="3673476" y="3046414"/>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sp>
        <p:nvSpPr>
          <p:cNvPr id="18499" name="Oval 67"/>
          <p:cNvSpPr>
            <a:spLocks noChangeArrowheads="1"/>
          </p:cNvSpPr>
          <p:nvPr/>
        </p:nvSpPr>
        <p:spPr bwMode="auto">
          <a:xfrm rot="20957336" flipH="1">
            <a:off x="5284789" y="2527300"/>
            <a:ext cx="219075" cy="1349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8500" name="Oval 68"/>
          <p:cNvSpPr>
            <a:spLocks noChangeArrowheads="1"/>
          </p:cNvSpPr>
          <p:nvPr/>
        </p:nvSpPr>
        <p:spPr bwMode="auto">
          <a:xfrm rot="20957336" flipH="1">
            <a:off x="7058026" y="2392364"/>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sp>
        <p:nvSpPr>
          <p:cNvPr id="18501" name="AutoShape 70"/>
          <p:cNvSpPr>
            <a:spLocks noChangeArrowheads="1"/>
          </p:cNvSpPr>
          <p:nvPr/>
        </p:nvSpPr>
        <p:spPr bwMode="auto">
          <a:xfrm>
            <a:off x="5610226" y="3646488"/>
            <a:ext cx="766763" cy="144462"/>
          </a:xfrm>
          <a:prstGeom prst="parallelogram">
            <a:avLst>
              <a:gd name="adj" fmla="val 232974"/>
            </a:avLst>
          </a:prstGeom>
          <a:solidFill>
            <a:srgbClr val="FF9933"/>
          </a:solidFill>
          <a:ln w="9525">
            <a:noFill/>
            <a:miter lim="800000"/>
            <a:headEnd/>
            <a:tailEnd/>
          </a:ln>
        </p:spPr>
        <p:txBody>
          <a:bodyPr wrap="none" anchor="ctr"/>
          <a:lstStyle/>
          <a:p>
            <a:endParaRPr lang="en-US"/>
          </a:p>
        </p:txBody>
      </p:sp>
      <p:sp>
        <p:nvSpPr>
          <p:cNvPr id="18502" name="Oval 71"/>
          <p:cNvSpPr>
            <a:spLocks noChangeArrowheads="1"/>
          </p:cNvSpPr>
          <p:nvPr/>
        </p:nvSpPr>
        <p:spPr bwMode="auto">
          <a:xfrm rot="20957336" flipH="1">
            <a:off x="5832476" y="4411664"/>
            <a:ext cx="219075" cy="134937"/>
          </a:xfrm>
          <a:prstGeom prst="ellipse">
            <a:avLst/>
          </a:prstGeom>
          <a:solidFill>
            <a:srgbClr val="FF0000"/>
          </a:solidFill>
          <a:ln w="9525">
            <a:solidFill>
              <a:schemeClr val="tx1"/>
            </a:solidFill>
            <a:round/>
            <a:headEnd/>
            <a:tailEnd/>
          </a:ln>
        </p:spPr>
        <p:txBody>
          <a:bodyPr wrap="none" anchor="ctr"/>
          <a:lstStyle/>
          <a:p>
            <a:endParaRPr lang="en-US"/>
          </a:p>
        </p:txBody>
      </p:sp>
      <p:grpSp>
        <p:nvGrpSpPr>
          <p:cNvPr id="2" name="Group 72"/>
          <p:cNvGrpSpPr>
            <a:grpSpLocks/>
          </p:cNvGrpSpPr>
          <p:nvPr/>
        </p:nvGrpSpPr>
        <p:grpSpPr bwMode="auto">
          <a:xfrm>
            <a:off x="5470526" y="2652713"/>
            <a:ext cx="841375" cy="1720850"/>
            <a:chOff x="2486" y="2033"/>
            <a:chExt cx="530" cy="1084"/>
          </a:xfrm>
        </p:grpSpPr>
        <p:sp>
          <p:nvSpPr>
            <p:cNvPr id="18506" name="Line 73"/>
            <p:cNvSpPr>
              <a:spLocks noChangeShapeType="1"/>
            </p:cNvSpPr>
            <p:nvPr/>
          </p:nvSpPr>
          <p:spPr bwMode="auto">
            <a:xfrm flipH="1" flipV="1">
              <a:off x="2666" y="2429"/>
              <a:ext cx="78" cy="185"/>
            </a:xfrm>
            <a:prstGeom prst="line">
              <a:avLst/>
            </a:prstGeom>
            <a:noFill/>
            <a:ln w="38100">
              <a:solidFill>
                <a:schemeClr val="tx1"/>
              </a:solidFill>
              <a:round/>
              <a:headEnd type="triangle" w="med" len="med"/>
              <a:tailEnd/>
            </a:ln>
          </p:spPr>
          <p:txBody>
            <a:bodyPr/>
            <a:lstStyle/>
            <a:p>
              <a:endParaRPr lang="en-US"/>
            </a:p>
          </p:txBody>
        </p:sp>
        <p:sp>
          <p:nvSpPr>
            <p:cNvPr id="18507" name="Line 74"/>
            <p:cNvSpPr>
              <a:spLocks noChangeShapeType="1"/>
            </p:cNvSpPr>
            <p:nvPr/>
          </p:nvSpPr>
          <p:spPr bwMode="auto">
            <a:xfrm flipH="1" flipV="1">
              <a:off x="2486" y="2033"/>
              <a:ext cx="169" cy="371"/>
            </a:xfrm>
            <a:prstGeom prst="line">
              <a:avLst/>
            </a:prstGeom>
            <a:noFill/>
            <a:ln w="38100">
              <a:solidFill>
                <a:schemeClr val="tx1"/>
              </a:solidFill>
              <a:prstDash val="sysDot"/>
              <a:round/>
              <a:headEnd/>
              <a:tailEnd/>
            </a:ln>
          </p:spPr>
          <p:txBody>
            <a:bodyPr/>
            <a:lstStyle/>
            <a:p>
              <a:endParaRPr lang="en-US"/>
            </a:p>
          </p:txBody>
        </p:sp>
        <p:sp>
          <p:nvSpPr>
            <p:cNvPr id="18508" name="Line 75"/>
            <p:cNvSpPr>
              <a:spLocks noChangeShapeType="1"/>
            </p:cNvSpPr>
            <p:nvPr/>
          </p:nvSpPr>
          <p:spPr bwMode="auto">
            <a:xfrm flipV="1">
              <a:off x="2857" y="2391"/>
              <a:ext cx="125" cy="283"/>
            </a:xfrm>
            <a:prstGeom prst="line">
              <a:avLst/>
            </a:prstGeom>
            <a:noFill/>
            <a:ln w="38100">
              <a:solidFill>
                <a:schemeClr val="tx1"/>
              </a:solidFill>
              <a:round/>
              <a:headEnd type="triangle" w="med" len="med"/>
              <a:tailEnd/>
            </a:ln>
          </p:spPr>
          <p:txBody>
            <a:bodyPr/>
            <a:lstStyle/>
            <a:p>
              <a:endParaRPr lang="en-US"/>
            </a:p>
          </p:txBody>
        </p:sp>
        <p:sp>
          <p:nvSpPr>
            <p:cNvPr id="18509" name="Line 76"/>
            <p:cNvSpPr>
              <a:spLocks noChangeShapeType="1"/>
            </p:cNvSpPr>
            <p:nvPr/>
          </p:nvSpPr>
          <p:spPr bwMode="auto">
            <a:xfrm flipH="1">
              <a:off x="2881" y="2296"/>
              <a:ext cx="135" cy="344"/>
            </a:xfrm>
            <a:prstGeom prst="line">
              <a:avLst/>
            </a:prstGeom>
            <a:noFill/>
            <a:ln w="38100">
              <a:solidFill>
                <a:schemeClr val="tx1"/>
              </a:solidFill>
              <a:prstDash val="sysDot"/>
              <a:round/>
              <a:headEnd/>
              <a:tailEnd/>
            </a:ln>
          </p:spPr>
          <p:txBody>
            <a:bodyPr/>
            <a:lstStyle/>
            <a:p>
              <a:endParaRPr lang="en-US"/>
            </a:p>
          </p:txBody>
        </p:sp>
        <p:sp>
          <p:nvSpPr>
            <p:cNvPr id="18510" name="Line 77"/>
            <p:cNvSpPr>
              <a:spLocks noChangeShapeType="1"/>
            </p:cNvSpPr>
            <p:nvPr/>
          </p:nvSpPr>
          <p:spPr bwMode="auto">
            <a:xfrm flipH="1" flipV="1">
              <a:off x="2510" y="2553"/>
              <a:ext cx="143" cy="106"/>
            </a:xfrm>
            <a:prstGeom prst="line">
              <a:avLst/>
            </a:prstGeom>
            <a:noFill/>
            <a:ln w="38100">
              <a:solidFill>
                <a:schemeClr val="tx1"/>
              </a:solidFill>
              <a:round/>
              <a:headEnd type="triangle" w="med" len="med"/>
              <a:tailEnd/>
            </a:ln>
          </p:spPr>
          <p:txBody>
            <a:bodyPr/>
            <a:lstStyle/>
            <a:p>
              <a:endParaRPr lang="en-US"/>
            </a:p>
          </p:txBody>
        </p:sp>
        <p:sp>
          <p:nvSpPr>
            <p:cNvPr id="18511" name="Line 78"/>
            <p:cNvSpPr>
              <a:spLocks noChangeShapeType="1"/>
            </p:cNvSpPr>
            <p:nvPr/>
          </p:nvSpPr>
          <p:spPr bwMode="auto">
            <a:xfrm>
              <a:off x="2880" y="2704"/>
              <a:ext cx="105" cy="35"/>
            </a:xfrm>
            <a:prstGeom prst="line">
              <a:avLst/>
            </a:prstGeom>
            <a:noFill/>
            <a:ln w="38100">
              <a:solidFill>
                <a:schemeClr val="tx1"/>
              </a:solidFill>
              <a:round/>
              <a:headEnd type="triangle" w="med" len="med"/>
              <a:tailEnd/>
            </a:ln>
          </p:spPr>
          <p:txBody>
            <a:bodyPr/>
            <a:lstStyle/>
            <a:p>
              <a:endParaRPr lang="en-US"/>
            </a:p>
          </p:txBody>
        </p:sp>
        <p:sp>
          <p:nvSpPr>
            <p:cNvPr id="18512" name="Line 79"/>
            <p:cNvSpPr>
              <a:spLocks noChangeShapeType="1"/>
            </p:cNvSpPr>
            <p:nvPr/>
          </p:nvSpPr>
          <p:spPr bwMode="auto">
            <a:xfrm flipH="1">
              <a:off x="2802" y="2959"/>
              <a:ext cx="0" cy="158"/>
            </a:xfrm>
            <a:prstGeom prst="line">
              <a:avLst/>
            </a:prstGeom>
            <a:noFill/>
            <a:ln w="38100">
              <a:solidFill>
                <a:schemeClr val="tx1"/>
              </a:solidFill>
              <a:round/>
              <a:headEnd/>
              <a:tailEnd/>
            </a:ln>
          </p:spPr>
          <p:txBody>
            <a:bodyPr/>
            <a:lstStyle/>
            <a:p>
              <a:endParaRPr lang="en-US"/>
            </a:p>
          </p:txBody>
        </p:sp>
        <p:sp>
          <p:nvSpPr>
            <p:cNvPr id="18513" name="Line 80"/>
            <p:cNvSpPr>
              <a:spLocks noChangeShapeType="1"/>
            </p:cNvSpPr>
            <p:nvPr/>
          </p:nvSpPr>
          <p:spPr bwMode="auto">
            <a:xfrm flipH="1">
              <a:off x="2802" y="2730"/>
              <a:ext cx="1" cy="207"/>
            </a:xfrm>
            <a:prstGeom prst="line">
              <a:avLst/>
            </a:prstGeom>
            <a:noFill/>
            <a:ln w="38100">
              <a:solidFill>
                <a:schemeClr val="tx1"/>
              </a:solidFill>
              <a:prstDash val="sysDot"/>
              <a:round/>
              <a:headEnd type="triangle" w="med" len="med"/>
              <a:tailEnd/>
            </a:ln>
          </p:spPr>
          <p:txBody>
            <a:bodyPr/>
            <a:lstStyle/>
            <a:p>
              <a:endParaRPr lang="en-US"/>
            </a:p>
          </p:txBody>
        </p:sp>
      </p:grpSp>
      <p:sp>
        <p:nvSpPr>
          <p:cNvPr id="114770" name="Rectangle 82"/>
          <p:cNvSpPr>
            <a:spLocks noChangeArrowheads="1"/>
          </p:cNvSpPr>
          <p:nvPr/>
        </p:nvSpPr>
        <p:spPr bwMode="auto">
          <a:xfrm>
            <a:off x="1594645" y="380207"/>
            <a:ext cx="8929688" cy="1143000"/>
          </a:xfrm>
          <a:prstGeom prst="rect">
            <a:avLst/>
          </a:prstGeom>
          <a:noFill/>
          <a:ln w="12700">
            <a:noFill/>
            <a:miter lim="800000"/>
            <a:headEnd/>
            <a:tailEnd/>
          </a:ln>
          <a:effectLst>
            <a:outerShdw dist="25399" dir="2700000" algn="ctr" rotWithShape="0">
              <a:srgbClr val="F9F8ED"/>
            </a:outerShdw>
          </a:effectLst>
        </p:spPr>
        <p:txBody>
          <a:bodyPr lIns="35717" tIns="35717" rIns="35717" bIns="35717" anchor="ctr"/>
          <a:lstStyle/>
          <a:p>
            <a:pPr algn="ctr" eaLnBrk="0" hangingPunct="0">
              <a:defRPr/>
            </a:pPr>
            <a:r>
              <a:rPr lang="en-GB" sz="2400" b="1" dirty="0">
                <a:latin typeface="Cambria" panose="02040503050406030204" pitchFamily="18" charset="0"/>
                <a:cs typeface="Arial" charset="0"/>
              </a:rPr>
              <a:t>Space-time </a:t>
            </a:r>
            <a:r>
              <a:rPr lang="en-GB" sz="2400" b="1" dirty="0" err="1">
                <a:latin typeface="Cambria" panose="02040503050406030204" pitchFamily="18" charset="0"/>
                <a:cs typeface="Arial" charset="0"/>
              </a:rPr>
              <a:t>Kriging</a:t>
            </a:r>
            <a:r>
              <a:rPr lang="en-GB" sz="2400" b="1" dirty="0">
                <a:latin typeface="Cambria" panose="02040503050406030204" pitchFamily="18" charset="0"/>
                <a:cs typeface="Arial" charset="0"/>
              </a:rPr>
              <a:t> </a:t>
            </a:r>
            <a:r>
              <a:rPr lang="en-GB" sz="2400" b="1" i="1" dirty="0">
                <a:latin typeface="Cambria" panose="02040503050406030204" pitchFamily="18" charset="0"/>
                <a:cs typeface="Arial" charset="0"/>
              </a:rPr>
              <a:t>P. </a:t>
            </a:r>
            <a:r>
              <a:rPr lang="en-GB" sz="2400" b="1" i="1" dirty="0" err="1">
                <a:latin typeface="Cambria" panose="02040503050406030204" pitchFamily="18" charset="0"/>
                <a:cs typeface="Arial" charset="0"/>
              </a:rPr>
              <a:t>falciparum</a:t>
            </a:r>
            <a:r>
              <a:rPr lang="en-GB" sz="2400" b="1" dirty="0">
                <a:latin typeface="Cambria" panose="02040503050406030204" pitchFamily="18" charset="0"/>
                <a:cs typeface="Arial" charset="0"/>
              </a:rPr>
              <a:t> data in Bayesian framework</a:t>
            </a:r>
            <a:endParaRPr lang="en-US" sz="2400" b="1" dirty="0">
              <a:latin typeface="Cambria" panose="02040503050406030204" pitchFamily="18" charset="0"/>
              <a:cs typeface="Arial" charset="0"/>
            </a:endParaRPr>
          </a:p>
        </p:txBody>
      </p:sp>
    </p:spTree>
    <p:extLst>
      <p:ext uri="{BB962C8B-B14F-4D97-AF65-F5344CB8AC3E}">
        <p14:creationId xmlns:p14="http://schemas.microsoft.com/office/powerpoint/2010/main" val="24991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7000" y="249535"/>
            <a:ext cx="8898205" cy="461665"/>
          </a:xfrm>
          <a:prstGeom prst="rect">
            <a:avLst/>
          </a:prstGeom>
          <a:noFill/>
        </p:spPr>
        <p:txBody>
          <a:bodyPr wrap="none" rtlCol="0">
            <a:spAutoFit/>
          </a:bodyPr>
          <a:lstStyle/>
          <a:p>
            <a:r>
              <a:rPr lang="en-GB" sz="2400" b="1" dirty="0" smtClean="0">
                <a:latin typeface="Cambria" panose="02040503050406030204" pitchFamily="18" charset="0"/>
              </a:rPr>
              <a:t>Model categorical predictions of </a:t>
            </a:r>
            <a:r>
              <a:rPr lang="en-GB" sz="2400" b="1" i="1" dirty="0" smtClean="0">
                <a:latin typeface="Cambria" panose="02040503050406030204" pitchFamily="18" charset="0"/>
              </a:rPr>
              <a:t>Pf</a:t>
            </a:r>
            <a:r>
              <a:rPr lang="en-GB" sz="2400" b="1" dirty="0" smtClean="0">
                <a:latin typeface="Cambria" panose="02040503050406030204" pitchFamily="18" charset="0"/>
              </a:rPr>
              <a:t>PR</a:t>
            </a:r>
            <a:r>
              <a:rPr lang="en-GB" sz="2400" b="1" baseline="-25000" dirty="0" smtClean="0">
                <a:latin typeface="Cambria" panose="02040503050406030204" pitchFamily="18" charset="0"/>
              </a:rPr>
              <a:t>2-10 </a:t>
            </a:r>
            <a:r>
              <a:rPr lang="en-GB" sz="2400" b="1" dirty="0" smtClean="0">
                <a:latin typeface="Cambria" panose="02040503050406030204" pitchFamily="18" charset="0"/>
              </a:rPr>
              <a:t>at 1x1km resolutions</a:t>
            </a:r>
            <a:endParaRPr lang="en-GB" sz="2400" b="1" dirty="0">
              <a:latin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000" y="711200"/>
            <a:ext cx="9214339" cy="6088045"/>
          </a:xfrm>
          <a:prstGeom prst="rect">
            <a:avLst/>
          </a:prstGeom>
        </p:spPr>
      </p:pic>
    </p:spTree>
    <p:extLst>
      <p:ext uri="{BB962C8B-B14F-4D97-AF65-F5344CB8AC3E}">
        <p14:creationId xmlns:p14="http://schemas.microsoft.com/office/powerpoint/2010/main" val="42240789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999" y="711199"/>
            <a:ext cx="9214339" cy="6088045"/>
          </a:xfrm>
          <a:prstGeom prst="rect">
            <a:avLst/>
          </a:prstGeom>
        </p:spPr>
      </p:pic>
      <p:sp>
        <p:nvSpPr>
          <p:cNvPr id="2" name="TextBox 1"/>
          <p:cNvSpPr txBox="1"/>
          <p:nvPr/>
        </p:nvSpPr>
        <p:spPr>
          <a:xfrm>
            <a:off x="1397000" y="249535"/>
            <a:ext cx="5977214" cy="461665"/>
          </a:xfrm>
          <a:prstGeom prst="rect">
            <a:avLst/>
          </a:prstGeom>
          <a:noFill/>
        </p:spPr>
        <p:txBody>
          <a:bodyPr wrap="none" rtlCol="0">
            <a:spAutoFit/>
          </a:bodyPr>
          <a:lstStyle/>
          <a:p>
            <a:r>
              <a:rPr lang="en-GB" sz="2400" b="1" dirty="0" smtClean="0">
                <a:latin typeface="Cambria" panose="02040503050406030204" pitchFamily="18" charset="0"/>
              </a:rPr>
              <a:t>Population weighted </a:t>
            </a:r>
            <a:r>
              <a:rPr lang="en-GB" sz="2400" b="1" i="1" dirty="0" smtClean="0">
                <a:latin typeface="Cambria" panose="02040503050406030204" pitchFamily="18" charset="0"/>
              </a:rPr>
              <a:t>Pf</a:t>
            </a:r>
            <a:r>
              <a:rPr lang="en-GB" sz="2400" b="1" dirty="0" smtClean="0">
                <a:latin typeface="Cambria" panose="02040503050406030204" pitchFamily="18" charset="0"/>
              </a:rPr>
              <a:t>PR</a:t>
            </a:r>
            <a:r>
              <a:rPr lang="en-GB" sz="2400" b="1" baseline="-25000" dirty="0" smtClean="0">
                <a:latin typeface="Cambria" panose="02040503050406030204" pitchFamily="18" charset="0"/>
              </a:rPr>
              <a:t>2-10 </a:t>
            </a:r>
            <a:r>
              <a:rPr lang="en-GB" sz="2400" b="1" dirty="0">
                <a:latin typeface="Cambria" panose="02040503050406030204" pitchFamily="18" charset="0"/>
              </a:rPr>
              <a:t> </a:t>
            </a:r>
            <a:r>
              <a:rPr lang="en-GB" sz="2400" b="1" dirty="0" smtClean="0">
                <a:latin typeface="Cambria" panose="02040503050406030204" pitchFamily="18" charset="0"/>
              </a:rPr>
              <a:t>per district</a:t>
            </a:r>
            <a:endParaRPr lang="en-GB" sz="2400" b="1" dirty="0">
              <a:latin typeface="Cambria" panose="02040503050406030204" pitchFamily="18" charset="0"/>
            </a:endParaRPr>
          </a:p>
        </p:txBody>
      </p:sp>
    </p:spTree>
    <p:extLst>
      <p:ext uri="{BB962C8B-B14F-4D97-AF65-F5344CB8AC3E}">
        <p14:creationId xmlns:p14="http://schemas.microsoft.com/office/powerpoint/2010/main" val="31802645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999" y="711200"/>
            <a:ext cx="9214339" cy="6088045"/>
          </a:xfrm>
          <a:prstGeom prst="rect">
            <a:avLst/>
          </a:prstGeom>
        </p:spPr>
      </p:pic>
      <p:sp>
        <p:nvSpPr>
          <p:cNvPr id="2" name="TextBox 1"/>
          <p:cNvSpPr txBox="1"/>
          <p:nvPr/>
        </p:nvSpPr>
        <p:spPr>
          <a:xfrm>
            <a:off x="1397000" y="249535"/>
            <a:ext cx="5866927" cy="461665"/>
          </a:xfrm>
          <a:prstGeom prst="rect">
            <a:avLst/>
          </a:prstGeom>
          <a:noFill/>
        </p:spPr>
        <p:txBody>
          <a:bodyPr wrap="none" rtlCol="0">
            <a:spAutoFit/>
          </a:bodyPr>
          <a:lstStyle/>
          <a:p>
            <a:r>
              <a:rPr lang="en-GB" sz="2400" b="1" dirty="0" smtClean="0">
                <a:latin typeface="Cambria" panose="02040503050406030204" pitchFamily="18" charset="0"/>
              </a:rPr>
              <a:t>Population weighted </a:t>
            </a:r>
            <a:r>
              <a:rPr lang="en-GB" sz="2400" b="1" i="1" dirty="0" smtClean="0">
                <a:latin typeface="Cambria" panose="02040503050406030204" pitchFamily="18" charset="0"/>
              </a:rPr>
              <a:t>Pf</a:t>
            </a:r>
            <a:r>
              <a:rPr lang="en-GB" sz="2400" b="1" dirty="0" smtClean="0">
                <a:latin typeface="Cambria" panose="02040503050406030204" pitchFamily="18" charset="0"/>
              </a:rPr>
              <a:t>PR</a:t>
            </a:r>
            <a:r>
              <a:rPr lang="en-GB" sz="2400" b="1" baseline="-25000" dirty="0" smtClean="0">
                <a:latin typeface="Cambria" panose="02040503050406030204" pitchFamily="18" charset="0"/>
              </a:rPr>
              <a:t>2-10 </a:t>
            </a:r>
            <a:r>
              <a:rPr lang="en-GB" sz="2400" b="1" dirty="0">
                <a:latin typeface="Cambria" panose="02040503050406030204" pitchFamily="18" charset="0"/>
              </a:rPr>
              <a:t> </a:t>
            </a:r>
            <a:r>
              <a:rPr lang="en-GB" sz="2400" b="1" dirty="0" smtClean="0">
                <a:latin typeface="Cambria" panose="02040503050406030204" pitchFamily="18" charset="0"/>
              </a:rPr>
              <a:t>per region</a:t>
            </a:r>
            <a:endParaRPr lang="en-GB" sz="2400" b="1" dirty="0">
              <a:latin typeface="Cambria" panose="02040503050406030204" pitchFamily="18" charset="0"/>
            </a:endParaRPr>
          </a:p>
        </p:txBody>
      </p:sp>
    </p:spTree>
    <p:extLst>
      <p:ext uri="{BB962C8B-B14F-4D97-AF65-F5344CB8AC3E}">
        <p14:creationId xmlns:p14="http://schemas.microsoft.com/office/powerpoint/2010/main" val="1025403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7000" y="249535"/>
            <a:ext cx="10604500" cy="830997"/>
          </a:xfrm>
          <a:prstGeom prst="rect">
            <a:avLst/>
          </a:prstGeom>
          <a:noFill/>
        </p:spPr>
        <p:txBody>
          <a:bodyPr wrap="square" rtlCol="0">
            <a:spAutoFit/>
          </a:bodyPr>
          <a:lstStyle/>
          <a:p>
            <a:r>
              <a:rPr lang="en-GB" sz="2400" b="1" dirty="0" smtClean="0">
                <a:latin typeface="Cambria" panose="02040503050406030204" pitchFamily="18" charset="0"/>
              </a:rPr>
              <a:t>Percentage reduction in Population weighted </a:t>
            </a:r>
            <a:r>
              <a:rPr lang="en-GB" sz="2400" b="1" i="1" dirty="0" smtClean="0">
                <a:latin typeface="Cambria" panose="02040503050406030204" pitchFamily="18" charset="0"/>
              </a:rPr>
              <a:t>Pf</a:t>
            </a:r>
            <a:r>
              <a:rPr lang="en-GB" sz="2400" b="1" dirty="0" smtClean="0">
                <a:latin typeface="Cambria" panose="02040503050406030204" pitchFamily="18" charset="0"/>
              </a:rPr>
              <a:t>PR</a:t>
            </a:r>
            <a:r>
              <a:rPr lang="en-GB" sz="2400" b="1" baseline="-25000" dirty="0" smtClean="0">
                <a:latin typeface="Cambria" panose="02040503050406030204" pitchFamily="18" charset="0"/>
              </a:rPr>
              <a:t>2-10 </a:t>
            </a:r>
            <a:r>
              <a:rPr lang="en-GB" sz="2400" b="1" dirty="0">
                <a:latin typeface="Cambria" panose="02040503050406030204" pitchFamily="18" charset="0"/>
              </a:rPr>
              <a:t> </a:t>
            </a:r>
            <a:r>
              <a:rPr lang="en-GB" sz="2400" b="1" dirty="0" smtClean="0">
                <a:latin typeface="Cambria" panose="02040503050406030204" pitchFamily="18" charset="0"/>
              </a:rPr>
              <a:t>per region from 2005 to 2014</a:t>
            </a:r>
            <a:endParaRPr lang="en-GB" sz="2400" b="1" dirty="0">
              <a:latin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9116" y="933450"/>
            <a:ext cx="4362250" cy="56769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0" y="3771900"/>
            <a:ext cx="1771650" cy="2095500"/>
          </a:xfrm>
          <a:prstGeom prst="rect">
            <a:avLst/>
          </a:prstGeom>
        </p:spPr>
      </p:pic>
    </p:spTree>
    <p:extLst>
      <p:ext uri="{BB962C8B-B14F-4D97-AF65-F5344CB8AC3E}">
        <p14:creationId xmlns:p14="http://schemas.microsoft.com/office/powerpoint/2010/main" val="3433421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4284" y="420985"/>
            <a:ext cx="2453236" cy="461665"/>
          </a:xfrm>
          <a:prstGeom prst="rect">
            <a:avLst/>
          </a:prstGeom>
          <a:noFill/>
        </p:spPr>
        <p:txBody>
          <a:bodyPr wrap="none" rtlCol="0">
            <a:spAutoFit/>
          </a:bodyPr>
          <a:lstStyle/>
          <a:p>
            <a:r>
              <a:rPr lang="en-GB" sz="2400" b="1" dirty="0" smtClean="0">
                <a:latin typeface="Cambria" panose="02040503050406030204" pitchFamily="18" charset="0"/>
              </a:rPr>
              <a:t>Model precision</a:t>
            </a:r>
            <a:endParaRPr lang="en-GB" sz="2400" b="1" dirty="0">
              <a:latin typeface="Cambria" panose="020405030504060302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337" y="3317765"/>
            <a:ext cx="3563131" cy="322371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0500" y="1074420"/>
            <a:ext cx="7661910" cy="5062333"/>
          </a:xfrm>
          <a:prstGeom prst="rect">
            <a:avLst/>
          </a:prstGeom>
        </p:spPr>
      </p:pic>
    </p:spTree>
    <p:extLst>
      <p:ext uri="{BB962C8B-B14F-4D97-AF65-F5344CB8AC3E}">
        <p14:creationId xmlns:p14="http://schemas.microsoft.com/office/powerpoint/2010/main" val="18577884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7631" y="381677"/>
            <a:ext cx="3948517" cy="461665"/>
          </a:xfrm>
          <a:prstGeom prst="rect">
            <a:avLst/>
          </a:prstGeom>
          <a:noFill/>
        </p:spPr>
        <p:txBody>
          <a:bodyPr wrap="none" rtlCol="0">
            <a:spAutoFit/>
          </a:bodyPr>
          <a:lstStyle/>
          <a:p>
            <a:r>
              <a:rPr lang="en-GB" sz="2400" b="1" dirty="0" smtClean="0">
                <a:latin typeface="Cambria" panose="02040503050406030204" pitchFamily="18" charset="0"/>
              </a:rPr>
              <a:t>Other Plasmodium species</a:t>
            </a:r>
            <a:endParaRPr lang="en-GB" sz="2400" b="1" dirty="0">
              <a:latin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8260" y="844156"/>
            <a:ext cx="4425065" cy="566596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5259" y="4935676"/>
            <a:ext cx="1998955" cy="1203534"/>
          </a:xfrm>
          <a:prstGeom prst="rect">
            <a:avLst/>
          </a:prstGeom>
        </p:spPr>
      </p:pic>
      <p:sp>
        <p:nvSpPr>
          <p:cNvPr id="5" name="TextBox 4"/>
          <p:cNvSpPr txBox="1"/>
          <p:nvPr/>
        </p:nvSpPr>
        <p:spPr>
          <a:xfrm>
            <a:off x="6272464" y="2473376"/>
            <a:ext cx="2492990" cy="369332"/>
          </a:xfrm>
          <a:prstGeom prst="rect">
            <a:avLst/>
          </a:prstGeom>
          <a:noFill/>
        </p:spPr>
        <p:txBody>
          <a:bodyPr wrap="none" rtlCol="0">
            <a:spAutoFit/>
          </a:bodyPr>
          <a:lstStyle/>
          <a:p>
            <a:r>
              <a:rPr lang="en-GB" b="1" dirty="0" smtClean="0">
                <a:latin typeface="Cambria" panose="02040503050406030204" pitchFamily="18" charset="0"/>
              </a:rPr>
              <a:t>Clinical samples 1979</a:t>
            </a:r>
            <a:endParaRPr lang="en-GB" b="1" dirty="0">
              <a:latin typeface="Cambria" panose="020405030504060302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229" y="961137"/>
            <a:ext cx="4254524" cy="5548985"/>
          </a:xfrm>
          <a:prstGeom prst="rect">
            <a:avLst/>
          </a:prstGeom>
        </p:spPr>
      </p:pic>
      <p:sp>
        <p:nvSpPr>
          <p:cNvPr id="7" name="TextBox 6"/>
          <p:cNvSpPr txBox="1"/>
          <p:nvPr/>
        </p:nvSpPr>
        <p:spPr>
          <a:xfrm>
            <a:off x="168443" y="2520177"/>
            <a:ext cx="2932213" cy="369332"/>
          </a:xfrm>
          <a:prstGeom prst="rect">
            <a:avLst/>
          </a:prstGeom>
          <a:noFill/>
        </p:spPr>
        <p:txBody>
          <a:bodyPr wrap="none" rtlCol="0">
            <a:spAutoFit/>
          </a:bodyPr>
          <a:lstStyle/>
          <a:p>
            <a:r>
              <a:rPr lang="en-GB" b="1" dirty="0" smtClean="0">
                <a:latin typeface="Cambria" panose="02040503050406030204" pitchFamily="18" charset="0"/>
              </a:rPr>
              <a:t>Community samples 1950</a:t>
            </a:r>
            <a:endParaRPr lang="en-GB" b="1" dirty="0">
              <a:latin typeface="Cambria" panose="02040503050406030204" pitchFamily="18" charset="0"/>
            </a:endParaRPr>
          </a:p>
        </p:txBody>
      </p:sp>
    </p:spTree>
    <p:extLst>
      <p:ext uri="{BB962C8B-B14F-4D97-AF65-F5344CB8AC3E}">
        <p14:creationId xmlns:p14="http://schemas.microsoft.com/office/powerpoint/2010/main" val="3670135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5895" y="2095928"/>
            <a:ext cx="7501006" cy="3046988"/>
          </a:xfrm>
          <a:prstGeom prst="rect">
            <a:avLst/>
          </a:prstGeom>
          <a:noFill/>
        </p:spPr>
        <p:txBody>
          <a:bodyPr wrap="square" rtlCol="0">
            <a:spAutoFit/>
          </a:bodyPr>
          <a:lstStyle/>
          <a:p>
            <a:r>
              <a:rPr lang="en-US" sz="2400" b="1" i="1" dirty="0"/>
              <a:t>If the system of blood collection from fever cases in the Health Institutions could be properly developed, the epidemiologist would be able to draw yearly transmission curves for every District and even perhaps Municipalities.  The knowledge of the levels of </a:t>
            </a:r>
            <a:r>
              <a:rPr lang="en-US" sz="2400" b="1" i="1" dirty="0" err="1"/>
              <a:t>endemicity</a:t>
            </a:r>
            <a:r>
              <a:rPr lang="en-US" sz="2400" b="1" i="1" dirty="0"/>
              <a:t> and the stratification of the country in homogeneous </a:t>
            </a:r>
            <a:r>
              <a:rPr lang="en-US" sz="2400" b="1" i="1" dirty="0" err="1"/>
              <a:t>malarious</a:t>
            </a:r>
            <a:r>
              <a:rPr lang="en-US" sz="2400" b="1" i="1" dirty="0"/>
              <a:t> areas will call for the planning and organization of blood </a:t>
            </a:r>
            <a:r>
              <a:rPr lang="en-US" sz="2400" b="1" i="1" dirty="0" err="1"/>
              <a:t>malariometric</a:t>
            </a:r>
            <a:r>
              <a:rPr lang="en-US" sz="2400" b="1" i="1" dirty="0"/>
              <a:t> surveys.</a:t>
            </a:r>
            <a:endParaRPr lang="en-GB" sz="2400" b="1" i="1" dirty="0"/>
          </a:p>
        </p:txBody>
      </p:sp>
      <p:sp>
        <p:nvSpPr>
          <p:cNvPr id="3" name="TextBox 2"/>
          <p:cNvSpPr txBox="1"/>
          <p:nvPr/>
        </p:nvSpPr>
        <p:spPr>
          <a:xfrm>
            <a:off x="1574800" y="1168400"/>
            <a:ext cx="5916684" cy="461665"/>
          </a:xfrm>
          <a:prstGeom prst="rect">
            <a:avLst/>
          </a:prstGeom>
          <a:noFill/>
        </p:spPr>
        <p:txBody>
          <a:bodyPr wrap="none" rtlCol="0">
            <a:spAutoFit/>
          </a:bodyPr>
          <a:lstStyle/>
          <a:p>
            <a:r>
              <a:rPr lang="en-GB" sz="2400" b="1" dirty="0" err="1" smtClean="0">
                <a:latin typeface="Cambria" panose="02040503050406030204" pitchFamily="18" charset="0"/>
              </a:rPr>
              <a:t>Nouger</a:t>
            </a:r>
            <a:r>
              <a:rPr lang="en-GB" sz="2400" b="1" dirty="0" smtClean="0">
                <a:latin typeface="Cambria" panose="02040503050406030204" pitchFamily="18" charset="0"/>
              </a:rPr>
              <a:t> (1967): comments on data needs</a:t>
            </a:r>
            <a:endParaRPr lang="en-GB" sz="2400" b="1" dirty="0">
              <a:latin typeface="Cambria" panose="02040503050406030204" pitchFamily="18" charset="0"/>
            </a:endParaRPr>
          </a:p>
        </p:txBody>
      </p:sp>
    </p:spTree>
    <p:extLst>
      <p:ext uri="{BB962C8B-B14F-4D97-AF65-F5344CB8AC3E}">
        <p14:creationId xmlns:p14="http://schemas.microsoft.com/office/powerpoint/2010/main" val="1684990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4469" y="2690393"/>
            <a:ext cx="8836778" cy="769441"/>
          </a:xfrm>
          <a:prstGeom prst="rect">
            <a:avLst/>
          </a:prstGeom>
          <a:noFill/>
        </p:spPr>
        <p:txBody>
          <a:bodyPr wrap="none" rtlCol="0">
            <a:spAutoFit/>
          </a:bodyPr>
          <a:lstStyle/>
          <a:p>
            <a:r>
              <a:rPr lang="en-GB" sz="4400" b="1" dirty="0" smtClean="0">
                <a:latin typeface="Cambria" panose="02040503050406030204" pitchFamily="18" charset="0"/>
              </a:rPr>
              <a:t>Regions, Population &amp; Settlement</a:t>
            </a:r>
            <a:endParaRPr lang="en-GB" sz="4400" b="1" dirty="0">
              <a:latin typeface="Cambria" panose="02040503050406030204" pitchFamily="18" charset="0"/>
            </a:endParaRPr>
          </a:p>
        </p:txBody>
      </p:sp>
    </p:spTree>
    <p:extLst>
      <p:ext uri="{BB962C8B-B14F-4D97-AF65-F5344CB8AC3E}">
        <p14:creationId xmlns:p14="http://schemas.microsoft.com/office/powerpoint/2010/main" val="5775282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0459" y="2204001"/>
            <a:ext cx="8313846" cy="3416320"/>
          </a:xfrm>
          <a:prstGeom prst="rect">
            <a:avLst/>
          </a:prstGeom>
          <a:noFill/>
        </p:spPr>
        <p:txBody>
          <a:bodyPr wrap="square" rtlCol="0">
            <a:spAutoFit/>
          </a:bodyPr>
          <a:lstStyle/>
          <a:p>
            <a:r>
              <a:rPr lang="en-GB" sz="2400" b="1" i="1" dirty="0">
                <a:latin typeface="Cambria" panose="02040503050406030204" pitchFamily="18" charset="0"/>
              </a:rPr>
              <a:t>In this </a:t>
            </a:r>
            <a:r>
              <a:rPr lang="en-GB" sz="2400" b="1" i="1" dirty="0" smtClean="0">
                <a:latin typeface="Cambria" panose="02040503050406030204" pitchFamily="18" charset="0"/>
              </a:rPr>
              <a:t>situation</a:t>
            </a:r>
            <a:r>
              <a:rPr lang="en-GB" sz="2400" b="1" dirty="0" smtClean="0">
                <a:latin typeface="Cambria" panose="02040503050406030204" pitchFamily="18" charset="0"/>
              </a:rPr>
              <a:t> [where parasite prevalence is low], </a:t>
            </a:r>
            <a:r>
              <a:rPr lang="en-GB" sz="2400" b="1" i="1" dirty="0">
                <a:latin typeface="Cambria" panose="02040503050406030204" pitchFamily="18" charset="0"/>
              </a:rPr>
              <a:t>the routine health information system is essential for supporting control activities and the transition to malaria elimination. The health management information system (HMIS) and communicable disease surveillance system (CSR) are facing challenges with coverage, incompleteness and timeliness of reporting for malaria data and are for the time being, providing inadequate support for malaria control activities</a:t>
            </a:r>
            <a:r>
              <a:rPr lang="en-GB" sz="2400" b="1" dirty="0">
                <a:latin typeface="Cambria" panose="02040503050406030204" pitchFamily="18" charset="0"/>
              </a:rPr>
              <a:t>.</a:t>
            </a:r>
          </a:p>
        </p:txBody>
      </p:sp>
      <p:sp>
        <p:nvSpPr>
          <p:cNvPr id="3" name="TextBox 2"/>
          <p:cNvSpPr txBox="1"/>
          <p:nvPr/>
        </p:nvSpPr>
        <p:spPr>
          <a:xfrm>
            <a:off x="1574800" y="1168400"/>
            <a:ext cx="5679696" cy="461665"/>
          </a:xfrm>
          <a:prstGeom prst="rect">
            <a:avLst/>
          </a:prstGeom>
          <a:noFill/>
        </p:spPr>
        <p:txBody>
          <a:bodyPr wrap="none" rtlCol="0">
            <a:spAutoFit/>
          </a:bodyPr>
          <a:lstStyle/>
          <a:p>
            <a:r>
              <a:rPr lang="en-GB" sz="2400" b="1" dirty="0" smtClean="0">
                <a:latin typeface="Cambria" panose="02040503050406030204" pitchFamily="18" charset="0"/>
              </a:rPr>
              <a:t>Malaria Programme review 2013-2014</a:t>
            </a:r>
            <a:endParaRPr lang="en-GB" sz="2400" b="1" dirty="0">
              <a:latin typeface="Cambria" panose="02040503050406030204" pitchFamily="18" charset="0"/>
            </a:endParaRPr>
          </a:p>
        </p:txBody>
      </p:sp>
    </p:spTree>
    <p:extLst>
      <p:ext uri="{BB962C8B-B14F-4D97-AF65-F5344CB8AC3E}">
        <p14:creationId xmlns:p14="http://schemas.microsoft.com/office/powerpoint/2010/main" val="3033594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2744" y="1814284"/>
            <a:ext cx="9361714" cy="2339102"/>
          </a:xfrm>
          <a:prstGeom prst="rect">
            <a:avLst/>
          </a:prstGeom>
          <a:noFill/>
        </p:spPr>
        <p:txBody>
          <a:bodyPr wrap="square" rtlCol="0">
            <a:spAutoFit/>
          </a:bodyPr>
          <a:lstStyle/>
          <a:p>
            <a:r>
              <a:rPr lang="en-GB" sz="2800" b="1" dirty="0" smtClean="0">
                <a:solidFill>
                  <a:srgbClr val="FF0000"/>
                </a:solidFill>
                <a:latin typeface="Cambria" panose="02040503050406030204" pitchFamily="18" charset="0"/>
              </a:rPr>
              <a:t>Recommendation for future risk mapping</a:t>
            </a:r>
          </a:p>
          <a:p>
            <a:endParaRPr lang="en-GB" sz="2800" b="1" dirty="0" smtClean="0">
              <a:solidFill>
                <a:srgbClr val="FF0000"/>
              </a:solidFill>
              <a:latin typeface="Cambria" panose="02040503050406030204" pitchFamily="18" charset="0"/>
            </a:endParaRPr>
          </a:p>
          <a:p>
            <a:endParaRPr lang="en-GB" dirty="0" smtClean="0"/>
          </a:p>
          <a:p>
            <a:r>
              <a:rPr lang="en-GB" sz="2400" b="1" i="1" dirty="0" smtClean="0">
                <a:latin typeface="Cambria" panose="02040503050406030204" pitchFamily="18" charset="0"/>
              </a:rPr>
              <a:t>Given costs, uncertainty of data availability and low prevalence it is critical to carefully assemble routine and sentinel, geo-coded facility-level test-positivity data</a:t>
            </a:r>
            <a:endParaRPr lang="en-GB" sz="2400" b="1" i="1" dirty="0">
              <a:latin typeface="Cambria" panose="02040503050406030204" pitchFamily="18" charset="0"/>
            </a:endParaRPr>
          </a:p>
        </p:txBody>
      </p:sp>
    </p:spTree>
    <p:extLst>
      <p:ext uri="{BB962C8B-B14F-4D97-AF65-F5344CB8AC3E}">
        <p14:creationId xmlns:p14="http://schemas.microsoft.com/office/powerpoint/2010/main" val="20855416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0791" y="2533922"/>
            <a:ext cx="8238714" cy="769441"/>
          </a:xfrm>
          <a:prstGeom prst="rect">
            <a:avLst/>
          </a:prstGeom>
          <a:noFill/>
        </p:spPr>
        <p:txBody>
          <a:bodyPr wrap="square" rtlCol="0">
            <a:spAutoFit/>
          </a:bodyPr>
          <a:lstStyle/>
          <a:p>
            <a:pPr algn="ctr"/>
            <a:r>
              <a:rPr lang="en-GB" sz="4400" b="1" dirty="0" smtClean="0">
                <a:latin typeface="Cambria" panose="02040503050406030204" pitchFamily="18" charset="0"/>
              </a:rPr>
              <a:t>Malaria Vectors</a:t>
            </a:r>
            <a:endParaRPr lang="en-GB" sz="4400" b="1" dirty="0">
              <a:latin typeface="Cambria" panose="02040503050406030204" pitchFamily="18" charset="0"/>
            </a:endParaRPr>
          </a:p>
        </p:txBody>
      </p:sp>
    </p:spTree>
    <p:extLst>
      <p:ext uri="{BB962C8B-B14F-4D97-AF65-F5344CB8AC3E}">
        <p14:creationId xmlns:p14="http://schemas.microsoft.com/office/powerpoint/2010/main" val="13812432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87" y="989351"/>
            <a:ext cx="3566831" cy="4362138"/>
          </a:xfrm>
          <a:prstGeom prst="rect">
            <a:avLst/>
          </a:prstGeom>
        </p:spPr>
      </p:pic>
      <p:sp>
        <p:nvSpPr>
          <p:cNvPr id="3" name="TextBox 2"/>
          <p:cNvSpPr txBox="1"/>
          <p:nvPr/>
        </p:nvSpPr>
        <p:spPr>
          <a:xfrm>
            <a:off x="629587" y="479685"/>
            <a:ext cx="5133585" cy="461665"/>
          </a:xfrm>
          <a:prstGeom prst="rect">
            <a:avLst/>
          </a:prstGeom>
          <a:noFill/>
        </p:spPr>
        <p:txBody>
          <a:bodyPr wrap="none" rtlCol="0">
            <a:spAutoFit/>
          </a:bodyPr>
          <a:lstStyle/>
          <a:p>
            <a:r>
              <a:rPr lang="en-GB" sz="2400" b="1" dirty="0" smtClean="0">
                <a:latin typeface="Cambria" panose="02040503050406030204" pitchFamily="18" charset="0"/>
              </a:rPr>
              <a:t>Historical vector distribution maps</a:t>
            </a:r>
            <a:endParaRPr lang="en-GB" sz="2400" b="1" dirty="0">
              <a:latin typeface="Cambria" panose="02040503050406030204" pitchFamily="18" charset="0"/>
            </a:endParaRPr>
          </a:p>
        </p:txBody>
      </p:sp>
      <p:sp>
        <p:nvSpPr>
          <p:cNvPr id="4" name="TextBox 3"/>
          <p:cNvSpPr txBox="1"/>
          <p:nvPr/>
        </p:nvSpPr>
        <p:spPr>
          <a:xfrm>
            <a:off x="629587" y="5491823"/>
            <a:ext cx="1261499" cy="369332"/>
          </a:xfrm>
          <a:prstGeom prst="rect">
            <a:avLst/>
          </a:prstGeom>
          <a:noFill/>
        </p:spPr>
        <p:txBody>
          <a:bodyPr wrap="none" rtlCol="0">
            <a:spAutoFit/>
          </a:bodyPr>
          <a:lstStyle/>
          <a:p>
            <a:r>
              <a:rPr lang="en-GB" dirty="0" err="1" smtClean="0"/>
              <a:t>Maffi</a:t>
            </a:r>
            <a:r>
              <a:rPr lang="en-GB" dirty="0" smtClean="0"/>
              <a:t>, 1958</a:t>
            </a: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730" y="1243190"/>
            <a:ext cx="4069365" cy="2263515"/>
          </a:xfrm>
          <a:prstGeom prst="rect">
            <a:avLst/>
          </a:prstGeom>
        </p:spPr>
      </p:pic>
      <p:sp>
        <p:nvSpPr>
          <p:cNvPr id="6" name="TextBox 5"/>
          <p:cNvSpPr txBox="1"/>
          <p:nvPr/>
        </p:nvSpPr>
        <p:spPr>
          <a:xfrm>
            <a:off x="4864181" y="3526790"/>
            <a:ext cx="1733231" cy="369332"/>
          </a:xfrm>
          <a:prstGeom prst="rect">
            <a:avLst/>
          </a:prstGeom>
          <a:noFill/>
        </p:spPr>
        <p:txBody>
          <a:bodyPr wrap="none" rtlCol="0">
            <a:spAutoFit/>
          </a:bodyPr>
          <a:lstStyle/>
          <a:p>
            <a:r>
              <a:rPr lang="en-GB" dirty="0" err="1" smtClean="0"/>
              <a:t>Choumara</a:t>
            </a:r>
            <a:r>
              <a:rPr lang="en-GB" dirty="0" smtClean="0"/>
              <a:t>, 1961</a:t>
            </a:r>
            <a:endParaRPr lang="en-GB"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316" y="1919847"/>
            <a:ext cx="2899357" cy="3543047"/>
          </a:xfrm>
          <a:prstGeom prst="rect">
            <a:avLst/>
          </a:prstGeom>
        </p:spPr>
      </p:pic>
      <p:sp>
        <p:nvSpPr>
          <p:cNvPr id="8" name="TextBox 7"/>
          <p:cNvSpPr txBox="1"/>
          <p:nvPr/>
        </p:nvSpPr>
        <p:spPr>
          <a:xfrm>
            <a:off x="7625817" y="4654872"/>
            <a:ext cx="1261499" cy="369332"/>
          </a:xfrm>
          <a:prstGeom prst="rect">
            <a:avLst/>
          </a:prstGeom>
          <a:noFill/>
        </p:spPr>
        <p:txBody>
          <a:bodyPr wrap="none" rtlCol="0">
            <a:spAutoFit/>
          </a:bodyPr>
          <a:lstStyle/>
          <a:p>
            <a:r>
              <a:rPr lang="en-GB" dirty="0" err="1" smtClean="0"/>
              <a:t>Maffi</a:t>
            </a:r>
            <a:r>
              <a:rPr lang="en-GB" dirty="0" smtClean="0"/>
              <a:t>, 1961</a:t>
            </a:r>
            <a:endParaRPr lang="en-GB" dirty="0"/>
          </a:p>
        </p:txBody>
      </p:sp>
    </p:spTree>
    <p:extLst>
      <p:ext uri="{BB962C8B-B14F-4D97-AF65-F5344CB8AC3E}">
        <p14:creationId xmlns:p14="http://schemas.microsoft.com/office/powerpoint/2010/main" val="14683610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3189" y="0"/>
            <a:ext cx="5265621" cy="6857999"/>
          </a:xfrm>
          <a:prstGeom prst="rect">
            <a:avLst/>
          </a:prstGeom>
        </p:spPr>
      </p:pic>
      <p:sp>
        <p:nvSpPr>
          <p:cNvPr id="4" name="TextBox 3"/>
          <p:cNvSpPr txBox="1"/>
          <p:nvPr/>
        </p:nvSpPr>
        <p:spPr>
          <a:xfrm>
            <a:off x="149128" y="229017"/>
            <a:ext cx="3669406" cy="2677656"/>
          </a:xfrm>
          <a:prstGeom prst="rect">
            <a:avLst/>
          </a:prstGeom>
          <a:noFill/>
        </p:spPr>
        <p:txBody>
          <a:bodyPr wrap="square" rtlCol="0">
            <a:spAutoFit/>
          </a:bodyPr>
          <a:lstStyle/>
          <a:p>
            <a:r>
              <a:rPr lang="en-US" sz="2400" b="1" dirty="0" smtClean="0">
                <a:latin typeface="Cambria" panose="02040503050406030204" pitchFamily="18" charset="0"/>
              </a:rPr>
              <a:t>Location of mosquito sampling sites for 559 surveys undertaken between 1935 and 2014</a:t>
            </a:r>
          </a:p>
          <a:p>
            <a:endParaRPr lang="en-US" b="1" i="1" dirty="0" smtClean="0"/>
          </a:p>
          <a:p>
            <a:endParaRPr lang="en-US" b="1" i="1" dirty="0" smtClean="0"/>
          </a:p>
          <a:p>
            <a:r>
              <a:rPr lang="en-US" b="1" i="1" dirty="0" smtClean="0"/>
              <a:t>Blue dots</a:t>
            </a:r>
            <a:r>
              <a:rPr lang="en-US" dirty="0" smtClean="0"/>
              <a:t> show searches at 86 sites where no Anophelines were found</a:t>
            </a:r>
          </a:p>
        </p:txBody>
      </p:sp>
    </p:spTree>
    <p:extLst>
      <p:ext uri="{BB962C8B-B14F-4D97-AF65-F5344CB8AC3E}">
        <p14:creationId xmlns:p14="http://schemas.microsoft.com/office/powerpoint/2010/main" val="11884640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3189" y="0"/>
            <a:ext cx="5265621" cy="6857999"/>
          </a:xfrm>
          <a:prstGeom prst="rect">
            <a:avLst/>
          </a:prstGeom>
        </p:spPr>
      </p:pic>
      <p:sp>
        <p:nvSpPr>
          <p:cNvPr id="6" name="TextBox 5"/>
          <p:cNvSpPr txBox="1"/>
          <p:nvPr/>
        </p:nvSpPr>
        <p:spPr>
          <a:xfrm>
            <a:off x="149128" y="229017"/>
            <a:ext cx="3537733" cy="2400657"/>
          </a:xfrm>
          <a:prstGeom prst="rect">
            <a:avLst/>
          </a:prstGeom>
          <a:noFill/>
        </p:spPr>
        <p:txBody>
          <a:bodyPr wrap="square" rtlCol="0">
            <a:spAutoFit/>
          </a:bodyPr>
          <a:lstStyle/>
          <a:p>
            <a:r>
              <a:rPr lang="en-US" sz="2400" b="1" dirty="0">
                <a:latin typeface="Cambria" panose="02040503050406030204" pitchFamily="18" charset="0"/>
              </a:rPr>
              <a:t>L</a:t>
            </a:r>
            <a:r>
              <a:rPr lang="en-US" sz="2400" b="1" dirty="0" smtClean="0">
                <a:latin typeface="Cambria" panose="02040503050406030204" pitchFamily="18" charset="0"/>
              </a:rPr>
              <a:t>ocation of mosquito sampling sites for 178 surveys undertaken since 2005</a:t>
            </a:r>
          </a:p>
          <a:p>
            <a:endParaRPr lang="en-US" dirty="0"/>
          </a:p>
          <a:p>
            <a:r>
              <a:rPr lang="en-US" b="1" i="1" dirty="0"/>
              <a:t>Blue dots</a:t>
            </a:r>
            <a:r>
              <a:rPr lang="en-US" dirty="0"/>
              <a:t> show searches at </a:t>
            </a:r>
            <a:r>
              <a:rPr lang="en-US" dirty="0" smtClean="0"/>
              <a:t>4 sites </a:t>
            </a:r>
            <a:r>
              <a:rPr lang="en-US" dirty="0"/>
              <a:t>where no Anophelines were </a:t>
            </a:r>
            <a:r>
              <a:rPr lang="en-US" dirty="0" smtClean="0"/>
              <a:t>found</a:t>
            </a:r>
            <a:endParaRPr lang="en-US" dirty="0"/>
          </a:p>
        </p:txBody>
      </p:sp>
    </p:spTree>
    <p:extLst>
      <p:ext uri="{BB962C8B-B14F-4D97-AF65-F5344CB8AC3E}">
        <p14:creationId xmlns:p14="http://schemas.microsoft.com/office/powerpoint/2010/main" val="1862897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7766"/>
            <a:ext cx="12192000" cy="5542468"/>
          </a:xfrm>
          <a:prstGeom prst="rect">
            <a:avLst/>
          </a:prstGeom>
        </p:spPr>
      </p:pic>
      <p:sp>
        <p:nvSpPr>
          <p:cNvPr id="2" name="TextBox 1"/>
          <p:cNvSpPr txBox="1"/>
          <p:nvPr/>
        </p:nvSpPr>
        <p:spPr>
          <a:xfrm>
            <a:off x="914400" y="288434"/>
            <a:ext cx="3220753" cy="461665"/>
          </a:xfrm>
          <a:prstGeom prst="rect">
            <a:avLst/>
          </a:prstGeom>
          <a:noFill/>
        </p:spPr>
        <p:txBody>
          <a:bodyPr wrap="none" rtlCol="0">
            <a:spAutoFit/>
          </a:bodyPr>
          <a:lstStyle/>
          <a:p>
            <a:r>
              <a:rPr lang="en-GB" sz="2400" b="1" dirty="0" smtClean="0">
                <a:latin typeface="Cambria" panose="02040503050406030204" pitchFamily="18" charset="0"/>
              </a:rPr>
              <a:t>Species distributions </a:t>
            </a:r>
            <a:endParaRPr lang="en-GB" sz="2400" b="1" dirty="0">
              <a:latin typeface="Cambria" panose="02040503050406030204" pitchFamily="18" charset="0"/>
            </a:endParaRPr>
          </a:p>
        </p:txBody>
      </p:sp>
    </p:spTree>
    <p:extLst>
      <p:ext uri="{BB962C8B-B14F-4D97-AF65-F5344CB8AC3E}">
        <p14:creationId xmlns:p14="http://schemas.microsoft.com/office/powerpoint/2010/main" val="20933192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8676" y="590204"/>
            <a:ext cx="7822277" cy="1200329"/>
          </a:xfrm>
          <a:prstGeom prst="rect">
            <a:avLst/>
          </a:prstGeom>
          <a:noFill/>
        </p:spPr>
        <p:txBody>
          <a:bodyPr wrap="square" rtlCol="0">
            <a:spAutoFit/>
          </a:bodyPr>
          <a:lstStyle/>
          <a:p>
            <a:r>
              <a:rPr lang="en-GB" sz="2400" b="1" dirty="0" smtClean="0">
                <a:latin typeface="Cambria" panose="02040503050406030204" pitchFamily="18" charset="0"/>
              </a:rPr>
              <a:t>Records of </a:t>
            </a:r>
            <a:r>
              <a:rPr lang="en-GB" sz="2400" b="1" dirty="0">
                <a:latin typeface="Cambria" panose="02040503050406030204" pitchFamily="18" charset="0"/>
              </a:rPr>
              <a:t>other </a:t>
            </a:r>
            <a:r>
              <a:rPr lang="en-GB" sz="2400" b="1" dirty="0" err="1">
                <a:latin typeface="Cambria" panose="02040503050406030204" pitchFamily="18" charset="0"/>
              </a:rPr>
              <a:t>anopheline</a:t>
            </a:r>
            <a:r>
              <a:rPr lang="en-GB" sz="2400" b="1" dirty="0">
                <a:latin typeface="Cambria" panose="02040503050406030204" pitchFamily="18" charset="0"/>
              </a:rPr>
              <a:t> species, either non-vectors or considered incidental vectors of </a:t>
            </a:r>
            <a:r>
              <a:rPr lang="en-GB" sz="2400" b="1" dirty="0" smtClean="0">
                <a:latin typeface="Cambria" panose="02040503050406030204" pitchFamily="18" charset="0"/>
              </a:rPr>
              <a:t>malaria since 1935</a:t>
            </a:r>
            <a:endParaRPr lang="en-GB" sz="2400" b="1" dirty="0">
              <a:latin typeface="Cambria" panose="02040503050406030204" pitchFamily="18" charset="0"/>
            </a:endParaRPr>
          </a:p>
        </p:txBody>
      </p:sp>
      <p:sp>
        <p:nvSpPr>
          <p:cNvPr id="3" name="TextBox 2"/>
          <p:cNvSpPr txBox="1"/>
          <p:nvPr/>
        </p:nvSpPr>
        <p:spPr>
          <a:xfrm>
            <a:off x="2428646" y="2633472"/>
            <a:ext cx="7466468" cy="1938992"/>
          </a:xfrm>
          <a:prstGeom prst="rect">
            <a:avLst/>
          </a:prstGeom>
          <a:noFill/>
        </p:spPr>
        <p:txBody>
          <a:bodyPr wrap="square" rtlCol="0">
            <a:spAutoFit/>
          </a:bodyPr>
          <a:lstStyle/>
          <a:p>
            <a:r>
              <a:rPr lang="en-US" sz="2400" i="1" dirty="0"/>
              <a:t>An. </a:t>
            </a:r>
            <a:r>
              <a:rPr lang="en-US" sz="2400" i="1" dirty="0" err="1" smtClean="0"/>
              <a:t>austeni</a:t>
            </a:r>
            <a:r>
              <a:rPr lang="en-US" sz="2400" i="1" dirty="0" smtClean="0"/>
              <a:t>, An</a:t>
            </a:r>
            <a:r>
              <a:rPr lang="en-US" sz="2400" i="1" dirty="0"/>
              <a:t>. </a:t>
            </a:r>
            <a:r>
              <a:rPr lang="en-US" sz="2400" i="1" dirty="0" err="1" smtClean="0"/>
              <a:t>azaniae</a:t>
            </a:r>
            <a:r>
              <a:rPr lang="en-US" sz="2400" i="1" dirty="0" smtClean="0"/>
              <a:t>, </a:t>
            </a:r>
            <a:r>
              <a:rPr lang="en-US" sz="2400" i="1" dirty="0"/>
              <a:t>An. </a:t>
            </a:r>
            <a:r>
              <a:rPr lang="en-US" sz="2400" i="1" dirty="0" err="1" smtClean="0"/>
              <a:t>cinereus</a:t>
            </a:r>
            <a:r>
              <a:rPr lang="en-US" sz="2400" i="1" dirty="0" smtClean="0"/>
              <a:t>, An</a:t>
            </a:r>
            <a:r>
              <a:rPr lang="en-US" sz="2400" i="1" dirty="0"/>
              <a:t>. </a:t>
            </a:r>
            <a:r>
              <a:rPr lang="en-US" sz="2400" i="1" dirty="0" err="1" smtClean="0"/>
              <a:t>concolor</a:t>
            </a:r>
            <a:r>
              <a:rPr lang="en-US" sz="2400" i="1" dirty="0" smtClean="0"/>
              <a:t>, An</a:t>
            </a:r>
            <a:r>
              <a:rPr lang="en-US" sz="2400" i="1" dirty="0"/>
              <a:t>. </a:t>
            </a:r>
            <a:r>
              <a:rPr lang="en-US" sz="2400" i="1" dirty="0" err="1" smtClean="0"/>
              <a:t>coustani</a:t>
            </a:r>
            <a:r>
              <a:rPr lang="en-US" sz="2400" i="1" dirty="0" smtClean="0"/>
              <a:t>, An</a:t>
            </a:r>
            <a:r>
              <a:rPr lang="en-US" sz="2400" i="1" dirty="0"/>
              <a:t>. </a:t>
            </a:r>
            <a:r>
              <a:rPr lang="en-US" sz="2400" i="1" dirty="0" err="1" smtClean="0"/>
              <a:t>culicifacies</a:t>
            </a:r>
            <a:r>
              <a:rPr lang="en-US" sz="2400" i="1" dirty="0" smtClean="0"/>
              <a:t>, An</a:t>
            </a:r>
            <a:r>
              <a:rPr lang="en-US" sz="2400" i="1" dirty="0"/>
              <a:t>. </a:t>
            </a:r>
            <a:r>
              <a:rPr lang="en-US" sz="2400" i="1" dirty="0" err="1" smtClean="0"/>
              <a:t>daudi</a:t>
            </a:r>
            <a:r>
              <a:rPr lang="en-US" sz="2400" i="1" dirty="0" smtClean="0"/>
              <a:t>, An</a:t>
            </a:r>
            <a:r>
              <a:rPr lang="en-US" sz="2400" i="1" dirty="0"/>
              <a:t>. </a:t>
            </a:r>
            <a:r>
              <a:rPr lang="en-US" sz="2400" i="1" dirty="0" err="1" smtClean="0"/>
              <a:t>garnhami</a:t>
            </a:r>
            <a:r>
              <a:rPr lang="en-US" sz="2400" i="1" dirty="0" smtClean="0"/>
              <a:t>, An</a:t>
            </a:r>
            <a:r>
              <a:rPr lang="en-US" sz="2400" i="1" dirty="0"/>
              <a:t>. </a:t>
            </a:r>
            <a:r>
              <a:rPr lang="en-US" sz="2400" i="1" dirty="0" err="1" smtClean="0"/>
              <a:t>gibbinsi</a:t>
            </a:r>
            <a:r>
              <a:rPr lang="en-US" sz="2400" i="1" dirty="0" smtClean="0"/>
              <a:t>, An</a:t>
            </a:r>
            <a:r>
              <a:rPr lang="en-US" sz="2400" i="1" dirty="0"/>
              <a:t>. </a:t>
            </a:r>
            <a:r>
              <a:rPr lang="en-US" sz="2400" i="1" dirty="0" err="1" smtClean="0"/>
              <a:t>implexus</a:t>
            </a:r>
            <a:r>
              <a:rPr lang="en-US" sz="2400" i="1" dirty="0" smtClean="0"/>
              <a:t>, An</a:t>
            </a:r>
            <a:r>
              <a:rPr lang="en-US" sz="2400" i="1" dirty="0"/>
              <a:t>. </a:t>
            </a:r>
            <a:r>
              <a:rPr lang="en-US" sz="2400" i="1" dirty="0" err="1" smtClean="0"/>
              <a:t>longipalpis</a:t>
            </a:r>
            <a:r>
              <a:rPr lang="en-US" sz="2400" i="1" dirty="0" smtClean="0"/>
              <a:t>, An</a:t>
            </a:r>
            <a:r>
              <a:rPr lang="en-US" sz="2400" i="1" dirty="0"/>
              <a:t>. </a:t>
            </a:r>
            <a:r>
              <a:rPr lang="en-US" sz="2400" i="1" dirty="0" err="1" smtClean="0"/>
              <a:t>macmahoni</a:t>
            </a:r>
            <a:r>
              <a:rPr lang="en-US" sz="2400" i="1" dirty="0" smtClean="0"/>
              <a:t>, An. </a:t>
            </a:r>
            <a:r>
              <a:rPr lang="en-US" sz="2400" i="1" dirty="0" err="1" smtClean="0"/>
              <a:t>paludis</a:t>
            </a:r>
            <a:r>
              <a:rPr lang="en-US" sz="2400" i="1" dirty="0" smtClean="0"/>
              <a:t>, An</a:t>
            </a:r>
            <a:r>
              <a:rPr lang="en-US" sz="2400" i="1" dirty="0"/>
              <a:t>. </a:t>
            </a:r>
            <a:r>
              <a:rPr lang="en-US" sz="2400" i="1" dirty="0" err="1" smtClean="0"/>
              <a:t>pretoriensis</a:t>
            </a:r>
            <a:r>
              <a:rPr lang="en-US" sz="2400" i="1" dirty="0" smtClean="0"/>
              <a:t>, An</a:t>
            </a:r>
            <a:r>
              <a:rPr lang="en-US" sz="2400" i="1" dirty="0"/>
              <a:t>. </a:t>
            </a:r>
            <a:r>
              <a:rPr lang="en-US" sz="2400" i="1" dirty="0" err="1" smtClean="0"/>
              <a:t>rhodesiensis</a:t>
            </a:r>
            <a:r>
              <a:rPr lang="en-US" sz="2400" i="1" dirty="0" smtClean="0"/>
              <a:t>, </a:t>
            </a:r>
            <a:r>
              <a:rPr lang="en-US" sz="2400" i="1" dirty="0"/>
              <a:t>An. </a:t>
            </a:r>
            <a:r>
              <a:rPr lang="en-US" sz="2400" i="1" dirty="0" err="1" smtClean="0"/>
              <a:t>ruarinus</a:t>
            </a:r>
            <a:r>
              <a:rPr lang="en-US" sz="2400" i="1" dirty="0" smtClean="0"/>
              <a:t>, An</a:t>
            </a:r>
            <a:r>
              <a:rPr lang="en-US" sz="2400" i="1" dirty="0"/>
              <a:t>. </a:t>
            </a:r>
            <a:r>
              <a:rPr lang="en-US" sz="2400" i="1" dirty="0" err="1" smtClean="0"/>
              <a:t>seydeli</a:t>
            </a:r>
            <a:r>
              <a:rPr lang="en-US" sz="2400" i="1" dirty="0" smtClean="0"/>
              <a:t>, An</a:t>
            </a:r>
            <a:r>
              <a:rPr lang="en-US" sz="2400" i="1" dirty="0"/>
              <a:t>. </a:t>
            </a:r>
            <a:r>
              <a:rPr lang="en-US" sz="2400" i="1" dirty="0" err="1" smtClean="0"/>
              <a:t>squamosus</a:t>
            </a:r>
            <a:r>
              <a:rPr lang="en-US" sz="2400" i="1" dirty="0" smtClean="0"/>
              <a:t>, An</a:t>
            </a:r>
            <a:r>
              <a:rPr lang="en-US" sz="2400" i="1" dirty="0"/>
              <a:t>. </a:t>
            </a:r>
            <a:r>
              <a:rPr lang="en-US" sz="2400" i="1" dirty="0" err="1" smtClean="0"/>
              <a:t>turkhudi</a:t>
            </a:r>
            <a:r>
              <a:rPr lang="en-US" sz="2400" i="1" dirty="0"/>
              <a:t>, An. </a:t>
            </a:r>
            <a:r>
              <a:rPr lang="en-US" sz="2400" i="1" dirty="0" err="1"/>
              <a:t>vanhoofi</a:t>
            </a:r>
            <a:endParaRPr lang="en-US" sz="2400" i="1" dirty="0"/>
          </a:p>
        </p:txBody>
      </p:sp>
    </p:spTree>
    <p:extLst>
      <p:ext uri="{BB962C8B-B14F-4D97-AF65-F5344CB8AC3E}">
        <p14:creationId xmlns:p14="http://schemas.microsoft.com/office/powerpoint/2010/main" val="27221536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0791" y="2533922"/>
            <a:ext cx="8238714" cy="769441"/>
          </a:xfrm>
          <a:prstGeom prst="rect">
            <a:avLst/>
          </a:prstGeom>
          <a:noFill/>
        </p:spPr>
        <p:txBody>
          <a:bodyPr wrap="square" rtlCol="0">
            <a:spAutoFit/>
          </a:bodyPr>
          <a:lstStyle/>
          <a:p>
            <a:pPr algn="ctr"/>
            <a:r>
              <a:rPr lang="en-GB" sz="4400" b="1" dirty="0" smtClean="0">
                <a:latin typeface="Cambria" panose="02040503050406030204" pitchFamily="18" charset="0"/>
              </a:rPr>
              <a:t>Vector control</a:t>
            </a:r>
            <a:endParaRPr lang="en-GB" sz="4400" b="1" dirty="0">
              <a:latin typeface="Cambria" panose="02040503050406030204" pitchFamily="18" charset="0"/>
            </a:endParaRPr>
          </a:p>
        </p:txBody>
      </p:sp>
    </p:spTree>
    <p:extLst>
      <p:ext uri="{BB962C8B-B14F-4D97-AF65-F5344CB8AC3E}">
        <p14:creationId xmlns:p14="http://schemas.microsoft.com/office/powerpoint/2010/main" val="30803064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219" y="325313"/>
            <a:ext cx="8931623" cy="830997"/>
          </a:xfrm>
          <a:prstGeom prst="rect">
            <a:avLst/>
          </a:prstGeom>
          <a:noFill/>
        </p:spPr>
        <p:txBody>
          <a:bodyPr wrap="square" rtlCol="0">
            <a:spAutoFit/>
          </a:bodyPr>
          <a:lstStyle/>
          <a:p>
            <a:r>
              <a:rPr lang="en-GB" sz="2400" b="1" dirty="0" smtClean="0">
                <a:latin typeface="Cambria" panose="02040503050406030204" pitchFamily="18" charset="0"/>
              </a:rPr>
              <a:t>Per capita 2011-2014 LLIN summed distribution per 2014 population</a:t>
            </a:r>
            <a:r>
              <a:rPr lang="en-GB" dirty="0" smtClean="0"/>
              <a:t> </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946" y="1156310"/>
            <a:ext cx="4178199" cy="54543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220" y="4045979"/>
            <a:ext cx="2907792" cy="223113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8234" y="1156310"/>
            <a:ext cx="3953215" cy="2226978"/>
          </a:xfrm>
          <a:prstGeom prst="rect">
            <a:avLst/>
          </a:prstGeom>
        </p:spPr>
      </p:pic>
    </p:spTree>
    <p:extLst>
      <p:ext uri="{BB962C8B-B14F-4D97-AF65-F5344CB8AC3E}">
        <p14:creationId xmlns:p14="http://schemas.microsoft.com/office/powerpoint/2010/main" val="10340915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916" y="409074"/>
            <a:ext cx="3321294" cy="461665"/>
          </a:xfrm>
          <a:prstGeom prst="rect">
            <a:avLst/>
          </a:prstGeom>
          <a:noFill/>
        </p:spPr>
        <p:txBody>
          <a:bodyPr wrap="none" rtlCol="0">
            <a:spAutoFit/>
          </a:bodyPr>
          <a:lstStyle/>
          <a:p>
            <a:r>
              <a:rPr lang="en-GB" sz="2400" b="1" dirty="0" smtClean="0">
                <a:latin typeface="Cambria" panose="02040503050406030204" pitchFamily="18" charset="0"/>
              </a:rPr>
              <a:t>Health administration</a:t>
            </a:r>
            <a:endParaRPr lang="en-GB" sz="2400" b="1" dirty="0">
              <a:latin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0931" y="0"/>
            <a:ext cx="5234962"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13" y="1873045"/>
            <a:ext cx="3805198" cy="4984955"/>
          </a:xfrm>
          <a:prstGeom prst="rect">
            <a:avLst/>
          </a:prstGeom>
        </p:spPr>
      </p:pic>
    </p:spTree>
    <p:extLst>
      <p:ext uri="{BB962C8B-B14F-4D97-AF65-F5344CB8AC3E}">
        <p14:creationId xmlns:p14="http://schemas.microsoft.com/office/powerpoint/2010/main" val="27901496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302" y="348523"/>
            <a:ext cx="7587270" cy="523220"/>
          </a:xfrm>
          <a:prstGeom prst="rect">
            <a:avLst/>
          </a:prstGeom>
          <a:noFill/>
        </p:spPr>
        <p:txBody>
          <a:bodyPr wrap="none" rtlCol="0">
            <a:spAutoFit/>
          </a:bodyPr>
          <a:lstStyle/>
          <a:p>
            <a:r>
              <a:rPr lang="en-US" sz="2800" b="1" dirty="0" smtClean="0"/>
              <a:t>LLIN coverage </a:t>
            </a:r>
            <a:r>
              <a:rPr lang="en-US" sz="2800" b="1" dirty="0"/>
              <a:t>from survey data in </a:t>
            </a:r>
            <a:r>
              <a:rPr lang="en-US" sz="2800" b="1" dirty="0" smtClean="0"/>
              <a:t>2014 by district</a:t>
            </a:r>
            <a:endParaRPr lang="en-US" sz="2800" b="1" dirty="0"/>
          </a:p>
        </p:txBody>
      </p:sp>
      <p:pic>
        <p:nvPicPr>
          <p:cNvPr id="3" name="Picture 2" descr="Cover Pic D.JPG"/>
          <p:cNvPicPr/>
          <p:nvPr/>
        </p:nvPicPr>
        <p:blipFill>
          <a:blip r:embed="rId3" cstate="print"/>
          <a:stretch>
            <a:fillRect/>
          </a:stretch>
        </p:blipFill>
        <p:spPr>
          <a:xfrm>
            <a:off x="9705474" y="245979"/>
            <a:ext cx="2174713" cy="24009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474" y="1145533"/>
            <a:ext cx="3703276" cy="501734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1002" y="1136087"/>
            <a:ext cx="3717220" cy="503623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5473" y="4131281"/>
            <a:ext cx="2085975" cy="2438400"/>
          </a:xfrm>
          <a:prstGeom prst="rect">
            <a:avLst/>
          </a:prstGeom>
        </p:spPr>
      </p:pic>
      <p:sp>
        <p:nvSpPr>
          <p:cNvPr id="8" name="TextBox 7"/>
          <p:cNvSpPr txBox="1"/>
          <p:nvPr/>
        </p:nvSpPr>
        <p:spPr>
          <a:xfrm>
            <a:off x="329225" y="6211669"/>
            <a:ext cx="3911840" cy="646331"/>
          </a:xfrm>
          <a:prstGeom prst="rect">
            <a:avLst/>
          </a:prstGeom>
          <a:noFill/>
        </p:spPr>
        <p:txBody>
          <a:bodyPr wrap="none" rtlCol="0">
            <a:spAutoFit/>
          </a:bodyPr>
          <a:lstStyle/>
          <a:p>
            <a:r>
              <a:rPr lang="en-GB" b="1" dirty="0" smtClean="0"/>
              <a:t>Proportion of total population under a </a:t>
            </a:r>
          </a:p>
          <a:p>
            <a:r>
              <a:rPr lang="en-GB" b="1" dirty="0" smtClean="0"/>
              <a:t>LLIN in 2014</a:t>
            </a:r>
            <a:endParaRPr lang="en-GB" b="1" dirty="0"/>
          </a:p>
        </p:txBody>
      </p:sp>
      <p:sp>
        <p:nvSpPr>
          <p:cNvPr id="9" name="TextBox 8"/>
          <p:cNvSpPr txBox="1"/>
          <p:nvPr/>
        </p:nvSpPr>
        <p:spPr>
          <a:xfrm>
            <a:off x="4654115" y="6200349"/>
            <a:ext cx="4668650" cy="646331"/>
          </a:xfrm>
          <a:prstGeom prst="rect">
            <a:avLst/>
          </a:prstGeom>
          <a:noFill/>
        </p:spPr>
        <p:txBody>
          <a:bodyPr wrap="none" rtlCol="0">
            <a:spAutoFit/>
          </a:bodyPr>
          <a:lstStyle/>
          <a:p>
            <a:r>
              <a:rPr lang="en-GB" b="1" dirty="0" smtClean="0"/>
              <a:t>Proportion of households with 2 or people per </a:t>
            </a:r>
          </a:p>
          <a:p>
            <a:r>
              <a:rPr lang="en-GB" b="1" dirty="0" smtClean="0"/>
              <a:t>LLIN in 2014</a:t>
            </a:r>
            <a:endParaRPr lang="en-GB" b="1" dirty="0"/>
          </a:p>
        </p:txBody>
      </p:sp>
    </p:spTree>
    <p:extLst>
      <p:ext uri="{BB962C8B-B14F-4D97-AF65-F5344CB8AC3E}">
        <p14:creationId xmlns:p14="http://schemas.microsoft.com/office/powerpoint/2010/main" val="15287395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302" y="348523"/>
            <a:ext cx="7499104" cy="523220"/>
          </a:xfrm>
          <a:prstGeom prst="rect">
            <a:avLst/>
          </a:prstGeom>
          <a:noFill/>
        </p:spPr>
        <p:txBody>
          <a:bodyPr wrap="none" rtlCol="0">
            <a:spAutoFit/>
          </a:bodyPr>
          <a:lstStyle/>
          <a:p>
            <a:r>
              <a:rPr lang="en-US" sz="2800" b="1" dirty="0" smtClean="0"/>
              <a:t>LLIN coverage </a:t>
            </a:r>
            <a:r>
              <a:rPr lang="en-US" sz="2800" b="1" dirty="0"/>
              <a:t>from survey data in </a:t>
            </a:r>
            <a:r>
              <a:rPr lang="en-US" sz="2800" b="1" dirty="0" smtClean="0"/>
              <a:t>2014 by region</a:t>
            </a:r>
            <a:endParaRPr lang="en-US" sz="2800" b="1" dirty="0"/>
          </a:p>
        </p:txBody>
      </p:sp>
      <p:pic>
        <p:nvPicPr>
          <p:cNvPr id="3" name="Picture 2" descr="Cover Pic D.JPG"/>
          <p:cNvPicPr/>
          <p:nvPr/>
        </p:nvPicPr>
        <p:blipFill>
          <a:blip r:embed="rId3" cstate="print"/>
          <a:stretch>
            <a:fillRect/>
          </a:stretch>
        </p:blipFill>
        <p:spPr>
          <a:xfrm>
            <a:off x="9705474" y="245979"/>
            <a:ext cx="2174713" cy="24009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5473" y="4131281"/>
            <a:ext cx="2085975" cy="2438400"/>
          </a:xfrm>
          <a:prstGeom prst="rect">
            <a:avLst/>
          </a:prstGeom>
        </p:spPr>
      </p:pic>
      <p:sp>
        <p:nvSpPr>
          <p:cNvPr id="8" name="TextBox 7"/>
          <p:cNvSpPr txBox="1"/>
          <p:nvPr/>
        </p:nvSpPr>
        <p:spPr>
          <a:xfrm>
            <a:off x="329225" y="6211669"/>
            <a:ext cx="3911840" cy="646331"/>
          </a:xfrm>
          <a:prstGeom prst="rect">
            <a:avLst/>
          </a:prstGeom>
          <a:noFill/>
        </p:spPr>
        <p:txBody>
          <a:bodyPr wrap="none" rtlCol="0">
            <a:spAutoFit/>
          </a:bodyPr>
          <a:lstStyle/>
          <a:p>
            <a:r>
              <a:rPr lang="en-GB" b="1" dirty="0" smtClean="0"/>
              <a:t>Proportion of total population under a </a:t>
            </a:r>
          </a:p>
          <a:p>
            <a:r>
              <a:rPr lang="en-GB" b="1" dirty="0" smtClean="0"/>
              <a:t>LLIN in 2014</a:t>
            </a:r>
            <a:endParaRPr lang="en-GB" b="1" dirty="0"/>
          </a:p>
        </p:txBody>
      </p:sp>
      <p:sp>
        <p:nvSpPr>
          <p:cNvPr id="9" name="TextBox 8"/>
          <p:cNvSpPr txBox="1"/>
          <p:nvPr/>
        </p:nvSpPr>
        <p:spPr>
          <a:xfrm>
            <a:off x="4654115" y="6200349"/>
            <a:ext cx="4668650" cy="646331"/>
          </a:xfrm>
          <a:prstGeom prst="rect">
            <a:avLst/>
          </a:prstGeom>
          <a:noFill/>
        </p:spPr>
        <p:txBody>
          <a:bodyPr wrap="none" rtlCol="0">
            <a:spAutoFit/>
          </a:bodyPr>
          <a:lstStyle/>
          <a:p>
            <a:r>
              <a:rPr lang="en-GB" b="1" dirty="0" smtClean="0"/>
              <a:t>Proportion of households with 2 or people per </a:t>
            </a:r>
          </a:p>
          <a:p>
            <a:r>
              <a:rPr lang="en-GB" b="1" dirty="0" smtClean="0"/>
              <a:t>LLIN in 2014</a:t>
            </a:r>
            <a:endParaRPr lang="en-GB" b="1"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302" y="1104556"/>
            <a:ext cx="3740493" cy="506776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7666" y="975091"/>
            <a:ext cx="3836051" cy="5197230"/>
          </a:xfrm>
          <a:prstGeom prst="rect">
            <a:avLst/>
          </a:prstGeom>
        </p:spPr>
      </p:pic>
    </p:spTree>
    <p:extLst>
      <p:ext uri="{BB962C8B-B14F-4D97-AF65-F5344CB8AC3E}">
        <p14:creationId xmlns:p14="http://schemas.microsoft.com/office/powerpoint/2010/main" val="9762177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6413" y="310065"/>
            <a:ext cx="4422701" cy="1200329"/>
          </a:xfrm>
          <a:prstGeom prst="rect">
            <a:avLst/>
          </a:prstGeom>
          <a:noFill/>
        </p:spPr>
        <p:txBody>
          <a:bodyPr wrap="square" rtlCol="0">
            <a:spAutoFit/>
          </a:bodyPr>
          <a:lstStyle/>
          <a:p>
            <a:r>
              <a:rPr lang="en-GB" sz="2400" b="1" dirty="0" smtClean="0">
                <a:latin typeface="Cambria" panose="02040503050406030204" pitchFamily="18" charset="0"/>
              </a:rPr>
              <a:t>Indoor residual house spraying operations </a:t>
            </a:r>
          </a:p>
          <a:p>
            <a:r>
              <a:rPr lang="en-GB" sz="2400" b="1" dirty="0" smtClean="0">
                <a:latin typeface="Cambria" panose="02040503050406030204" pitchFamily="18" charset="0"/>
              </a:rPr>
              <a:t>2011-2015 </a:t>
            </a:r>
            <a:endParaRPr lang="en-GB" sz="2400" b="1" dirty="0">
              <a:latin typeface="Cambria" panose="02040503050406030204" pitchFamily="18" charset="0"/>
            </a:endParaRPr>
          </a:p>
        </p:txBody>
      </p:sp>
      <p:pic>
        <p:nvPicPr>
          <p:cNvPr id="6" name="Picture 6" descr="DSC009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674" y="3157585"/>
            <a:ext cx="3638257" cy="293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9763" y="0"/>
            <a:ext cx="5424633" cy="6858000"/>
          </a:xfrm>
          <a:prstGeom prst="rect">
            <a:avLst/>
          </a:prstGeom>
        </p:spPr>
      </p:pic>
    </p:spTree>
    <p:extLst>
      <p:ext uri="{BB962C8B-B14F-4D97-AF65-F5344CB8AC3E}">
        <p14:creationId xmlns:p14="http://schemas.microsoft.com/office/powerpoint/2010/main" val="13421471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2529" y="327288"/>
            <a:ext cx="7964129" cy="1107996"/>
          </a:xfrm>
          <a:prstGeom prst="rect">
            <a:avLst/>
          </a:prstGeom>
          <a:noFill/>
        </p:spPr>
        <p:txBody>
          <a:bodyPr wrap="square" rtlCol="0">
            <a:spAutoFit/>
          </a:bodyPr>
          <a:lstStyle/>
          <a:p>
            <a:r>
              <a:rPr lang="en-GB" sz="2400" b="1" dirty="0"/>
              <a:t>Dr R </a:t>
            </a:r>
            <a:r>
              <a:rPr lang="en-GB" sz="2400" b="1" dirty="0" err="1"/>
              <a:t>Choumara’s</a:t>
            </a:r>
            <a:r>
              <a:rPr lang="en-GB" sz="2400" b="1" dirty="0"/>
              <a:t> visit to Somaliland in 1959 as WHO consultant; Quarterly Field Report Somaliland project SOM3</a:t>
            </a:r>
          </a:p>
          <a:p>
            <a:endParaRPr lang="en-GB" dirty="0"/>
          </a:p>
        </p:txBody>
      </p:sp>
      <p:sp>
        <p:nvSpPr>
          <p:cNvPr id="3" name="TextBox 2"/>
          <p:cNvSpPr txBox="1"/>
          <p:nvPr/>
        </p:nvSpPr>
        <p:spPr>
          <a:xfrm>
            <a:off x="1142529" y="2746885"/>
            <a:ext cx="8580232" cy="3693319"/>
          </a:xfrm>
          <a:prstGeom prst="rect">
            <a:avLst/>
          </a:prstGeom>
          <a:noFill/>
        </p:spPr>
        <p:txBody>
          <a:bodyPr wrap="square" rtlCol="0">
            <a:spAutoFit/>
          </a:bodyPr>
          <a:lstStyle/>
          <a:p>
            <a:r>
              <a:rPr lang="en-GB" sz="2400" b="1" i="1" dirty="0"/>
              <a:t>In 1959, one spraying cycle (DDT) has been completed, in </a:t>
            </a:r>
            <a:r>
              <a:rPr lang="en-GB" sz="2400" b="1" i="1" dirty="0" err="1"/>
              <a:t>Haud</a:t>
            </a:r>
            <a:r>
              <a:rPr lang="en-GB" sz="2400" b="1" i="1" dirty="0"/>
              <a:t>…, and a further cycle planned for the latter part of October. But it is not felt this is the most practicable, or economic, method of eradication of malaria, since a complete coverage is not feasible, due to boundary restrictions [with Ethiopia] and nomadism and in any case it is not, generally speaking, efficient… Then only reliable methods seem to be detection, treatment and follow-up of patients and the development of a comprehensive health education </a:t>
            </a:r>
          </a:p>
          <a:p>
            <a:endParaRPr lang="en-GB" dirty="0"/>
          </a:p>
        </p:txBody>
      </p:sp>
      <p:pic>
        <p:nvPicPr>
          <p:cNvPr id="4" name="Picture 3"/>
          <p:cNvPicPr>
            <a:picLocks noChangeAspect="1"/>
          </p:cNvPicPr>
          <p:nvPr/>
        </p:nvPicPr>
        <p:blipFill>
          <a:blip r:embed="rId2"/>
          <a:stretch>
            <a:fillRect/>
          </a:stretch>
        </p:blipFill>
        <p:spPr>
          <a:xfrm>
            <a:off x="9106658" y="217105"/>
            <a:ext cx="2870617" cy="1665083"/>
          </a:xfrm>
          <a:prstGeom prst="rect">
            <a:avLst/>
          </a:prstGeom>
        </p:spPr>
      </p:pic>
    </p:spTree>
    <p:extLst>
      <p:ext uri="{BB962C8B-B14F-4D97-AF65-F5344CB8AC3E}">
        <p14:creationId xmlns:p14="http://schemas.microsoft.com/office/powerpoint/2010/main" val="22082594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40540" y="6382476"/>
            <a:ext cx="2644031" cy="4018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Cambria" panose="02040503050406030204" pitchFamily="18" charset="0"/>
              </a:rPr>
              <a:t>Hand dug wells</a:t>
            </a:r>
            <a:endParaRPr lang="en-US" sz="2400" b="1" dirty="0">
              <a:latin typeface="Cambria" panose="02040503050406030204" pitchFamily="18" charset="0"/>
            </a:endParaRPr>
          </a:p>
        </p:txBody>
      </p:sp>
      <p:sp>
        <p:nvSpPr>
          <p:cNvPr id="6" name="TextBox 5"/>
          <p:cNvSpPr txBox="1"/>
          <p:nvPr/>
        </p:nvSpPr>
        <p:spPr>
          <a:xfrm>
            <a:off x="865834" y="6322666"/>
            <a:ext cx="1363002" cy="461665"/>
          </a:xfrm>
          <a:prstGeom prst="rect">
            <a:avLst/>
          </a:prstGeom>
          <a:noFill/>
        </p:spPr>
        <p:txBody>
          <a:bodyPr wrap="none" rtlCol="0">
            <a:spAutoFit/>
          </a:bodyPr>
          <a:lstStyle/>
          <a:p>
            <a:r>
              <a:rPr lang="en-GB" sz="2400" b="1" i="1" dirty="0" err="1" smtClean="0">
                <a:latin typeface="Cambria" panose="02040503050406030204" pitchFamily="18" charset="0"/>
              </a:rPr>
              <a:t>Berkads</a:t>
            </a:r>
            <a:endParaRPr lang="en-GB" sz="2400" b="1" i="1" dirty="0">
              <a:latin typeface="Cambria" panose="020405030504060302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262" y="947058"/>
            <a:ext cx="4001278" cy="542108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0540" y="947058"/>
            <a:ext cx="3977174" cy="538842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1093" y="1075691"/>
            <a:ext cx="3712028" cy="5029199"/>
          </a:xfrm>
          <a:prstGeom prst="rect">
            <a:avLst/>
          </a:prstGeom>
        </p:spPr>
      </p:pic>
      <p:sp>
        <p:nvSpPr>
          <p:cNvPr id="7" name="Title 1"/>
          <p:cNvSpPr txBox="1">
            <a:spLocks/>
          </p:cNvSpPr>
          <p:nvPr/>
        </p:nvSpPr>
        <p:spPr>
          <a:xfrm>
            <a:off x="8431093" y="6322666"/>
            <a:ext cx="2644031" cy="4018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Cambria" panose="02040503050406030204" pitchFamily="18" charset="0"/>
              </a:rPr>
              <a:t>Ponds</a:t>
            </a:r>
            <a:endParaRPr lang="en-US" sz="2400" b="1" dirty="0">
              <a:latin typeface="Cambria" panose="02040503050406030204" pitchFamily="18" charset="0"/>
            </a:endParaRPr>
          </a:p>
        </p:txBody>
      </p:sp>
      <p:sp>
        <p:nvSpPr>
          <p:cNvPr id="8" name="TextBox 7"/>
          <p:cNvSpPr txBox="1"/>
          <p:nvPr/>
        </p:nvSpPr>
        <p:spPr>
          <a:xfrm>
            <a:off x="968523" y="300038"/>
            <a:ext cx="4894032" cy="461665"/>
          </a:xfrm>
          <a:prstGeom prst="rect">
            <a:avLst/>
          </a:prstGeom>
          <a:noFill/>
        </p:spPr>
        <p:txBody>
          <a:bodyPr wrap="none" rtlCol="0">
            <a:spAutoFit/>
          </a:bodyPr>
          <a:lstStyle/>
          <a:p>
            <a:r>
              <a:rPr lang="en-GB" sz="2400" b="1" dirty="0" smtClean="0"/>
              <a:t>Larval control, GIS and water sources</a:t>
            </a:r>
            <a:endParaRPr lang="en-GB" sz="2400" b="1"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2244" y="141406"/>
            <a:ext cx="5079365" cy="825397"/>
          </a:xfrm>
          <a:prstGeom prst="rect">
            <a:avLst/>
          </a:prstGeom>
        </p:spPr>
      </p:pic>
    </p:spTree>
    <p:extLst>
      <p:ext uri="{BB962C8B-B14F-4D97-AF65-F5344CB8AC3E}">
        <p14:creationId xmlns:p14="http://schemas.microsoft.com/office/powerpoint/2010/main" val="1607610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9372" y="2902857"/>
            <a:ext cx="7337393" cy="584775"/>
          </a:xfrm>
          <a:prstGeom prst="rect">
            <a:avLst/>
          </a:prstGeom>
          <a:noFill/>
        </p:spPr>
        <p:txBody>
          <a:bodyPr wrap="none" rtlCol="0">
            <a:spAutoFit/>
          </a:bodyPr>
          <a:lstStyle/>
          <a:p>
            <a:r>
              <a:rPr lang="en-GB" sz="3200" b="1" dirty="0" smtClean="0">
                <a:latin typeface="Cambria" panose="02040503050406030204" pitchFamily="18" charset="0"/>
              </a:rPr>
              <a:t>Future outlook and recommendations</a:t>
            </a:r>
            <a:endParaRPr lang="en-GB" sz="3200" b="1" dirty="0">
              <a:latin typeface="Cambria" panose="02040503050406030204" pitchFamily="18" charset="0"/>
            </a:endParaRPr>
          </a:p>
        </p:txBody>
      </p:sp>
    </p:spTree>
    <p:extLst>
      <p:ext uri="{BB962C8B-B14F-4D97-AF65-F5344CB8AC3E}">
        <p14:creationId xmlns:p14="http://schemas.microsoft.com/office/powerpoint/2010/main" val="34158046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8972" y="1182467"/>
            <a:ext cx="5389104" cy="461665"/>
          </a:xfrm>
          <a:prstGeom prst="rect">
            <a:avLst/>
          </a:prstGeom>
          <a:noFill/>
        </p:spPr>
        <p:txBody>
          <a:bodyPr wrap="none" rtlCol="0">
            <a:spAutoFit/>
          </a:bodyPr>
          <a:lstStyle/>
          <a:p>
            <a:r>
              <a:rPr lang="en-GB" sz="2400" b="1" dirty="0" err="1" smtClean="0"/>
              <a:t>Noguer</a:t>
            </a:r>
            <a:r>
              <a:rPr lang="en-GB" sz="2400" b="1" dirty="0" smtClean="0"/>
              <a:t> (1967): Predictions for the future</a:t>
            </a:r>
            <a:endParaRPr lang="en-GB" sz="2400" b="1" dirty="0"/>
          </a:p>
        </p:txBody>
      </p:sp>
      <p:sp>
        <p:nvSpPr>
          <p:cNvPr id="3" name="TextBox 2"/>
          <p:cNvSpPr txBox="1"/>
          <p:nvPr/>
        </p:nvSpPr>
        <p:spPr>
          <a:xfrm>
            <a:off x="1448972" y="1821652"/>
            <a:ext cx="9275965" cy="4431983"/>
          </a:xfrm>
          <a:prstGeom prst="rect">
            <a:avLst/>
          </a:prstGeom>
          <a:noFill/>
        </p:spPr>
        <p:txBody>
          <a:bodyPr wrap="square" rtlCol="0">
            <a:spAutoFit/>
          </a:bodyPr>
          <a:lstStyle/>
          <a:p>
            <a:r>
              <a:rPr lang="en-US" sz="2400" b="1" i="1" dirty="0"/>
              <a:t>For the time being the only expectations could be the settling of the basis for such development and the gathering of the data and of the malaria information necessary for the preparation of a Malaria Eradication </a:t>
            </a:r>
            <a:r>
              <a:rPr lang="en-US" sz="2400" b="1" i="1" dirty="0" err="1" smtClean="0"/>
              <a:t>Programme</a:t>
            </a:r>
            <a:endParaRPr lang="en-US" sz="2400" b="1" i="1" dirty="0"/>
          </a:p>
          <a:p>
            <a:endParaRPr lang="en-GB" sz="2400" b="1" i="1" dirty="0"/>
          </a:p>
          <a:p>
            <a:r>
              <a:rPr lang="en-US" sz="2400" b="1" i="1" dirty="0"/>
              <a:t>Too much depends on the economical development of the country and henceforth of the development of the health infrastructure to be able to make predictions at this time.  If by 1968, as expected, the country has developed its sources of income it will them be possible to think that five years later, i.e. by 1973, the rural infrastructure would be ready to support a country-wide Malaria Eradication </a:t>
            </a:r>
            <a:r>
              <a:rPr lang="en-US" sz="2400" b="1" i="1" dirty="0" err="1"/>
              <a:t>Programme</a:t>
            </a:r>
            <a:r>
              <a:rPr lang="en-US" sz="2400" b="1" i="1" dirty="0"/>
              <a:t>.</a:t>
            </a:r>
            <a:endParaRPr lang="en-GB" sz="2400" b="1" i="1" dirty="0"/>
          </a:p>
          <a:p>
            <a:endParaRPr lang="en-GB" dirty="0"/>
          </a:p>
        </p:txBody>
      </p:sp>
    </p:spTree>
    <p:extLst>
      <p:ext uri="{BB962C8B-B14F-4D97-AF65-F5344CB8AC3E}">
        <p14:creationId xmlns:p14="http://schemas.microsoft.com/office/powerpoint/2010/main" val="21958520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0636" y="661182"/>
            <a:ext cx="4686091" cy="461665"/>
          </a:xfrm>
          <a:prstGeom prst="rect">
            <a:avLst/>
          </a:prstGeom>
          <a:noFill/>
        </p:spPr>
        <p:txBody>
          <a:bodyPr wrap="none" rtlCol="0">
            <a:spAutoFit/>
          </a:bodyPr>
          <a:lstStyle/>
          <a:p>
            <a:r>
              <a:rPr lang="en-GB" sz="2400" b="1" dirty="0" smtClean="0">
                <a:latin typeface="Cambria" panose="02040503050406030204" pitchFamily="18" charset="0"/>
              </a:rPr>
              <a:t>Operational research questions </a:t>
            </a:r>
            <a:endParaRPr lang="en-GB" sz="2400" b="1" dirty="0">
              <a:latin typeface="Cambria" panose="02040503050406030204" pitchFamily="18" charset="0"/>
            </a:endParaRPr>
          </a:p>
        </p:txBody>
      </p:sp>
      <p:sp>
        <p:nvSpPr>
          <p:cNvPr id="3" name="TextBox 2"/>
          <p:cNvSpPr txBox="1"/>
          <p:nvPr/>
        </p:nvSpPr>
        <p:spPr>
          <a:xfrm>
            <a:off x="890636" y="1458351"/>
            <a:ext cx="11301364" cy="5016758"/>
          </a:xfrm>
          <a:prstGeom prst="rect">
            <a:avLst/>
          </a:prstGeom>
          <a:noFill/>
        </p:spPr>
        <p:txBody>
          <a:bodyPr wrap="none" rtlCol="0">
            <a:spAutoFit/>
          </a:bodyPr>
          <a:lstStyle/>
          <a:p>
            <a:r>
              <a:rPr lang="en-GB" sz="2000" b="1" dirty="0" smtClean="0">
                <a:latin typeface="Cambria" panose="02040503050406030204" pitchFamily="18" charset="0"/>
              </a:rPr>
              <a:t>Malaria risks and service needs among nomadic </a:t>
            </a:r>
            <a:r>
              <a:rPr lang="en-GB" sz="2000" b="1" dirty="0" err="1" smtClean="0">
                <a:latin typeface="Cambria" panose="02040503050406030204" pitchFamily="18" charset="0"/>
              </a:rPr>
              <a:t>pastroalists</a:t>
            </a:r>
            <a:endParaRPr lang="en-GB" sz="2000" b="1" dirty="0">
              <a:latin typeface="Cambria" panose="02040503050406030204" pitchFamily="18" charset="0"/>
            </a:endParaRPr>
          </a:p>
          <a:p>
            <a:r>
              <a:rPr lang="en-GB" sz="2000" b="1" dirty="0" smtClean="0">
                <a:latin typeface="Cambria" panose="02040503050406030204" pitchFamily="18" charset="0"/>
              </a:rPr>
              <a:t>Marginalization of IDPs from routine malaria services</a:t>
            </a:r>
          </a:p>
          <a:p>
            <a:endParaRPr lang="en-GB" sz="2000" b="1" dirty="0" smtClean="0">
              <a:latin typeface="Cambria" panose="02040503050406030204" pitchFamily="18" charset="0"/>
            </a:endParaRPr>
          </a:p>
          <a:p>
            <a:r>
              <a:rPr lang="en-GB" sz="2000" b="1" dirty="0" smtClean="0">
                <a:latin typeface="Cambria" panose="02040503050406030204" pitchFamily="18" charset="0"/>
              </a:rPr>
              <a:t>Drug resistance studies</a:t>
            </a:r>
          </a:p>
          <a:p>
            <a:r>
              <a:rPr lang="en-GB" sz="2000" b="1" dirty="0" smtClean="0">
                <a:latin typeface="Cambria" panose="02040503050406030204" pitchFamily="18" charset="0"/>
              </a:rPr>
              <a:t>Prevalence of G6PD</a:t>
            </a:r>
          </a:p>
          <a:p>
            <a:r>
              <a:rPr lang="en-GB" sz="2000" b="1" dirty="0" smtClean="0">
                <a:latin typeface="Cambria" panose="02040503050406030204" pitchFamily="18" charset="0"/>
              </a:rPr>
              <a:t>Prevalence of </a:t>
            </a:r>
            <a:r>
              <a:rPr lang="en-GB" sz="2000" b="1" i="1" dirty="0" smtClean="0">
                <a:latin typeface="Cambria" panose="02040503050406030204" pitchFamily="18" charset="0"/>
              </a:rPr>
              <a:t>P. </a:t>
            </a:r>
            <a:r>
              <a:rPr lang="en-GB" sz="2000" b="1" i="1" dirty="0" err="1" smtClean="0">
                <a:latin typeface="Cambria" panose="02040503050406030204" pitchFamily="18" charset="0"/>
              </a:rPr>
              <a:t>vivax</a:t>
            </a:r>
            <a:r>
              <a:rPr lang="en-GB" sz="2000" b="1" dirty="0" smtClean="0">
                <a:latin typeface="Cambria" panose="02040503050406030204" pitchFamily="18" charset="0"/>
              </a:rPr>
              <a:t> among clinical cases presenting to health facilities</a:t>
            </a:r>
          </a:p>
          <a:p>
            <a:r>
              <a:rPr lang="en-GB" sz="2000" b="1" dirty="0" smtClean="0">
                <a:latin typeface="Cambria" panose="02040503050406030204" pitchFamily="18" charset="0"/>
              </a:rPr>
              <a:t>Quality of Data (</a:t>
            </a:r>
            <a:r>
              <a:rPr lang="en-GB" sz="2000" b="1" dirty="0" err="1" smtClean="0">
                <a:latin typeface="Cambria" panose="02040503050406030204" pitchFamily="18" charset="0"/>
              </a:rPr>
              <a:t>QoD</a:t>
            </a:r>
            <a:r>
              <a:rPr lang="en-GB" sz="2000" b="1" dirty="0" smtClean="0">
                <a:latin typeface="Cambria" panose="02040503050406030204" pitchFamily="18" charset="0"/>
              </a:rPr>
              <a:t>), routine data audit</a:t>
            </a:r>
          </a:p>
          <a:p>
            <a:r>
              <a:rPr lang="en-GB" sz="2000" b="1" dirty="0" smtClean="0">
                <a:latin typeface="Cambria" panose="02040503050406030204" pitchFamily="18" charset="0"/>
              </a:rPr>
              <a:t>Quality of Care (</a:t>
            </a:r>
            <a:r>
              <a:rPr lang="en-GB" sz="2000" b="1" dirty="0" err="1" smtClean="0">
                <a:latin typeface="Cambria" panose="02040503050406030204" pitchFamily="18" charset="0"/>
              </a:rPr>
              <a:t>QoC</a:t>
            </a:r>
            <a:r>
              <a:rPr lang="en-GB" sz="2000" b="1" dirty="0" smtClean="0">
                <a:latin typeface="Cambria" panose="02040503050406030204" pitchFamily="18" charset="0"/>
              </a:rPr>
              <a:t>), public facility practice of TTT around new drug policy </a:t>
            </a:r>
          </a:p>
          <a:p>
            <a:r>
              <a:rPr lang="en-GB" sz="2000" b="1" dirty="0" smtClean="0">
                <a:latin typeface="Cambria" panose="02040503050406030204" pitchFamily="18" charset="0"/>
              </a:rPr>
              <a:t>Quality of Care (</a:t>
            </a:r>
            <a:r>
              <a:rPr lang="en-GB" sz="2000" b="1" dirty="0" err="1" smtClean="0">
                <a:latin typeface="Cambria" panose="02040503050406030204" pitchFamily="18" charset="0"/>
              </a:rPr>
              <a:t>QoC</a:t>
            </a:r>
            <a:r>
              <a:rPr lang="en-GB" sz="2000" b="1" dirty="0" smtClean="0">
                <a:latin typeface="Cambria" panose="02040503050406030204" pitchFamily="18" charset="0"/>
              </a:rPr>
              <a:t>) in hospitals for management of severe malaria; and referral practices</a:t>
            </a:r>
          </a:p>
          <a:p>
            <a:r>
              <a:rPr lang="en-GB" sz="2000" b="1" dirty="0" smtClean="0">
                <a:latin typeface="Cambria" panose="02040503050406030204" pitchFamily="18" charset="0"/>
              </a:rPr>
              <a:t>Quality of Care (</a:t>
            </a:r>
            <a:r>
              <a:rPr lang="en-GB" sz="2000" b="1" dirty="0" err="1" smtClean="0">
                <a:latin typeface="Cambria" panose="02040503050406030204" pitchFamily="18" charset="0"/>
              </a:rPr>
              <a:t>QoC</a:t>
            </a:r>
            <a:r>
              <a:rPr lang="en-GB" sz="2000" b="1" dirty="0" smtClean="0">
                <a:latin typeface="Cambria" panose="02040503050406030204" pitchFamily="18" charset="0"/>
              </a:rPr>
              <a:t>) among private sector providers </a:t>
            </a:r>
          </a:p>
          <a:p>
            <a:r>
              <a:rPr lang="en-GB" sz="2000" b="1" dirty="0" smtClean="0">
                <a:latin typeface="Cambria" panose="02040503050406030204" pitchFamily="18" charset="0"/>
              </a:rPr>
              <a:t>Malaria prevalence, access and use of treatment services among IDPs and Nomadic Pastoralists</a:t>
            </a:r>
          </a:p>
          <a:p>
            <a:endParaRPr lang="en-GB" sz="2000" b="1" dirty="0">
              <a:latin typeface="Cambria" panose="02040503050406030204" pitchFamily="18" charset="0"/>
            </a:endParaRPr>
          </a:p>
          <a:p>
            <a:r>
              <a:rPr lang="en-GB" sz="2000" b="1" dirty="0" smtClean="0">
                <a:latin typeface="Cambria" panose="02040503050406030204" pitchFamily="18" charset="0"/>
              </a:rPr>
              <a:t>Vector resistance studies</a:t>
            </a:r>
          </a:p>
          <a:p>
            <a:r>
              <a:rPr lang="en-GB" sz="2000" b="1" dirty="0" smtClean="0">
                <a:latin typeface="Cambria" panose="02040503050406030204" pitchFamily="18" charset="0"/>
              </a:rPr>
              <a:t> </a:t>
            </a:r>
            <a:endParaRPr lang="en-GB" sz="2000" b="1" dirty="0">
              <a:latin typeface="Cambria" panose="02040503050406030204" pitchFamily="18" charset="0"/>
            </a:endParaRPr>
          </a:p>
          <a:p>
            <a:endParaRPr lang="en-GB" sz="2000" b="1" dirty="0" smtClean="0">
              <a:latin typeface="Cambria" panose="02040503050406030204" pitchFamily="18" charset="0"/>
            </a:endParaRPr>
          </a:p>
          <a:p>
            <a:r>
              <a:rPr lang="en-GB" sz="2000" b="1" dirty="0" smtClean="0">
                <a:latin typeface="Cambria" panose="02040503050406030204" pitchFamily="18" charset="0"/>
              </a:rPr>
              <a:t> </a:t>
            </a:r>
            <a:endParaRPr lang="en-GB" sz="2000" b="1" dirty="0">
              <a:latin typeface="Cambria" panose="02040503050406030204" pitchFamily="18" charset="0"/>
            </a:endParaRPr>
          </a:p>
        </p:txBody>
      </p:sp>
    </p:spTree>
    <p:extLst>
      <p:ext uri="{BB962C8B-B14F-4D97-AF65-F5344CB8AC3E}">
        <p14:creationId xmlns:p14="http://schemas.microsoft.com/office/powerpoint/2010/main" val="1149759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9128" y="526474"/>
            <a:ext cx="2697790" cy="461665"/>
          </a:xfrm>
          <a:prstGeom prst="rect">
            <a:avLst/>
          </a:prstGeom>
          <a:noFill/>
        </p:spPr>
        <p:txBody>
          <a:bodyPr wrap="none" rtlCol="0">
            <a:spAutoFit/>
          </a:bodyPr>
          <a:lstStyle/>
          <a:p>
            <a:r>
              <a:rPr lang="en-GB" sz="2400" b="1" dirty="0"/>
              <a:t>Acknowledgements</a:t>
            </a:r>
          </a:p>
        </p:txBody>
      </p:sp>
      <p:sp>
        <p:nvSpPr>
          <p:cNvPr id="5" name="TextBox 4"/>
          <p:cNvSpPr txBox="1"/>
          <p:nvPr/>
        </p:nvSpPr>
        <p:spPr>
          <a:xfrm>
            <a:off x="2369128" y="1215368"/>
            <a:ext cx="7412182" cy="1200329"/>
          </a:xfrm>
          <a:prstGeom prst="rect">
            <a:avLst/>
          </a:prstGeom>
          <a:noFill/>
        </p:spPr>
        <p:txBody>
          <a:bodyPr wrap="square" rtlCol="0">
            <a:spAutoFit/>
          </a:bodyPr>
          <a:lstStyle/>
          <a:p>
            <a:r>
              <a:rPr lang="en-GB" i="1" dirty="0"/>
              <a:t>We acknowledge all those who have generously provided unpublished parasite and vectors data, helped locate information or the geo-coordinates of data necessary to complete the analysis of malaria risk across </a:t>
            </a:r>
            <a:r>
              <a:rPr lang="en-GB" i="1" dirty="0" smtClean="0"/>
              <a:t>Somalia:</a:t>
            </a:r>
            <a:endParaRPr lang="en-GB" i="1" dirty="0"/>
          </a:p>
          <a:p>
            <a:endParaRPr lang="en-GB" dirty="0"/>
          </a:p>
        </p:txBody>
      </p:sp>
      <p:sp>
        <p:nvSpPr>
          <p:cNvPr id="2" name="TextBox 1"/>
          <p:cNvSpPr txBox="1"/>
          <p:nvPr/>
        </p:nvSpPr>
        <p:spPr>
          <a:xfrm>
            <a:off x="2444947" y="2724049"/>
            <a:ext cx="7194355" cy="3139321"/>
          </a:xfrm>
          <a:prstGeom prst="rect">
            <a:avLst/>
          </a:prstGeom>
          <a:noFill/>
        </p:spPr>
        <p:txBody>
          <a:bodyPr wrap="square" rtlCol="0">
            <a:spAutoFit/>
          </a:bodyPr>
          <a:lstStyle/>
          <a:p>
            <a:r>
              <a:rPr lang="en-GB" dirty="0">
                <a:latin typeface="Cambria" panose="02040503050406030204" pitchFamily="18" charset="0"/>
              </a:rPr>
              <a:t>National Malaria Control Programmes, Somalia: </a:t>
            </a:r>
            <a:r>
              <a:rPr lang="en-GB" dirty="0" err="1">
                <a:latin typeface="Cambria" panose="02040503050406030204" pitchFamily="18" charset="0"/>
              </a:rPr>
              <a:t>Abdiqani</a:t>
            </a:r>
            <a:r>
              <a:rPr lang="en-GB" dirty="0">
                <a:latin typeface="Cambria" panose="02040503050406030204" pitchFamily="18" charset="0"/>
              </a:rPr>
              <a:t> S Omar, Abdi </a:t>
            </a:r>
            <a:r>
              <a:rPr lang="en-GB" dirty="0" err="1">
                <a:latin typeface="Cambria" panose="02040503050406030204" pitchFamily="18" charset="0"/>
              </a:rPr>
              <a:t>Abdullahi</a:t>
            </a:r>
            <a:r>
              <a:rPr lang="en-GB" dirty="0">
                <a:latin typeface="Cambria" panose="02040503050406030204" pitchFamily="18" charset="0"/>
              </a:rPr>
              <a:t>, </a:t>
            </a:r>
            <a:r>
              <a:rPr lang="en-GB" dirty="0" err="1">
                <a:latin typeface="Cambria" panose="02040503050406030204" pitchFamily="18" charset="0"/>
              </a:rPr>
              <a:t>Abdikarim</a:t>
            </a:r>
            <a:r>
              <a:rPr lang="en-GB" dirty="0">
                <a:latin typeface="Cambria" panose="02040503050406030204" pitchFamily="18" charset="0"/>
              </a:rPr>
              <a:t> H Hassan. </a:t>
            </a:r>
            <a:r>
              <a:rPr lang="en-GB" dirty="0" err="1">
                <a:latin typeface="Cambria" panose="02040503050406030204" pitchFamily="18" charset="0"/>
              </a:rPr>
              <a:t>Jeilani</a:t>
            </a:r>
            <a:r>
              <a:rPr lang="en-GB" dirty="0">
                <a:latin typeface="Cambria" panose="02040503050406030204" pitchFamily="18" charset="0"/>
              </a:rPr>
              <a:t> Mio, Said </a:t>
            </a:r>
            <a:r>
              <a:rPr lang="en-GB" dirty="0" err="1">
                <a:latin typeface="Cambria" panose="02040503050406030204" pitchFamily="18" charset="0"/>
              </a:rPr>
              <a:t>Dahir</a:t>
            </a:r>
            <a:r>
              <a:rPr lang="en-GB" dirty="0">
                <a:latin typeface="Cambria" panose="02040503050406030204" pitchFamily="18" charset="0"/>
              </a:rPr>
              <a:t> Ali, </a:t>
            </a:r>
            <a:r>
              <a:rPr lang="en-GB" dirty="0" err="1">
                <a:latin typeface="Cambria" panose="02040503050406030204" pitchFamily="18" charset="0"/>
              </a:rPr>
              <a:t>Abdulhafidh</a:t>
            </a:r>
            <a:r>
              <a:rPr lang="en-GB" dirty="0">
                <a:latin typeface="Cambria" panose="02040503050406030204" pitchFamily="18" charset="0"/>
              </a:rPr>
              <a:t> Yassin </a:t>
            </a:r>
            <a:endParaRPr lang="en-GB" dirty="0" smtClean="0">
              <a:latin typeface="Cambria" panose="02040503050406030204" pitchFamily="18" charset="0"/>
            </a:endParaRPr>
          </a:p>
          <a:p>
            <a:endParaRPr lang="en-GB" dirty="0" smtClean="0"/>
          </a:p>
          <a:p>
            <a:r>
              <a:rPr lang="en-GB" dirty="0">
                <a:latin typeface="Cambria" panose="02040503050406030204" pitchFamily="18" charset="0"/>
              </a:rPr>
              <a:t>Jamal Amran, Imanol </a:t>
            </a:r>
            <a:r>
              <a:rPr lang="en-GB" dirty="0" err="1">
                <a:latin typeface="Cambria" panose="02040503050406030204" pitchFamily="18" charset="0"/>
              </a:rPr>
              <a:t>Berakoetxea</a:t>
            </a:r>
            <a:r>
              <a:rPr lang="en-GB" dirty="0">
                <a:latin typeface="Cambria" panose="02040503050406030204" pitchFamily="18" charset="0"/>
              </a:rPr>
              <a:t>, Mohammed </a:t>
            </a:r>
            <a:r>
              <a:rPr lang="en-GB" dirty="0" err="1">
                <a:latin typeface="Cambria" panose="02040503050406030204" pitchFamily="18" charset="0"/>
              </a:rPr>
              <a:t>Borle</a:t>
            </a:r>
            <a:r>
              <a:rPr lang="en-GB" dirty="0">
                <a:latin typeface="Cambria" panose="02040503050406030204" pitchFamily="18" charset="0"/>
              </a:rPr>
              <a:t>, Matthew Burns, </a:t>
            </a:r>
            <a:r>
              <a:rPr lang="en-GB" dirty="0" err="1">
                <a:latin typeface="Cambria" panose="02040503050406030204" pitchFamily="18" charset="0"/>
              </a:rPr>
              <a:t>Waqar</a:t>
            </a:r>
            <a:r>
              <a:rPr lang="en-GB" dirty="0">
                <a:latin typeface="Cambria" panose="02040503050406030204" pitchFamily="18" charset="0"/>
              </a:rPr>
              <a:t> Butt, Ahmed </a:t>
            </a:r>
            <a:r>
              <a:rPr lang="en-GB" dirty="0" err="1" smtClean="0">
                <a:latin typeface="Cambria" panose="02040503050406030204" pitchFamily="18" charset="0"/>
              </a:rPr>
              <a:t>Jama</a:t>
            </a:r>
            <a:r>
              <a:rPr lang="en-GB" dirty="0" smtClean="0">
                <a:latin typeface="Cambria" panose="02040503050406030204" pitchFamily="18" charset="0"/>
              </a:rPr>
              <a:t>, Craig </a:t>
            </a:r>
            <a:r>
              <a:rPr lang="en-GB" dirty="0">
                <a:latin typeface="Cambria" panose="02040503050406030204" pitchFamily="18" charset="0"/>
              </a:rPr>
              <a:t>Von Hagen, Said </a:t>
            </a:r>
            <a:r>
              <a:rPr lang="en-GB" dirty="0" err="1" smtClean="0">
                <a:latin typeface="Cambria" panose="02040503050406030204" pitchFamily="18" charset="0"/>
              </a:rPr>
              <a:t>Abdikadir</a:t>
            </a:r>
            <a:r>
              <a:rPr lang="en-GB" dirty="0" smtClean="0">
                <a:latin typeface="Cambria" panose="02040503050406030204" pitchFamily="18" charset="0"/>
              </a:rPr>
              <a:t>, </a:t>
            </a:r>
            <a:r>
              <a:rPr lang="en-GB" dirty="0" err="1" smtClean="0">
                <a:latin typeface="Cambria" panose="02040503050406030204" pitchFamily="18" charset="0"/>
              </a:rPr>
              <a:t>Abdullahi</a:t>
            </a:r>
            <a:r>
              <a:rPr lang="en-GB" dirty="0" smtClean="0">
                <a:latin typeface="Cambria" panose="02040503050406030204" pitchFamily="18" charset="0"/>
              </a:rPr>
              <a:t> </a:t>
            </a:r>
            <a:r>
              <a:rPr lang="en-GB" dirty="0">
                <a:latin typeface="Cambria" panose="02040503050406030204" pitchFamily="18" charset="0"/>
              </a:rPr>
              <a:t>M </a:t>
            </a:r>
            <a:r>
              <a:rPr lang="en-GB" dirty="0" smtClean="0">
                <a:latin typeface="Cambria" panose="02040503050406030204" pitchFamily="18" charset="0"/>
              </a:rPr>
              <a:t>Hassan, Ali Hassan, Abdi </a:t>
            </a:r>
            <a:r>
              <a:rPr lang="en-GB" dirty="0" err="1">
                <a:latin typeface="Cambria" panose="02040503050406030204" pitchFamily="18" charset="0"/>
              </a:rPr>
              <a:t>Hersi</a:t>
            </a:r>
            <a:r>
              <a:rPr lang="en-GB" dirty="0">
                <a:latin typeface="Cambria" panose="02040503050406030204" pitchFamily="18" charset="0"/>
              </a:rPr>
              <a:t>, </a:t>
            </a:r>
            <a:r>
              <a:rPr lang="en-GB" dirty="0" smtClean="0">
                <a:latin typeface="Cambria" panose="02040503050406030204" pitchFamily="18" charset="0"/>
              </a:rPr>
              <a:t>Alice Macharia, Grainne </a:t>
            </a:r>
            <a:r>
              <a:rPr lang="en-GB" dirty="0">
                <a:latin typeface="Cambria" panose="02040503050406030204" pitchFamily="18" charset="0"/>
              </a:rPr>
              <a:t>Moloney, </a:t>
            </a:r>
            <a:r>
              <a:rPr lang="en-GB" dirty="0" err="1">
                <a:latin typeface="Cambria" panose="02040503050406030204" pitchFamily="18" charset="0"/>
              </a:rPr>
              <a:t>Abdikarim</a:t>
            </a:r>
            <a:r>
              <a:rPr lang="en-GB" dirty="0">
                <a:latin typeface="Cambria" panose="02040503050406030204" pitchFamily="18" charset="0"/>
              </a:rPr>
              <a:t> </a:t>
            </a:r>
            <a:r>
              <a:rPr lang="en-GB" dirty="0" smtClean="0">
                <a:latin typeface="Cambria" panose="02040503050406030204" pitchFamily="18" charset="0"/>
              </a:rPr>
              <a:t>Musa, </a:t>
            </a:r>
            <a:r>
              <a:rPr lang="en-GB" dirty="0" err="1">
                <a:latin typeface="Cambria" panose="02040503050406030204" pitchFamily="18" charset="0"/>
              </a:rPr>
              <a:t>Abdisalaam</a:t>
            </a:r>
            <a:r>
              <a:rPr lang="en-GB" dirty="0">
                <a:latin typeface="Cambria" panose="02040503050406030204" pitchFamily="18" charset="0"/>
              </a:rPr>
              <a:t> Mohamed Noor, Abdi Noor, </a:t>
            </a:r>
            <a:r>
              <a:rPr lang="en-GB" dirty="0" err="1">
                <a:latin typeface="Cambria" panose="02040503050406030204" pitchFamily="18" charset="0"/>
              </a:rPr>
              <a:t>Abdulhamid</a:t>
            </a:r>
            <a:r>
              <a:rPr lang="en-GB" dirty="0">
                <a:latin typeface="Cambria" panose="02040503050406030204" pitchFamily="18" charset="0"/>
              </a:rPr>
              <a:t> </a:t>
            </a:r>
            <a:r>
              <a:rPr lang="en-GB" dirty="0" smtClean="0">
                <a:latin typeface="Cambria" panose="02040503050406030204" pitchFamily="18" charset="0"/>
              </a:rPr>
              <a:t>Osman, </a:t>
            </a:r>
            <a:r>
              <a:rPr lang="en-GB" dirty="0">
                <a:latin typeface="Cambria" panose="02040503050406030204" pitchFamily="18" charset="0"/>
              </a:rPr>
              <a:t>Ismail Rage, </a:t>
            </a:r>
            <a:r>
              <a:rPr lang="en-GB" dirty="0" err="1">
                <a:latin typeface="Cambria" panose="02040503050406030204" pitchFamily="18" charset="0"/>
              </a:rPr>
              <a:t>Muna</a:t>
            </a:r>
            <a:r>
              <a:rPr lang="en-GB" dirty="0">
                <a:latin typeface="Cambria" panose="02040503050406030204" pitchFamily="18" charset="0"/>
              </a:rPr>
              <a:t> </a:t>
            </a:r>
            <a:r>
              <a:rPr lang="en-GB" dirty="0" err="1" smtClean="0">
                <a:latin typeface="Cambria" panose="02040503050406030204" pitchFamily="18" charset="0"/>
              </a:rPr>
              <a:t>Shalita</a:t>
            </a:r>
            <a:r>
              <a:rPr lang="en-GB" dirty="0" smtClean="0">
                <a:latin typeface="Cambria" panose="02040503050406030204" pitchFamily="18" charset="0"/>
              </a:rPr>
              <a:t>, Tanya </a:t>
            </a:r>
            <a:r>
              <a:rPr lang="en-GB" dirty="0" err="1">
                <a:latin typeface="Cambria" panose="02040503050406030204" pitchFamily="18" charset="0"/>
              </a:rPr>
              <a:t>Shewchuk</a:t>
            </a:r>
            <a:r>
              <a:rPr lang="en-GB" dirty="0">
                <a:latin typeface="Cambria" panose="02040503050406030204" pitchFamily="18" charset="0"/>
              </a:rPr>
              <a:t>, </a:t>
            </a:r>
            <a:r>
              <a:rPr lang="en-GB" dirty="0" smtClean="0">
                <a:latin typeface="Cambria" panose="02040503050406030204" pitchFamily="18" charset="0"/>
              </a:rPr>
              <a:t>Annie Sparrow, </a:t>
            </a:r>
            <a:r>
              <a:rPr lang="en-GB" dirty="0" err="1" smtClean="0">
                <a:latin typeface="Cambria" panose="02040503050406030204" pitchFamily="18" charset="0"/>
              </a:rPr>
              <a:t>Randa</a:t>
            </a:r>
            <a:r>
              <a:rPr lang="en-GB" dirty="0" smtClean="0">
                <a:latin typeface="Cambria" panose="02040503050406030204" pitchFamily="18" charset="0"/>
              </a:rPr>
              <a:t> </a:t>
            </a:r>
            <a:r>
              <a:rPr lang="en-GB" dirty="0">
                <a:latin typeface="Cambria" panose="02040503050406030204" pitchFamily="18" charset="0"/>
              </a:rPr>
              <a:t>Youssef, </a:t>
            </a:r>
            <a:r>
              <a:rPr lang="en-GB" dirty="0" err="1">
                <a:latin typeface="Cambria" panose="02040503050406030204" pitchFamily="18" charset="0"/>
              </a:rPr>
              <a:t>Fahmi</a:t>
            </a:r>
            <a:r>
              <a:rPr lang="en-GB" dirty="0">
                <a:latin typeface="Cambria" panose="02040503050406030204" pitchFamily="18" charset="0"/>
              </a:rPr>
              <a:t> </a:t>
            </a:r>
            <a:r>
              <a:rPr lang="en-GB" dirty="0" err="1">
                <a:latin typeface="Cambria" panose="02040503050406030204" pitchFamily="18" charset="0"/>
              </a:rPr>
              <a:t>Essa</a:t>
            </a:r>
            <a:r>
              <a:rPr lang="en-GB" dirty="0">
                <a:latin typeface="Cambria" panose="02040503050406030204" pitchFamily="18" charset="0"/>
              </a:rPr>
              <a:t> </a:t>
            </a:r>
            <a:r>
              <a:rPr lang="en-GB" dirty="0" smtClean="0">
                <a:latin typeface="Cambria" panose="02040503050406030204" pitchFamily="18" charset="0"/>
              </a:rPr>
              <a:t>Yusuf</a:t>
            </a:r>
          </a:p>
          <a:p>
            <a:endParaRPr lang="en-GB" dirty="0"/>
          </a:p>
        </p:txBody>
      </p:sp>
    </p:spTree>
    <p:extLst>
      <p:ext uri="{BB962C8B-B14F-4D97-AF65-F5344CB8AC3E}">
        <p14:creationId xmlns:p14="http://schemas.microsoft.com/office/powerpoint/2010/main" val="3581748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916" y="409074"/>
            <a:ext cx="8344336" cy="461665"/>
          </a:xfrm>
          <a:prstGeom prst="rect">
            <a:avLst/>
          </a:prstGeom>
          <a:noFill/>
        </p:spPr>
        <p:txBody>
          <a:bodyPr wrap="none" rtlCol="0">
            <a:spAutoFit/>
          </a:bodyPr>
          <a:lstStyle/>
          <a:p>
            <a:r>
              <a:rPr lang="en-GB" sz="2400" b="1" dirty="0" smtClean="0">
                <a:latin typeface="Cambria" panose="02040503050406030204" pitchFamily="18" charset="0"/>
              </a:rPr>
              <a:t>Mapping vulnerability and partner assistance in Somalia</a:t>
            </a:r>
            <a:endParaRPr lang="en-GB" sz="2400" b="1" dirty="0">
              <a:latin typeface="Cambria" panose="02040503050406030204" pitchFamily="18" charset="0"/>
            </a:endParaRPr>
          </a:p>
        </p:txBody>
      </p:sp>
      <p:pic>
        <p:nvPicPr>
          <p:cNvPr id="4" name="Picture 3"/>
          <p:cNvPicPr>
            <a:picLocks noChangeAspect="1"/>
          </p:cNvPicPr>
          <p:nvPr/>
        </p:nvPicPr>
        <p:blipFill>
          <a:blip r:embed="rId3"/>
          <a:stretch>
            <a:fillRect/>
          </a:stretch>
        </p:blipFill>
        <p:spPr>
          <a:xfrm>
            <a:off x="6186011" y="953765"/>
            <a:ext cx="3830497" cy="5451399"/>
          </a:xfrm>
          <a:prstGeom prst="rect">
            <a:avLst/>
          </a:prstGeom>
        </p:spPr>
      </p:pic>
      <p:pic>
        <p:nvPicPr>
          <p:cNvPr id="7" name="Picture 6"/>
          <p:cNvPicPr>
            <a:picLocks noChangeAspect="1"/>
          </p:cNvPicPr>
          <p:nvPr/>
        </p:nvPicPr>
        <p:blipFill>
          <a:blip r:embed="rId4"/>
          <a:stretch>
            <a:fillRect/>
          </a:stretch>
        </p:blipFill>
        <p:spPr>
          <a:xfrm>
            <a:off x="1155608" y="1119819"/>
            <a:ext cx="3677922" cy="5285345"/>
          </a:xfrm>
          <a:prstGeom prst="rect">
            <a:avLst/>
          </a:prstGeom>
        </p:spPr>
      </p:pic>
    </p:spTree>
    <p:extLst>
      <p:ext uri="{BB962C8B-B14F-4D97-AF65-F5344CB8AC3E}">
        <p14:creationId xmlns:p14="http://schemas.microsoft.com/office/powerpoint/2010/main" val="818506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090" y="994479"/>
            <a:ext cx="8146473" cy="5607164"/>
          </a:xfrm>
          <a:prstGeom prst="rect">
            <a:avLst/>
          </a:prstGeom>
        </p:spPr>
      </p:pic>
      <p:sp>
        <p:nvSpPr>
          <p:cNvPr id="3" name="TextBox 2"/>
          <p:cNvSpPr txBox="1"/>
          <p:nvPr/>
        </p:nvSpPr>
        <p:spPr>
          <a:xfrm>
            <a:off x="1059873" y="454152"/>
            <a:ext cx="2582758" cy="461665"/>
          </a:xfrm>
          <a:prstGeom prst="rect">
            <a:avLst/>
          </a:prstGeom>
          <a:noFill/>
        </p:spPr>
        <p:txBody>
          <a:bodyPr wrap="none" rtlCol="0">
            <a:spAutoFit/>
          </a:bodyPr>
          <a:lstStyle/>
          <a:p>
            <a:r>
              <a:rPr lang="en-GB" sz="2400" b="1" dirty="0" smtClean="0">
                <a:latin typeface="Cambria" panose="02040503050406030204" pitchFamily="18" charset="0"/>
              </a:rPr>
              <a:t>Clan distribution</a:t>
            </a:r>
            <a:endParaRPr lang="en-GB" sz="2400" b="1" dirty="0">
              <a:latin typeface="Cambria" panose="02040503050406030204" pitchFamily="18" charset="0"/>
            </a:endParaRPr>
          </a:p>
        </p:txBody>
      </p:sp>
    </p:spTree>
    <p:extLst>
      <p:ext uri="{BB962C8B-B14F-4D97-AF65-F5344CB8AC3E}">
        <p14:creationId xmlns:p14="http://schemas.microsoft.com/office/powerpoint/2010/main" val="1175464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7608" y="639906"/>
            <a:ext cx="4812182" cy="566139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7246" y="639906"/>
            <a:ext cx="4804754" cy="5652651"/>
          </a:xfrm>
          <a:prstGeom prst="rect">
            <a:avLst/>
          </a:prstGeom>
        </p:spPr>
      </p:pic>
      <p:sp>
        <p:nvSpPr>
          <p:cNvPr id="4" name="TextBox 3"/>
          <p:cNvSpPr txBox="1"/>
          <p:nvPr/>
        </p:nvSpPr>
        <p:spPr>
          <a:xfrm>
            <a:off x="348916" y="409074"/>
            <a:ext cx="3328475" cy="461665"/>
          </a:xfrm>
          <a:prstGeom prst="rect">
            <a:avLst/>
          </a:prstGeom>
          <a:noFill/>
        </p:spPr>
        <p:txBody>
          <a:bodyPr wrap="none" rtlCol="0">
            <a:spAutoFit/>
          </a:bodyPr>
          <a:lstStyle/>
          <a:p>
            <a:r>
              <a:rPr lang="en-GB" sz="2400" b="1" dirty="0" smtClean="0">
                <a:latin typeface="Cambria" panose="02040503050406030204" pitchFamily="18" charset="0"/>
              </a:rPr>
              <a:t>Population settlement</a:t>
            </a:r>
            <a:endParaRPr lang="en-GB" sz="2400" b="1" dirty="0">
              <a:latin typeface="Cambria" panose="020405030504060302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24" y="1741488"/>
            <a:ext cx="2724912" cy="455980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1798" y="6071616"/>
            <a:ext cx="2871216" cy="786384"/>
          </a:xfrm>
          <a:prstGeom prst="rect">
            <a:avLst/>
          </a:prstGeom>
        </p:spPr>
      </p:pic>
    </p:spTree>
    <p:extLst>
      <p:ext uri="{BB962C8B-B14F-4D97-AF65-F5344CB8AC3E}">
        <p14:creationId xmlns:p14="http://schemas.microsoft.com/office/powerpoint/2010/main" val="2023634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916" y="409074"/>
            <a:ext cx="2773195" cy="461665"/>
          </a:xfrm>
          <a:prstGeom prst="rect">
            <a:avLst/>
          </a:prstGeom>
          <a:noFill/>
        </p:spPr>
        <p:txBody>
          <a:bodyPr wrap="none" rtlCol="0">
            <a:spAutoFit/>
          </a:bodyPr>
          <a:lstStyle/>
          <a:p>
            <a:r>
              <a:rPr lang="en-GB" sz="2400" b="1" dirty="0" smtClean="0">
                <a:latin typeface="Cambria" panose="02040503050406030204" pitchFamily="18" charset="0"/>
              </a:rPr>
              <a:t>Displaced persons</a:t>
            </a:r>
            <a:endParaRPr lang="en-GB" sz="2400" b="1" dirty="0">
              <a:latin typeface="Cambria" panose="02040503050406030204" pitchFamily="18" charset="0"/>
            </a:endParaRPr>
          </a:p>
        </p:txBody>
      </p:sp>
      <p:pic>
        <p:nvPicPr>
          <p:cNvPr id="3" name="Picture 2"/>
          <p:cNvPicPr>
            <a:picLocks noChangeAspect="1"/>
          </p:cNvPicPr>
          <p:nvPr/>
        </p:nvPicPr>
        <p:blipFill>
          <a:blip r:embed="rId3"/>
          <a:stretch>
            <a:fillRect/>
          </a:stretch>
        </p:blipFill>
        <p:spPr>
          <a:xfrm>
            <a:off x="7544908" y="870739"/>
            <a:ext cx="4202880" cy="2850619"/>
          </a:xfrm>
          <a:prstGeom prst="rect">
            <a:avLst/>
          </a:prstGeom>
        </p:spPr>
      </p:pic>
      <p:pic>
        <p:nvPicPr>
          <p:cNvPr id="4" name="Picture 3"/>
          <p:cNvPicPr>
            <a:picLocks noChangeAspect="1"/>
          </p:cNvPicPr>
          <p:nvPr/>
        </p:nvPicPr>
        <p:blipFill>
          <a:blip r:embed="rId4"/>
          <a:stretch>
            <a:fillRect/>
          </a:stretch>
        </p:blipFill>
        <p:spPr>
          <a:xfrm>
            <a:off x="347330" y="2870104"/>
            <a:ext cx="3130884" cy="2357280"/>
          </a:xfrm>
          <a:prstGeom prst="rect">
            <a:avLst/>
          </a:prstGeom>
        </p:spPr>
      </p:pic>
      <p:sp>
        <p:nvSpPr>
          <p:cNvPr id="5" name="TextBox 4"/>
          <p:cNvSpPr txBox="1"/>
          <p:nvPr/>
        </p:nvSpPr>
        <p:spPr>
          <a:xfrm>
            <a:off x="159631" y="5325227"/>
            <a:ext cx="3506281" cy="646331"/>
          </a:xfrm>
          <a:prstGeom prst="rect">
            <a:avLst/>
          </a:prstGeom>
          <a:noFill/>
        </p:spPr>
        <p:txBody>
          <a:bodyPr wrap="none" rtlCol="0">
            <a:spAutoFit/>
          </a:bodyPr>
          <a:lstStyle/>
          <a:p>
            <a:r>
              <a:rPr lang="en-GB" dirty="0" smtClean="0"/>
              <a:t> </a:t>
            </a:r>
            <a:r>
              <a:rPr lang="en-GB" b="1" dirty="0" err="1">
                <a:latin typeface="+mj-lt"/>
              </a:rPr>
              <a:t>Xingod</a:t>
            </a:r>
            <a:r>
              <a:rPr lang="en-GB" b="1" dirty="0">
                <a:latin typeface="+mj-lt"/>
              </a:rPr>
              <a:t> </a:t>
            </a:r>
            <a:r>
              <a:rPr lang="en-GB" b="1" dirty="0" smtClean="0">
                <a:latin typeface="+mj-lt"/>
              </a:rPr>
              <a:t>IDP camp, </a:t>
            </a:r>
            <a:r>
              <a:rPr lang="en-GB" b="1" dirty="0" err="1">
                <a:latin typeface="+mj-lt"/>
              </a:rPr>
              <a:t>Karkaar</a:t>
            </a:r>
            <a:r>
              <a:rPr lang="en-GB" b="1" dirty="0">
                <a:latin typeface="+mj-lt"/>
              </a:rPr>
              <a:t>, Puntland </a:t>
            </a:r>
            <a:endParaRPr lang="en-GB" b="1" dirty="0" smtClean="0">
              <a:latin typeface="+mj-lt"/>
            </a:endParaRPr>
          </a:p>
          <a:p>
            <a:r>
              <a:rPr lang="en-GB" b="1" dirty="0" smtClean="0">
                <a:latin typeface="+mj-lt"/>
              </a:rPr>
              <a:t>(N Pearson &amp; S Khan, 2012)</a:t>
            </a:r>
            <a:endParaRPr lang="en-GB" b="1" dirty="0">
              <a:latin typeface="+mj-lt"/>
            </a:endParaRPr>
          </a:p>
        </p:txBody>
      </p:sp>
      <p:pic>
        <p:nvPicPr>
          <p:cNvPr id="6" name="Picture 5"/>
          <p:cNvPicPr>
            <a:picLocks noChangeAspect="1"/>
          </p:cNvPicPr>
          <p:nvPr/>
        </p:nvPicPr>
        <p:blipFill>
          <a:blip r:embed="rId5"/>
          <a:stretch>
            <a:fillRect/>
          </a:stretch>
        </p:blipFill>
        <p:spPr>
          <a:xfrm>
            <a:off x="3834317" y="719679"/>
            <a:ext cx="3898289" cy="5517542"/>
          </a:xfrm>
          <a:prstGeom prst="rect">
            <a:avLst/>
          </a:prstGeom>
        </p:spPr>
      </p:pic>
      <p:sp>
        <p:nvSpPr>
          <p:cNvPr id="7" name="TextBox 6"/>
          <p:cNvSpPr txBox="1"/>
          <p:nvPr/>
        </p:nvSpPr>
        <p:spPr>
          <a:xfrm>
            <a:off x="3955162" y="6237221"/>
            <a:ext cx="4242315" cy="369332"/>
          </a:xfrm>
          <a:prstGeom prst="rect">
            <a:avLst/>
          </a:prstGeom>
          <a:noFill/>
        </p:spPr>
        <p:txBody>
          <a:bodyPr wrap="none" rtlCol="0">
            <a:spAutoFit/>
          </a:bodyPr>
          <a:lstStyle/>
          <a:p>
            <a:r>
              <a:rPr lang="en-GB" b="1" dirty="0" smtClean="0"/>
              <a:t>UNHCR estimates of IDPs in February 2016</a:t>
            </a:r>
            <a:endParaRPr lang="en-GB" b="1" dirty="0"/>
          </a:p>
        </p:txBody>
      </p:sp>
      <p:sp>
        <p:nvSpPr>
          <p:cNvPr id="8" name="TextBox 7"/>
          <p:cNvSpPr txBox="1"/>
          <p:nvPr/>
        </p:nvSpPr>
        <p:spPr>
          <a:xfrm>
            <a:off x="8143720" y="3909436"/>
            <a:ext cx="3421001" cy="369332"/>
          </a:xfrm>
          <a:prstGeom prst="rect">
            <a:avLst/>
          </a:prstGeom>
          <a:noFill/>
        </p:spPr>
        <p:txBody>
          <a:bodyPr wrap="none" rtlCol="0">
            <a:spAutoFit/>
          </a:bodyPr>
          <a:lstStyle/>
          <a:p>
            <a:r>
              <a:rPr lang="en-GB" b="1" dirty="0" smtClean="0"/>
              <a:t>Post Yemeni crisis migration 2016</a:t>
            </a:r>
            <a:endParaRPr lang="en-GB" b="1" dirty="0"/>
          </a:p>
        </p:txBody>
      </p:sp>
    </p:spTree>
    <p:extLst>
      <p:ext uri="{BB962C8B-B14F-4D97-AF65-F5344CB8AC3E}">
        <p14:creationId xmlns:p14="http://schemas.microsoft.com/office/powerpoint/2010/main" val="397828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5877</TotalTime>
  <Words>18164</Words>
  <Application>Microsoft Office PowerPoint</Application>
  <PresentationFormat>Widescreen</PresentationFormat>
  <Paragraphs>1071</Paragraphs>
  <Slides>58</Slides>
  <Notes>53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Snow</dc:creator>
  <cp:lastModifiedBy>David Kyalo</cp:lastModifiedBy>
  <cp:revision>416</cp:revision>
  <dcterms:created xsi:type="dcterms:W3CDTF">2016-04-29T06:30:41Z</dcterms:created>
  <dcterms:modified xsi:type="dcterms:W3CDTF">2016-07-26T05:42:27Z</dcterms:modified>
</cp:coreProperties>
</file>