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9" r:id="rId2"/>
    <p:sldId id="440" r:id="rId3"/>
    <p:sldId id="441" r:id="rId4"/>
    <p:sldId id="442" r:id="rId5"/>
    <p:sldId id="443" r:id="rId6"/>
    <p:sldId id="444" r:id="rId7"/>
    <p:sldId id="445" r:id="rId8"/>
    <p:sldId id="446" r:id="rId9"/>
    <p:sldId id="447" r:id="rId10"/>
    <p:sldId id="461" r:id="rId11"/>
    <p:sldId id="448" r:id="rId12"/>
    <p:sldId id="462" r:id="rId13"/>
    <p:sldId id="449" r:id="rId14"/>
    <p:sldId id="450" r:id="rId15"/>
    <p:sldId id="460" r:id="rId16"/>
    <p:sldId id="452" r:id="rId17"/>
    <p:sldId id="453" r:id="rId18"/>
    <p:sldId id="454" r:id="rId19"/>
    <p:sldId id="455" r:id="rId20"/>
    <p:sldId id="456" r:id="rId21"/>
    <p:sldId id="457" r:id="rId22"/>
    <p:sldId id="458" r:id="rId23"/>
    <p:sldId id="459" r:id="rId24"/>
    <p:sldId id="463" r:id="rId25"/>
    <p:sldId id="464" r:id="rId26"/>
    <p:sldId id="465" r:id="rId27"/>
    <p:sldId id="466" r:id="rId28"/>
    <p:sldId id="467" r:id="rId29"/>
    <p:sldId id="468" r:id="rId30"/>
    <p:sldId id="469" r:id="rId31"/>
    <p:sldId id="470" r:id="rId32"/>
    <p:sldId id="324" r:id="rId33"/>
    <p:sldId id="325" r:id="rId34"/>
    <p:sldId id="326" r:id="rId35"/>
    <p:sldId id="430" r:id="rId36"/>
    <p:sldId id="432" r:id="rId37"/>
    <p:sldId id="433" r:id="rId38"/>
    <p:sldId id="434" r:id="rId39"/>
    <p:sldId id="435" r:id="rId40"/>
    <p:sldId id="436" r:id="rId41"/>
    <p:sldId id="437" r:id="rId42"/>
    <p:sldId id="438" r:id="rId43"/>
    <p:sldId id="439" r:id="rId4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761" autoAdjust="0"/>
    <p:restoredTop sz="66146" autoAdjust="0"/>
  </p:normalViewPr>
  <p:slideViewPr>
    <p:cSldViewPr snapToGrid="0" showGuides="1">
      <p:cViewPr varScale="1">
        <p:scale>
          <a:sx n="108" d="100"/>
          <a:sy n="108" d="100"/>
        </p:scale>
        <p:origin x="183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1DA0DEC-410A-4DAF-A1FD-55F55FF8382E}" type="datetimeFigureOut">
              <a:rPr lang="en-GB" smtClean="0"/>
              <a:t>28/05/2019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A3AC885-B4A2-452A-A2EE-A6B942AEEF82}" type="slidenum">
              <a:rPr lang="en-GB" smtClean="0"/>
              <a:t>‹#›</a:t>
            </a:fld>
            <a:endParaRPr lang="en-GB"/>
          </a:p>
        </p:txBody>
      </p:sp>
    </p:spTree>
    <p:extLst>
      <p:ext uri="{BB962C8B-B14F-4D97-AF65-F5344CB8AC3E}">
        <p14:creationId xmlns:p14="http://schemas.microsoft.com/office/powerpoint/2010/main" val="3721919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4FCD10-3685-4AB9-A908-B2FD2F8B0696}" type="datetimeFigureOut">
              <a:rPr lang="en-GB" smtClean="0"/>
              <a:t>28/05/2019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62C1737-DBA3-428C-BB72-BAC19AB9F7F6}" type="slidenum">
              <a:rPr lang="en-GB" smtClean="0"/>
              <a:t>‹#›</a:t>
            </a:fld>
            <a:endParaRPr lang="en-GB"/>
          </a:p>
        </p:txBody>
      </p:sp>
    </p:spTree>
    <p:extLst>
      <p:ext uri="{BB962C8B-B14F-4D97-AF65-F5344CB8AC3E}">
        <p14:creationId xmlns:p14="http://schemas.microsoft.com/office/powerpoint/2010/main" val="1545351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nform-malaria.org/wp-content/uploads/2015/07/Assembly-of-Vector-Data-Version-1.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sterweb.jpl.nasa.gov/gde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dc.gov/vhf/ebola/outbreaks/2014-west-africa/case-count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dc.gov/vhf/ebola/outbreaks/2014-west-africa/case-count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form-malaria.org/wp-content/uploads/2015/07/Assembly-of-Parasite-Rate-Data-Version-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form-malaria.org/wp-content/uploads/2015/07/History-of-Malaria-Risk-Mapping-Version-1.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inform-malaria.org/wp-content/uploads/2015/07/Assembly-of-Parasite-Rate-Data-Version-1.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7F6F8E3-1A1E-4C8C-8E59-2FB23F5E3A1F}" type="slidenum">
              <a:rPr lang="en-GB" smtClean="0"/>
              <a:pPr/>
              <a:t>1</a:t>
            </a:fld>
            <a:endParaRPr lang="en-GB"/>
          </a:p>
        </p:txBody>
      </p:sp>
    </p:spTree>
    <p:extLst>
      <p:ext uri="{BB962C8B-B14F-4D97-AF65-F5344CB8AC3E}">
        <p14:creationId xmlns:p14="http://schemas.microsoft.com/office/powerpoint/2010/main" val="342887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Small area estimations at district levels</a:t>
            </a:r>
            <a:r>
              <a:rPr lang="en-GB" dirty="0"/>
              <a:t> of the mean prevalence in children aged 2-10 years (P</a:t>
            </a:r>
            <a:r>
              <a:rPr lang="en-GB" i="1" dirty="0"/>
              <a:t>f</a:t>
            </a:r>
            <a:r>
              <a:rPr lang="en-GB" dirty="0"/>
              <a:t>PR</a:t>
            </a:r>
            <a:r>
              <a:rPr lang="en-GB" baseline="-25000" dirty="0"/>
              <a:t>2-10</a:t>
            </a:r>
            <a:r>
              <a:rPr lang="en-GB" dirty="0"/>
              <a: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dirty="0"/>
              <a:t>This is a cross section at two points in time (the</a:t>
            </a:r>
            <a:r>
              <a:rPr lang="en-GB" baseline="0" dirty="0"/>
              <a:t> estimates are matched to the availability of the MIS surveys)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a:t>Why model MIS data? </a:t>
            </a:r>
          </a:p>
          <a:p>
            <a:pPr marL="1085850" marR="0" lvl="2" indent="-17145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a:t>MIS data is a cross section of data, it assumes each area is independent, and the power and precision is at the regional level.</a:t>
            </a:r>
          </a:p>
          <a:p>
            <a:pPr marL="1085850" marR="0" lvl="2" indent="-17145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a:t>We model the data to understand the relatedness of each district to the others. </a:t>
            </a:r>
          </a:p>
          <a:p>
            <a:pPr marL="1085850" marR="0" lvl="2" indent="-17145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a:t>The inclusion of co-variates improves the properties of the unit (district)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a:t>This is not population weighted</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Main</a:t>
            </a:r>
            <a:r>
              <a:rPr lang="en-GB" baseline="0" dirty="0"/>
              <a:t> take-</a:t>
            </a:r>
            <a:r>
              <a:rPr lang="en-GB" baseline="0" dirty="0" err="1"/>
              <a:t>aways</a:t>
            </a:r>
            <a:r>
              <a:rPr lang="en-GB" baseline="0" dirty="0"/>
              <a: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a:t>Most districts have </a:t>
            </a:r>
            <a:r>
              <a:rPr lang="en-GB" baseline="0" dirty="0" err="1"/>
              <a:t>prevalance</a:t>
            </a:r>
            <a:r>
              <a:rPr lang="en-GB" baseline="0" dirty="0"/>
              <a:t> above 30 or 50%</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a:t>We cannot say if </a:t>
            </a:r>
            <a:r>
              <a:rPr lang="en-GB" baseline="0" dirty="0" err="1"/>
              <a:t>prevalance</a:t>
            </a:r>
            <a:r>
              <a:rPr lang="en-GB" baseline="0" dirty="0"/>
              <a:t> has gotten worse in the north. The model generates a median value from all data points in a given area; in the north (pan up) there are not as many data points in this region. This is a signal to interrogate other sources of data.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err="1"/>
              <a:t>Meso</a:t>
            </a:r>
            <a:r>
              <a:rPr lang="en-GB" baseline="0" dirty="0"/>
              <a:t>-hyper-</a:t>
            </a:r>
            <a:r>
              <a:rPr lang="en-GB" baseline="0" dirty="0" err="1"/>
              <a:t>holo</a:t>
            </a:r>
            <a:r>
              <a:rPr lang="en-GB" baseline="0" dirty="0"/>
              <a:t> </a:t>
            </a:r>
            <a:r>
              <a:rPr lang="en-GB" baseline="0" dirty="0" err="1"/>
              <a:t>enemic</a:t>
            </a:r>
            <a:r>
              <a:rPr lang="en-GB" baseline="0" dirty="0"/>
              <a:t> across the country</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362C1737-DBA3-428C-BB72-BAC19AB9F7F6}" type="slidenum">
              <a:rPr lang="en-GB" smtClean="0"/>
              <a:t>11</a:t>
            </a:fld>
            <a:endParaRPr lang="en-GB"/>
          </a:p>
        </p:txBody>
      </p:sp>
    </p:spTree>
    <p:extLst>
      <p:ext uri="{BB962C8B-B14F-4D97-AF65-F5344CB8AC3E}">
        <p14:creationId xmlns:p14="http://schemas.microsoft.com/office/powerpoint/2010/main" val="103745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2C1737-DBA3-428C-BB72-BAC19AB9F7F6}" type="slidenum">
              <a:rPr lang="en-GB" smtClean="0"/>
              <a:t>12</a:t>
            </a:fld>
            <a:endParaRPr lang="en-GB"/>
          </a:p>
        </p:txBody>
      </p:sp>
    </p:spTree>
    <p:extLst>
      <p:ext uri="{BB962C8B-B14F-4D97-AF65-F5344CB8AC3E}">
        <p14:creationId xmlns:p14="http://schemas.microsoft.com/office/powerpoint/2010/main" val="271156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We have used historical archives and published sources, increased the documentation of potential secondary vectors and sourced more recent unpublished data from scientists and control agencies working in Sierra Leone. Full details of the data assembly, geo-coding methods and classifications of species according to their role in malaria transmission are provided elsewhere [Snow et al., 2015]. The database has been arranged as a site-specific, referenced inventory to capture details of species identification recorded since the earliest surveys in 1898 through to the latest records in 2012. The full digital PDF library, database and bibliography accompanies this report.</a:t>
            </a:r>
            <a:endParaRPr lang="en-US" sz="1200" kern="1200" dirty="0">
              <a:solidFill>
                <a:schemeClr val="tx1"/>
              </a:solidFill>
              <a:latin typeface="+mn-lt"/>
              <a:ea typeface="+mn-ea"/>
              <a:cs typeface="+mn-cs"/>
            </a:endParaRPr>
          </a:p>
          <a:p>
            <a:endParaRPr lang="en-US" dirty="0"/>
          </a:p>
          <a:p>
            <a:r>
              <a:rPr lang="en-GB" sz="1200" kern="1200" dirty="0">
                <a:solidFill>
                  <a:schemeClr val="tx1"/>
                </a:solidFill>
                <a:latin typeface="+mn-lt"/>
                <a:ea typeface="+mn-ea"/>
                <a:cs typeface="+mn-cs"/>
              </a:rPr>
              <a:t>From each identified report, data extraction included whether a species was identified at a given site, methods used to capture adults or larvae and methods used to </a:t>
            </a:r>
            <a:r>
              <a:rPr lang="en-GB" sz="1200" kern="1200" dirty="0" err="1">
                <a:solidFill>
                  <a:schemeClr val="tx1"/>
                </a:solidFill>
                <a:latin typeface="+mn-lt"/>
                <a:ea typeface="+mn-ea"/>
                <a:cs typeface="+mn-cs"/>
              </a:rPr>
              <a:t>speciate</a:t>
            </a:r>
            <a:r>
              <a:rPr lang="en-GB" sz="1200" kern="1200" dirty="0">
                <a:solidFill>
                  <a:schemeClr val="tx1"/>
                </a:solidFill>
                <a:latin typeface="+mn-lt"/>
                <a:ea typeface="+mn-ea"/>
                <a:cs typeface="+mn-cs"/>
              </a:rPr>
              <a:t> each </a:t>
            </a:r>
            <a:r>
              <a:rPr lang="en-GB" sz="1200" kern="1200" dirty="0" err="1">
                <a:solidFill>
                  <a:schemeClr val="tx1"/>
                </a:solidFill>
                <a:latin typeface="+mn-lt"/>
                <a:ea typeface="+mn-ea"/>
                <a:cs typeface="+mn-cs"/>
              </a:rPr>
              <a:t>anopheline</a:t>
            </a:r>
            <a:r>
              <a:rPr lang="en-GB" sz="1200" kern="1200" dirty="0">
                <a:solidFill>
                  <a:schemeClr val="tx1"/>
                </a:solidFill>
                <a:latin typeface="+mn-lt"/>
                <a:ea typeface="+mn-ea"/>
                <a:cs typeface="+mn-cs"/>
              </a:rPr>
              <a:t> collection. “Y” was recorded if species was identified and “N” was only recorded when the true absence of the species was reported. The database is therefore one of species presence, not absence and nor proportional presence of various vectors.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final database contained 189 site/time specific reports of </a:t>
            </a:r>
            <a:r>
              <a:rPr lang="en-GB" sz="1200" kern="1200" dirty="0" err="1">
                <a:solidFill>
                  <a:schemeClr val="tx1"/>
                </a:solidFill>
                <a:latin typeface="+mn-lt"/>
                <a:ea typeface="+mn-ea"/>
                <a:cs typeface="+mn-cs"/>
              </a:rPr>
              <a:t>anopheline</a:t>
            </a:r>
            <a:r>
              <a:rPr lang="en-GB" sz="1200" kern="1200" dirty="0">
                <a:solidFill>
                  <a:schemeClr val="tx1"/>
                </a:solidFill>
                <a:latin typeface="+mn-lt"/>
                <a:ea typeface="+mn-ea"/>
                <a:cs typeface="+mn-cs"/>
              </a:rPr>
              <a:t> vectors in Sierra Leone occurrence between 1898 and 2012 for which we were able to geo-locate the survey site. We were unable to geo-locate only 1 (0.5%) of the survey sites.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database includes site specific records of some of then earliest malaria vector maps developed by </a:t>
            </a:r>
            <a:r>
              <a:rPr lang="en-GB" sz="1200" kern="1200" dirty="0" err="1">
                <a:solidFill>
                  <a:schemeClr val="tx1"/>
                </a:solidFill>
                <a:latin typeface="+mn-lt"/>
                <a:ea typeface="+mn-ea"/>
                <a:cs typeface="+mn-cs"/>
              </a:rPr>
              <a:t>Christophers</a:t>
            </a:r>
            <a:r>
              <a:rPr lang="en-GB" sz="1200" kern="1200" dirty="0">
                <a:solidFill>
                  <a:schemeClr val="tx1"/>
                </a:solidFill>
                <a:latin typeface="+mn-lt"/>
                <a:ea typeface="+mn-ea"/>
                <a:cs typeface="+mn-cs"/>
              </a:rPr>
              <a:t> &amp; Stevens (1900) and reported vectors</a:t>
            </a:r>
            <a:r>
              <a:rPr lang="en-GB" sz="1200" kern="1200" baseline="0" dirty="0">
                <a:solidFill>
                  <a:schemeClr val="tx1"/>
                </a:solidFill>
                <a:latin typeface="+mn-lt"/>
                <a:ea typeface="+mn-ea"/>
                <a:cs typeface="+mn-cs"/>
              </a:rPr>
              <a:t> at different sites during Sir Ronald Ross’s visit in 1902 [Ross, 1901]</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have not assembled, geo-coded information related to vector resistance, these data have been carefully </a:t>
            </a:r>
            <a:r>
              <a:rPr lang="en-GB" sz="1200" kern="1200" dirty="0" err="1">
                <a:solidFill>
                  <a:schemeClr val="tx1"/>
                </a:solidFill>
                <a:effectLst/>
                <a:latin typeface="+mn-lt"/>
                <a:ea typeface="+mn-ea"/>
                <a:cs typeface="+mn-cs"/>
              </a:rPr>
              <a:t>curated</a:t>
            </a:r>
            <a:r>
              <a:rPr lang="en-GB" sz="1200" kern="1200" dirty="0">
                <a:solidFill>
                  <a:schemeClr val="tx1"/>
                </a:solidFill>
                <a:effectLst/>
                <a:latin typeface="+mn-lt"/>
                <a:ea typeface="+mn-ea"/>
                <a:cs typeface="+mn-cs"/>
              </a:rPr>
              <a:t>, validated and mapped by the </a:t>
            </a:r>
            <a:r>
              <a:rPr lang="en-GB" sz="1200" kern="1200" dirty="0" err="1">
                <a:solidFill>
                  <a:schemeClr val="tx1"/>
                </a:solidFill>
                <a:effectLst/>
                <a:latin typeface="+mn-lt"/>
                <a:ea typeface="+mn-ea"/>
                <a:cs typeface="+mn-cs"/>
              </a:rPr>
              <a:t>IRBase</a:t>
            </a:r>
            <a:r>
              <a:rPr lang="en-GB" sz="1200" kern="1200" dirty="0">
                <a:solidFill>
                  <a:schemeClr val="tx1"/>
                </a:solidFill>
                <a:effectLst/>
                <a:latin typeface="+mn-lt"/>
                <a:ea typeface="+mn-ea"/>
                <a:cs typeface="+mn-cs"/>
              </a:rPr>
              <a:t> initiative [</a:t>
            </a:r>
            <a:r>
              <a:rPr lang="en-US" sz="1200" kern="1200" dirty="0" err="1">
                <a:solidFill>
                  <a:schemeClr val="tx1"/>
                </a:solidFill>
                <a:effectLst/>
                <a:latin typeface="+mn-lt"/>
                <a:ea typeface="+mn-ea"/>
                <a:cs typeface="+mn-cs"/>
              </a:rPr>
              <a:t>IRBase</a:t>
            </a:r>
            <a:r>
              <a:rPr lang="en-US" sz="1200" kern="1200" dirty="0">
                <a:solidFill>
                  <a:schemeClr val="tx1"/>
                </a:solidFill>
                <a:effectLst/>
                <a:latin typeface="+mn-lt"/>
                <a:ea typeface="+mn-ea"/>
                <a:cs typeface="+mn-cs"/>
              </a:rPr>
              <a:t>; Knox et al., 2014</a:t>
            </a:r>
            <a:r>
              <a:rPr lang="en-GB" sz="1200" kern="1200" dirty="0">
                <a:solidFill>
                  <a:schemeClr val="tx1"/>
                </a:solidFill>
                <a:effectLst/>
                <a:latin typeface="+mn-lt"/>
                <a:ea typeface="+mn-ea"/>
                <a:cs typeface="+mn-cs"/>
              </a:rPr>
              <a:t>] and described in the malaria milestone narrative section. </a:t>
            </a:r>
          </a:p>
          <a:p>
            <a:endParaRPr lang="en-GB" dirty="0"/>
          </a:p>
          <a:p>
            <a:r>
              <a:rPr lang="en-GB" b="1" dirty="0"/>
              <a:t>References</a:t>
            </a:r>
          </a:p>
          <a:p>
            <a:endParaRPr lang="en-GB" dirty="0"/>
          </a:p>
          <a:p>
            <a:r>
              <a:rPr lang="en-US" sz="1200" kern="1200" dirty="0" err="1">
                <a:solidFill>
                  <a:schemeClr val="tx1"/>
                </a:solidFill>
                <a:latin typeface="+mn-lt"/>
                <a:ea typeface="+mn-ea"/>
                <a:cs typeface="+mn-cs"/>
              </a:rPr>
              <a:t>Christophers</a:t>
            </a:r>
            <a:r>
              <a:rPr lang="en-US" sz="1200" kern="1200" dirty="0">
                <a:solidFill>
                  <a:schemeClr val="tx1"/>
                </a:solidFill>
                <a:latin typeface="+mn-lt"/>
                <a:ea typeface="+mn-ea"/>
                <a:cs typeface="+mn-cs"/>
              </a:rPr>
              <a:t> SR &amp; Stephens JWW (1900). Further reports to the Malaria Committee of the Royal Society. London, Harrison &amp; Sons, pp. 22</a:t>
            </a:r>
            <a:endParaRPr lang="en-GB" dirty="0"/>
          </a:p>
          <a:p>
            <a:endParaRPr lang="en-US" dirty="0"/>
          </a:p>
          <a:p>
            <a:r>
              <a:rPr lang="en-GB" sz="1200" kern="1200" dirty="0" err="1">
                <a:solidFill>
                  <a:schemeClr val="tx1"/>
                </a:solidFill>
                <a:effectLst/>
                <a:latin typeface="+mn-lt"/>
                <a:ea typeface="+mn-ea"/>
                <a:cs typeface="+mn-cs"/>
              </a:rPr>
              <a:t>IRBase</a:t>
            </a:r>
            <a:r>
              <a:rPr lang="en-GB" sz="1200" kern="1200" dirty="0">
                <a:solidFill>
                  <a:schemeClr val="tx1"/>
                </a:solidFill>
                <a:effectLst/>
                <a:latin typeface="+mn-lt"/>
                <a:ea typeface="+mn-ea"/>
                <a:cs typeface="+mn-cs"/>
              </a:rPr>
              <a:t>: http://www.irmapper.com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Knox TB, </a:t>
            </a:r>
            <a:r>
              <a:rPr lang="en-GB" sz="1200" kern="1200" dirty="0" err="1">
                <a:solidFill>
                  <a:schemeClr val="tx1"/>
                </a:solidFill>
                <a:effectLst/>
                <a:latin typeface="+mn-lt"/>
                <a:ea typeface="+mn-ea"/>
                <a:cs typeface="+mn-cs"/>
              </a:rPr>
              <a:t>Juma</a:t>
            </a:r>
            <a:r>
              <a:rPr lang="en-GB" sz="1200" kern="1200" dirty="0">
                <a:solidFill>
                  <a:schemeClr val="tx1"/>
                </a:solidFill>
                <a:effectLst/>
                <a:latin typeface="+mn-lt"/>
                <a:ea typeface="+mn-ea"/>
                <a:cs typeface="+mn-cs"/>
              </a:rPr>
              <a:t> EO, </a:t>
            </a:r>
            <a:r>
              <a:rPr lang="en-GB" sz="1200" kern="1200" dirty="0" err="1">
                <a:solidFill>
                  <a:schemeClr val="tx1"/>
                </a:solidFill>
                <a:effectLst/>
                <a:latin typeface="+mn-lt"/>
                <a:ea typeface="+mn-ea"/>
                <a:cs typeface="+mn-cs"/>
              </a:rPr>
              <a:t>Ochomo</a:t>
            </a:r>
            <a:r>
              <a:rPr lang="en-GB" sz="1200" kern="1200" dirty="0">
                <a:solidFill>
                  <a:schemeClr val="tx1"/>
                </a:solidFill>
                <a:effectLst/>
                <a:latin typeface="+mn-lt"/>
                <a:ea typeface="+mn-ea"/>
                <a:cs typeface="+mn-cs"/>
              </a:rPr>
              <a:t> EO, Pates </a:t>
            </a:r>
            <a:r>
              <a:rPr lang="en-GB" sz="1200" kern="1200" dirty="0" err="1">
                <a:solidFill>
                  <a:schemeClr val="tx1"/>
                </a:solidFill>
                <a:effectLst/>
                <a:latin typeface="+mn-lt"/>
                <a:ea typeface="+mn-ea"/>
                <a:cs typeface="+mn-cs"/>
              </a:rPr>
              <a:t>Jamet</a:t>
            </a:r>
            <a:r>
              <a:rPr lang="en-GB" sz="1200" kern="1200" dirty="0">
                <a:solidFill>
                  <a:schemeClr val="tx1"/>
                </a:solidFill>
                <a:effectLst/>
                <a:latin typeface="+mn-lt"/>
                <a:ea typeface="+mn-ea"/>
                <a:cs typeface="+mn-cs"/>
              </a:rPr>
              <a:t> H, </a:t>
            </a:r>
            <a:r>
              <a:rPr lang="en-GB" sz="1200" kern="1200" dirty="0" err="1">
                <a:solidFill>
                  <a:schemeClr val="tx1"/>
                </a:solidFill>
                <a:effectLst/>
                <a:latin typeface="+mn-lt"/>
                <a:ea typeface="+mn-ea"/>
                <a:cs typeface="+mn-cs"/>
              </a:rPr>
              <a:t>Ndungo</a:t>
            </a:r>
            <a:r>
              <a:rPr lang="en-GB" sz="1200" kern="1200" dirty="0">
                <a:solidFill>
                  <a:schemeClr val="tx1"/>
                </a:solidFill>
                <a:effectLst/>
                <a:latin typeface="+mn-lt"/>
                <a:ea typeface="+mn-ea"/>
                <a:cs typeface="+mn-cs"/>
              </a:rPr>
              <a:t> L, Chege P, </a:t>
            </a:r>
            <a:r>
              <a:rPr lang="en-GB" sz="1200" kern="1200" dirty="0" err="1">
                <a:solidFill>
                  <a:schemeClr val="tx1"/>
                </a:solidFill>
                <a:effectLst/>
                <a:latin typeface="+mn-lt"/>
                <a:ea typeface="+mn-ea"/>
                <a:cs typeface="+mn-cs"/>
              </a:rPr>
              <a:t>Bayoh</a:t>
            </a:r>
            <a:r>
              <a:rPr lang="en-GB" sz="1200" kern="1200" dirty="0">
                <a:solidFill>
                  <a:schemeClr val="tx1"/>
                </a:solidFill>
                <a:effectLst/>
                <a:latin typeface="+mn-lt"/>
                <a:ea typeface="+mn-ea"/>
                <a:cs typeface="+mn-cs"/>
              </a:rPr>
              <a:t> NM, </a:t>
            </a:r>
            <a:r>
              <a:rPr lang="en-GB" sz="1200" kern="1200" dirty="0" err="1">
                <a:solidFill>
                  <a:schemeClr val="tx1"/>
                </a:solidFill>
                <a:effectLst/>
                <a:latin typeface="+mn-lt"/>
                <a:ea typeface="+mn-ea"/>
                <a:cs typeface="+mn-cs"/>
              </a:rPr>
              <a:t>N’Guessan</a:t>
            </a:r>
            <a:r>
              <a:rPr lang="en-GB" sz="1200" kern="1200" dirty="0">
                <a:solidFill>
                  <a:schemeClr val="tx1"/>
                </a:solidFill>
                <a:effectLst/>
                <a:latin typeface="+mn-lt"/>
                <a:ea typeface="+mn-ea"/>
                <a:cs typeface="+mn-cs"/>
              </a:rPr>
              <a:t> R, Christian RN, Hunt RH, Coetzee M (2014). An online tool for mapping insecticide resistance in major Anopheles vectors of human malaria parasites and review of resistance status for the </a:t>
            </a:r>
            <a:r>
              <a:rPr lang="en-GB" sz="1200" kern="1200" dirty="0" err="1">
                <a:solidFill>
                  <a:schemeClr val="tx1"/>
                </a:solidFill>
                <a:effectLst/>
                <a:latin typeface="+mn-lt"/>
                <a:ea typeface="+mn-ea"/>
                <a:cs typeface="+mn-cs"/>
              </a:rPr>
              <a:t>Afrotropical</a:t>
            </a:r>
            <a:r>
              <a:rPr lang="en-GB" sz="1200" kern="1200" dirty="0">
                <a:solidFill>
                  <a:schemeClr val="tx1"/>
                </a:solidFill>
                <a:effectLst/>
                <a:latin typeface="+mn-lt"/>
                <a:ea typeface="+mn-ea"/>
                <a:cs typeface="+mn-cs"/>
              </a:rPr>
              <a:t> region. </a:t>
            </a:r>
            <a:r>
              <a:rPr lang="en-GB" sz="1200" i="1" kern="1200" dirty="0">
                <a:solidFill>
                  <a:schemeClr val="tx1"/>
                </a:solidFill>
                <a:effectLst/>
                <a:latin typeface="+mn-lt"/>
                <a:ea typeface="+mn-ea"/>
                <a:cs typeface="+mn-cs"/>
              </a:rPr>
              <a:t>Parasites &amp; Vectors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76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Ross R (1901). First progress report of the campaign against mosquitoes in Sierra Leone. Liverpool School of Tropical Medicine, Memoir 5, part 1, pp. 22</a:t>
            </a:r>
          </a:p>
          <a:p>
            <a:endParaRPr lang="en-GB"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Snow RW</a:t>
            </a:r>
            <a:r>
              <a:rPr lang="en-US" sz="1200" kern="1200" dirty="0">
                <a:solidFill>
                  <a:schemeClr val="tx1"/>
                </a:solidFill>
                <a:effectLst/>
                <a:latin typeface="+mn-lt"/>
                <a:ea typeface="+mn-ea"/>
                <a:cs typeface="+mn-cs"/>
              </a:rPr>
              <a:t>, Kyalo D, Amratia P, Noor AM, Coetzee M (2015). </a:t>
            </a:r>
            <a:r>
              <a:rPr lang="en-US" sz="1200" i="1" kern="1200" dirty="0">
                <a:solidFill>
                  <a:schemeClr val="tx1"/>
                </a:solidFill>
                <a:effectLst/>
                <a:latin typeface="+mn-lt"/>
                <a:ea typeface="+mn-ea"/>
                <a:cs typeface="+mn-cs"/>
              </a:rPr>
              <a:t>Assembling a geo-coded inventory of </a:t>
            </a:r>
            <a:r>
              <a:rPr lang="en-US" sz="1200" i="1" kern="1200" dirty="0" err="1">
                <a:solidFill>
                  <a:schemeClr val="tx1"/>
                </a:solidFill>
                <a:effectLst/>
                <a:latin typeface="+mn-lt"/>
                <a:ea typeface="+mn-ea"/>
                <a:cs typeface="+mn-cs"/>
              </a:rPr>
              <a:t>Anopheline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Diptera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Culicidae</a:t>
            </a:r>
            <a:r>
              <a:rPr lang="en-US" sz="1200" i="1" kern="1200" dirty="0">
                <a:solidFill>
                  <a:schemeClr val="tx1"/>
                </a:solidFill>
                <a:effectLst/>
                <a:latin typeface="+mn-lt"/>
                <a:ea typeface="+mn-ea"/>
                <a:cs typeface="+mn-cs"/>
              </a:rPr>
              <a:t>) species occurrence in Africa</a:t>
            </a:r>
            <a:r>
              <a:rPr lang="en-US" sz="1200" kern="1200" dirty="0">
                <a:solidFill>
                  <a:schemeClr val="tx1"/>
                </a:solidFill>
                <a:effectLst/>
                <a:latin typeface="+mn-lt"/>
                <a:ea typeface="+mn-ea"/>
                <a:cs typeface="+mn-cs"/>
              </a:rPr>
              <a:t>. INFORM Working Paper, developed with support from the Department of International Development and </a:t>
            </a:r>
            <a:r>
              <a:rPr lang="en-US" sz="1200" kern="1200" dirty="0" err="1">
                <a:solidFill>
                  <a:schemeClr val="tx1"/>
                </a:solidFill>
                <a:effectLst/>
                <a:latin typeface="+mn-lt"/>
                <a:ea typeface="+mn-ea"/>
                <a:cs typeface="+mn-cs"/>
              </a:rPr>
              <a:t>Wellcome</a:t>
            </a:r>
            <a:r>
              <a:rPr lang="en-US" sz="1200" kern="1200" dirty="0">
                <a:solidFill>
                  <a:schemeClr val="tx1"/>
                </a:solidFill>
                <a:effectLst/>
                <a:latin typeface="+mn-lt"/>
                <a:ea typeface="+mn-ea"/>
                <a:cs typeface="+mn-cs"/>
              </a:rPr>
              <a:t> Trust, UK, June 2015; </a:t>
            </a:r>
            <a:r>
              <a:rPr lang="en-US" sz="1200" u="sng" kern="1200" dirty="0">
                <a:solidFill>
                  <a:schemeClr val="tx1"/>
                </a:solidFill>
                <a:effectLst/>
                <a:latin typeface="+mn-lt"/>
                <a:ea typeface="+mn-ea"/>
                <a:cs typeface="+mn-cs"/>
                <a:hlinkClick r:id="rId3"/>
              </a:rPr>
              <a:t>http://www.inform-malaria.org/wp-content/uploads/2015/07/Assembly-of-Vector-Data-Version-1.pdf</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76AEBF9-8FC1-4D05-A885-9BB565A28888}" type="slidenum">
              <a:rPr lang="en-US" smtClean="0"/>
              <a:pPr/>
              <a:t>13</a:t>
            </a:fld>
            <a:endParaRPr lang="en-US"/>
          </a:p>
        </p:txBody>
      </p:sp>
    </p:spTree>
    <p:extLst>
      <p:ext uri="{BB962C8B-B14F-4D97-AF65-F5344CB8AC3E}">
        <p14:creationId xmlns:p14="http://schemas.microsoft.com/office/powerpoint/2010/main" val="3618615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Only 25 survey locations have been sampled during a period that is inclusive of 2005-2014 .</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It is important to note the data gap between 1993 and 2009 where no </a:t>
            </a:r>
            <a:r>
              <a:rPr lang="en-GB" sz="1200" kern="1200" dirty="0" err="1">
                <a:solidFill>
                  <a:schemeClr val="tx1"/>
                </a:solidFill>
                <a:latin typeface="+mn-lt"/>
                <a:ea typeface="+mn-ea"/>
                <a:cs typeface="+mn-cs"/>
              </a:rPr>
              <a:t>anopheline</a:t>
            </a:r>
            <a:r>
              <a:rPr lang="en-GB" sz="1200" kern="1200" dirty="0">
                <a:solidFill>
                  <a:schemeClr val="tx1"/>
                </a:solidFill>
                <a:latin typeface="+mn-lt"/>
                <a:ea typeface="+mn-ea"/>
                <a:cs typeface="+mn-cs"/>
              </a:rPr>
              <a:t> survey was carried out. This is attributed to the Sierra Leone Civil War which lasted about a decade and half.</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76AEBF9-8FC1-4D05-A885-9BB565A28888}" type="slidenum">
              <a:rPr lang="en-US" smtClean="0"/>
              <a:pPr/>
              <a:t>14</a:t>
            </a:fld>
            <a:endParaRPr lang="en-US"/>
          </a:p>
        </p:txBody>
      </p:sp>
    </p:spTree>
    <p:extLst>
      <p:ext uri="{BB962C8B-B14F-4D97-AF65-F5344CB8AC3E}">
        <p14:creationId xmlns:p14="http://schemas.microsoft.com/office/powerpoint/2010/main" val="695694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 presence of the </a:t>
            </a:r>
            <a:r>
              <a:rPr lang="en-GB" sz="1200" i="1" kern="1200" dirty="0">
                <a:solidFill>
                  <a:schemeClr val="tx1"/>
                </a:solidFill>
                <a:latin typeface="+mn-lt"/>
                <a:ea typeface="+mn-ea"/>
                <a:cs typeface="+mn-cs"/>
              </a:rPr>
              <a:t>An. </a:t>
            </a:r>
            <a:r>
              <a:rPr lang="en-GB" sz="1200" i="1" kern="1200" dirty="0" err="1">
                <a:solidFill>
                  <a:schemeClr val="tx1"/>
                </a:solidFill>
                <a:latin typeface="+mn-lt"/>
                <a:ea typeface="+mn-ea"/>
                <a:cs typeface="+mn-cs"/>
              </a:rPr>
              <a:t>gambiae</a:t>
            </a:r>
            <a:r>
              <a:rPr lang="en-GB" sz="1200" kern="1200" dirty="0">
                <a:solidFill>
                  <a:schemeClr val="tx1"/>
                </a:solidFill>
                <a:latin typeface="+mn-lt"/>
                <a:ea typeface="+mn-ea"/>
                <a:cs typeface="+mn-cs"/>
              </a:rPr>
              <a:t> complex is ubiquitous across the entire county. Members of the </a:t>
            </a:r>
            <a:r>
              <a:rPr lang="en-GB" sz="1200" i="1" kern="1200" dirty="0">
                <a:solidFill>
                  <a:schemeClr val="tx1"/>
                </a:solidFill>
                <a:latin typeface="+mn-lt"/>
                <a:ea typeface="+mn-ea"/>
                <a:cs typeface="+mn-cs"/>
              </a:rPr>
              <a:t>An. </a:t>
            </a:r>
            <a:r>
              <a:rPr lang="en-GB" sz="1200" i="1" kern="1200" dirty="0" err="1">
                <a:solidFill>
                  <a:schemeClr val="tx1"/>
                </a:solidFill>
                <a:latin typeface="+mn-lt"/>
                <a:ea typeface="+mn-ea"/>
                <a:cs typeface="+mn-cs"/>
              </a:rPr>
              <a:t>funestus</a:t>
            </a:r>
            <a:r>
              <a:rPr lang="en-GB" sz="1200" kern="1200" dirty="0">
                <a:solidFill>
                  <a:schemeClr val="tx1"/>
                </a:solidFill>
                <a:latin typeface="+mn-lt"/>
                <a:ea typeface="+mn-ea"/>
                <a:cs typeface="+mn-cs"/>
              </a:rPr>
              <a:t> group have</a:t>
            </a:r>
            <a:r>
              <a:rPr lang="en-GB" sz="1200" kern="1200" baseline="0" dirty="0">
                <a:solidFill>
                  <a:schemeClr val="tx1"/>
                </a:solidFill>
                <a:latin typeface="+mn-lt"/>
                <a:ea typeface="+mn-ea"/>
                <a:cs typeface="+mn-cs"/>
              </a:rPr>
              <a:t> been recorded </a:t>
            </a:r>
            <a:r>
              <a:rPr lang="en-GB" sz="1200" kern="1200" dirty="0">
                <a:solidFill>
                  <a:schemeClr val="tx1"/>
                </a:solidFill>
                <a:latin typeface="+mn-lt"/>
                <a:ea typeface="+mn-ea"/>
                <a:cs typeface="+mn-cs"/>
              </a:rPr>
              <a:t>among the eastern and central districts of the country, with the exception of Port </a:t>
            </a:r>
            <a:r>
              <a:rPr lang="en-GB" sz="1200" kern="1200" dirty="0" err="1">
                <a:solidFill>
                  <a:schemeClr val="tx1"/>
                </a:solidFill>
                <a:latin typeface="+mn-lt"/>
                <a:ea typeface="+mn-ea"/>
                <a:cs typeface="+mn-cs"/>
              </a:rPr>
              <a:t>Loko</a:t>
            </a:r>
            <a:r>
              <a:rPr lang="en-GB" sz="1200" kern="1200" dirty="0">
                <a:solidFill>
                  <a:schemeClr val="tx1"/>
                </a:solidFill>
                <a:latin typeface="+mn-lt"/>
                <a:ea typeface="+mn-ea"/>
                <a:cs typeface="+mn-cs"/>
              </a:rPr>
              <a:t> district in the east.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Among the </a:t>
            </a:r>
            <a:r>
              <a:rPr lang="en-GB" sz="1200" i="1" kern="1200" dirty="0">
                <a:solidFill>
                  <a:schemeClr val="tx1"/>
                </a:solidFill>
                <a:latin typeface="+mn-lt"/>
                <a:ea typeface="+mn-ea"/>
                <a:cs typeface="+mn-cs"/>
              </a:rPr>
              <a:t>An. </a:t>
            </a:r>
            <a:r>
              <a:rPr lang="en-GB" sz="1200" i="1" kern="1200" dirty="0" err="1">
                <a:solidFill>
                  <a:schemeClr val="tx1"/>
                </a:solidFill>
                <a:latin typeface="+mn-lt"/>
                <a:ea typeface="+mn-ea"/>
                <a:cs typeface="+mn-cs"/>
              </a:rPr>
              <a:t>gambiae</a:t>
            </a:r>
            <a:r>
              <a:rPr lang="en-GB" sz="1200" kern="1200" dirty="0">
                <a:solidFill>
                  <a:schemeClr val="tx1"/>
                </a:solidFill>
                <a:latin typeface="+mn-lt"/>
                <a:ea typeface="+mn-ea"/>
                <a:cs typeface="+mn-cs"/>
              </a:rPr>
              <a:t> complex, only </a:t>
            </a:r>
            <a:r>
              <a:rPr lang="en-GB" sz="1200" i="1" kern="1200" dirty="0">
                <a:solidFill>
                  <a:schemeClr val="tx1"/>
                </a:solidFill>
                <a:latin typeface="+mn-lt"/>
                <a:ea typeface="+mn-ea"/>
                <a:cs typeface="+mn-cs"/>
              </a:rPr>
              <a:t>An. </a:t>
            </a:r>
            <a:r>
              <a:rPr lang="en-GB" sz="1200" i="1" kern="1200" dirty="0" err="1">
                <a:solidFill>
                  <a:schemeClr val="tx1"/>
                </a:solidFill>
                <a:latin typeface="+mn-lt"/>
                <a:ea typeface="+mn-ea"/>
                <a:cs typeface="+mn-cs"/>
              </a:rPr>
              <a:t>gambiae</a:t>
            </a:r>
            <a:r>
              <a:rPr lang="en-GB" sz="1200" i="1" kern="1200" dirty="0">
                <a:solidFill>
                  <a:schemeClr val="tx1"/>
                </a:solidFill>
                <a:latin typeface="+mn-lt"/>
                <a:ea typeface="+mn-ea"/>
                <a:cs typeface="+mn-cs"/>
              </a:rPr>
              <a:t> </a:t>
            </a:r>
            <a:r>
              <a:rPr lang="en-GB" sz="1200" i="1" kern="1200" dirty="0" err="1">
                <a:solidFill>
                  <a:schemeClr val="tx1"/>
                </a:solidFill>
                <a:latin typeface="+mn-lt"/>
                <a:ea typeface="+mn-ea"/>
                <a:cs typeface="+mn-cs"/>
              </a:rPr>
              <a:t>ss</a:t>
            </a:r>
            <a:r>
              <a:rPr lang="en-GB" sz="1200" kern="1200" dirty="0">
                <a:solidFill>
                  <a:schemeClr val="tx1"/>
                </a:solidFill>
                <a:latin typeface="+mn-lt"/>
                <a:ea typeface="+mn-ea"/>
                <a:cs typeface="+mn-cs"/>
              </a:rPr>
              <a:t> (both M (</a:t>
            </a:r>
            <a:r>
              <a:rPr lang="en-GB" sz="1200" i="1" kern="1200" dirty="0">
                <a:solidFill>
                  <a:schemeClr val="tx1"/>
                </a:solidFill>
                <a:latin typeface="+mn-lt"/>
                <a:ea typeface="+mn-ea"/>
                <a:cs typeface="+mn-cs"/>
              </a:rPr>
              <a:t>An. </a:t>
            </a:r>
            <a:r>
              <a:rPr lang="en-GB" sz="1200" i="1" kern="1200" dirty="0" err="1">
                <a:solidFill>
                  <a:schemeClr val="tx1"/>
                </a:solidFill>
                <a:latin typeface="+mn-lt"/>
                <a:ea typeface="+mn-ea"/>
                <a:cs typeface="+mn-cs"/>
              </a:rPr>
              <a:t>colluzzi</a:t>
            </a:r>
            <a:r>
              <a:rPr lang="en-GB" sz="1200" kern="1200" dirty="0">
                <a:solidFill>
                  <a:schemeClr val="tx1"/>
                </a:solidFill>
                <a:latin typeface="+mn-lt"/>
                <a:ea typeface="+mn-ea"/>
                <a:cs typeface="+mn-cs"/>
              </a:rPr>
              <a:t>) and S forms)</a:t>
            </a:r>
            <a:r>
              <a:rPr lang="en-GB" sz="1200" i="1" kern="1200" dirty="0">
                <a:solidFill>
                  <a:schemeClr val="tx1"/>
                </a:solidFill>
                <a:latin typeface="+mn-lt"/>
                <a:ea typeface="+mn-ea"/>
                <a:cs typeface="+mn-cs"/>
              </a:rPr>
              <a:t> </a:t>
            </a:r>
            <a:r>
              <a:rPr lang="en-GB" sz="1200" kern="1200" dirty="0">
                <a:solidFill>
                  <a:schemeClr val="tx1"/>
                </a:solidFill>
                <a:latin typeface="+mn-lt"/>
                <a:ea typeface="+mn-ea"/>
                <a:cs typeface="+mn-cs"/>
              </a:rPr>
              <a:t>and </a:t>
            </a:r>
            <a:r>
              <a:rPr lang="en-GB" sz="1200" i="1" kern="1200" dirty="0">
                <a:solidFill>
                  <a:schemeClr val="tx1"/>
                </a:solidFill>
                <a:latin typeface="+mn-lt"/>
                <a:ea typeface="+mn-ea"/>
                <a:cs typeface="+mn-cs"/>
              </a:rPr>
              <a:t>An. </a:t>
            </a:r>
            <a:r>
              <a:rPr lang="en-GB" sz="1200" i="1" kern="1200" dirty="0" err="1">
                <a:solidFill>
                  <a:schemeClr val="tx1"/>
                </a:solidFill>
                <a:latin typeface="+mn-lt"/>
                <a:ea typeface="+mn-ea"/>
                <a:cs typeface="+mn-cs"/>
              </a:rPr>
              <a:t>melas</a:t>
            </a:r>
            <a:r>
              <a:rPr lang="en-GB" sz="1200" kern="1200" dirty="0">
                <a:solidFill>
                  <a:schemeClr val="tx1"/>
                </a:solidFill>
                <a:latin typeface="+mn-lt"/>
                <a:ea typeface="+mn-ea"/>
                <a:cs typeface="+mn-cs"/>
              </a:rPr>
              <a:t> have been recorded in Sierra Leone. There have been</a:t>
            </a:r>
            <a:r>
              <a:rPr lang="en-GB" sz="1200" kern="1200" baseline="0" dirty="0">
                <a:solidFill>
                  <a:schemeClr val="tx1"/>
                </a:solidFill>
                <a:latin typeface="+mn-lt"/>
                <a:ea typeface="+mn-ea"/>
                <a:cs typeface="+mn-cs"/>
              </a:rPr>
              <a:t> no records of </a:t>
            </a:r>
            <a:r>
              <a:rPr lang="en-GB" sz="1200" i="1" kern="1200" dirty="0">
                <a:solidFill>
                  <a:schemeClr val="tx1"/>
                </a:solidFill>
                <a:latin typeface="+mn-lt"/>
                <a:ea typeface="+mn-ea"/>
                <a:cs typeface="+mn-cs"/>
              </a:rPr>
              <a:t>An. </a:t>
            </a:r>
            <a:r>
              <a:rPr lang="en-GB" sz="1200" i="1" kern="1200" dirty="0" err="1">
                <a:solidFill>
                  <a:schemeClr val="tx1"/>
                </a:solidFill>
                <a:latin typeface="+mn-lt"/>
                <a:ea typeface="+mn-ea"/>
                <a:cs typeface="+mn-cs"/>
              </a:rPr>
              <a:t>Arabiensis</a:t>
            </a:r>
            <a:r>
              <a:rPr lang="en-GB" sz="1200" kern="1200" dirty="0">
                <a:solidFill>
                  <a:schemeClr val="tx1"/>
                </a:solidFill>
                <a:latin typeface="+mn-lt"/>
                <a:ea typeface="+mn-ea"/>
                <a:cs typeface="+mn-cs"/>
              </a:rPr>
              <a:t> in the country.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furthest inland An. </a:t>
            </a:r>
            <a:r>
              <a:rPr lang="en-US" sz="1200" kern="1200" dirty="0" err="1">
                <a:solidFill>
                  <a:schemeClr val="tx1"/>
                </a:solidFill>
                <a:latin typeface="+mn-lt"/>
                <a:ea typeface="+mn-ea"/>
                <a:cs typeface="+mn-cs"/>
              </a:rPr>
              <a:t>Melas</a:t>
            </a:r>
            <a:r>
              <a:rPr lang="en-US" sz="1200" kern="1200" dirty="0">
                <a:solidFill>
                  <a:schemeClr val="tx1"/>
                </a:solidFill>
                <a:latin typeface="+mn-lt"/>
                <a:ea typeface="+mn-ea"/>
                <a:cs typeface="+mn-cs"/>
              </a:rPr>
              <a:t> has been reported is</a:t>
            </a:r>
            <a:r>
              <a:rPr lang="en-US" sz="1200" kern="1200" baseline="0" dirty="0">
                <a:solidFill>
                  <a:schemeClr val="tx1"/>
                </a:solidFill>
                <a:latin typeface="+mn-lt"/>
                <a:ea typeface="+mn-ea"/>
                <a:cs typeface="+mn-cs"/>
              </a:rPr>
              <a:t> along the </a:t>
            </a:r>
            <a:r>
              <a:rPr lang="en-US" sz="1200" kern="1200" dirty="0" err="1">
                <a:solidFill>
                  <a:schemeClr val="tx1"/>
                </a:solidFill>
                <a:latin typeface="+mn-lt"/>
                <a:ea typeface="+mn-ea"/>
                <a:cs typeface="+mn-cs"/>
              </a:rPr>
              <a:t>Rokel</a:t>
            </a:r>
            <a:r>
              <a:rPr lang="en-US" sz="1200" kern="1200" dirty="0">
                <a:solidFill>
                  <a:schemeClr val="tx1"/>
                </a:solidFill>
                <a:latin typeface="+mn-lt"/>
                <a:ea typeface="+mn-ea"/>
                <a:cs typeface="+mn-cs"/>
              </a:rPr>
              <a:t> river [Thomson, 1946]. </a:t>
            </a:r>
          </a:p>
          <a:p>
            <a:r>
              <a:rPr lang="en-US" sz="12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latin typeface="+mn-lt"/>
                <a:ea typeface="+mn-ea"/>
                <a:cs typeface="+mn-cs"/>
              </a:rPr>
              <a:t>An. </a:t>
            </a:r>
            <a:r>
              <a:rPr lang="en-GB" sz="1200" i="1" kern="1200" dirty="0" err="1">
                <a:solidFill>
                  <a:schemeClr val="tx1"/>
                </a:solidFill>
                <a:latin typeface="+mn-lt"/>
                <a:ea typeface="+mn-ea"/>
                <a:cs typeface="+mn-cs"/>
              </a:rPr>
              <a:t>nili</a:t>
            </a:r>
            <a:r>
              <a:rPr lang="en-GB" sz="1200" i="1" kern="1200" dirty="0">
                <a:solidFill>
                  <a:schemeClr val="tx1"/>
                </a:solidFill>
                <a:latin typeface="+mn-lt"/>
                <a:ea typeface="+mn-ea"/>
                <a:cs typeface="+mn-cs"/>
              </a:rPr>
              <a:t> group, An. </a:t>
            </a:r>
            <a:r>
              <a:rPr lang="en-GB" sz="1200" i="1" kern="1200" dirty="0" err="1">
                <a:solidFill>
                  <a:schemeClr val="tx1"/>
                </a:solidFill>
                <a:latin typeface="+mn-lt"/>
                <a:ea typeface="+mn-ea"/>
                <a:cs typeface="+mn-cs"/>
              </a:rPr>
              <a:t>moucheti</a:t>
            </a:r>
            <a:r>
              <a:rPr lang="en-GB" sz="1200" kern="1200" dirty="0">
                <a:solidFill>
                  <a:schemeClr val="tx1"/>
                </a:solidFill>
                <a:latin typeface="+mn-lt"/>
                <a:ea typeface="+mn-ea"/>
                <a:cs typeface="+mn-cs"/>
              </a:rPr>
              <a:t> group, </a:t>
            </a:r>
            <a:r>
              <a:rPr lang="en-GB" sz="1200" i="1" kern="1200" dirty="0">
                <a:solidFill>
                  <a:schemeClr val="tx1"/>
                </a:solidFill>
                <a:latin typeface="+mn-lt"/>
                <a:ea typeface="+mn-ea"/>
                <a:cs typeface="+mn-cs"/>
              </a:rPr>
              <a:t>An. </a:t>
            </a:r>
            <a:r>
              <a:rPr lang="en-GB" sz="1200" i="1" kern="1200" dirty="0" err="1">
                <a:solidFill>
                  <a:schemeClr val="tx1"/>
                </a:solidFill>
                <a:latin typeface="+mn-lt"/>
                <a:ea typeface="+mn-ea"/>
                <a:cs typeface="+mn-cs"/>
              </a:rPr>
              <a:t>hancocki</a:t>
            </a:r>
            <a:r>
              <a:rPr lang="en-GB" sz="1200" kern="1200" dirty="0">
                <a:solidFill>
                  <a:schemeClr val="tx1"/>
                </a:solidFill>
                <a:latin typeface="+mn-lt"/>
                <a:ea typeface="+mn-ea"/>
                <a:cs typeface="+mn-cs"/>
              </a:rPr>
              <a:t>  have also been described in Sierra Leone, but only in few numbers.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Thomson RCM (1946). Studies on the Breeding Places and Control of Anopheles </a:t>
            </a:r>
            <a:r>
              <a:rPr lang="en-US" sz="1200" b="0" kern="1200" dirty="0" err="1">
                <a:solidFill>
                  <a:schemeClr val="tx1"/>
                </a:solidFill>
                <a:latin typeface="+mn-lt"/>
                <a:ea typeface="+mn-ea"/>
                <a:cs typeface="+mn-cs"/>
              </a:rPr>
              <a:t>gambiae</a:t>
            </a:r>
            <a:r>
              <a:rPr lang="en-US" sz="1200" b="0" kern="1200" dirty="0">
                <a:solidFill>
                  <a:schemeClr val="tx1"/>
                </a:solidFill>
                <a:latin typeface="+mn-lt"/>
                <a:ea typeface="+mn-ea"/>
                <a:cs typeface="+mn-cs"/>
              </a:rPr>
              <a:t> and A. </a:t>
            </a:r>
            <a:r>
              <a:rPr lang="en-US" sz="1200" b="0" kern="1200" dirty="0" err="1">
                <a:solidFill>
                  <a:schemeClr val="tx1"/>
                </a:solidFill>
                <a:latin typeface="+mn-lt"/>
                <a:ea typeface="+mn-ea"/>
                <a:cs typeface="+mn-cs"/>
              </a:rPr>
              <a:t>gambiae</a:t>
            </a:r>
            <a:r>
              <a:rPr lang="en-US" sz="1200" b="0" kern="1200" dirty="0">
                <a:solidFill>
                  <a:schemeClr val="tx1"/>
                </a:solidFill>
                <a:latin typeface="+mn-lt"/>
                <a:ea typeface="+mn-ea"/>
                <a:cs typeface="+mn-cs"/>
              </a:rPr>
              <a:t> var. </a:t>
            </a:r>
            <a:r>
              <a:rPr lang="en-US" sz="1200" b="0" kern="1200" dirty="0" err="1">
                <a:solidFill>
                  <a:schemeClr val="tx1"/>
                </a:solidFill>
                <a:latin typeface="+mn-lt"/>
                <a:ea typeface="+mn-ea"/>
                <a:cs typeface="+mn-cs"/>
              </a:rPr>
              <a:t>melas</a:t>
            </a:r>
            <a:r>
              <a:rPr lang="en-US" sz="1200" b="0" kern="1200" dirty="0">
                <a:solidFill>
                  <a:schemeClr val="tx1"/>
                </a:solidFill>
                <a:latin typeface="+mn-lt"/>
                <a:ea typeface="+mn-ea"/>
                <a:cs typeface="+mn-cs"/>
              </a:rPr>
              <a:t> in Coastal Districts of Sierra Leone. Bulletin of Entomological Research, 36: 185-252</a:t>
            </a:r>
          </a:p>
          <a:p>
            <a:r>
              <a:rPr lang="en-US" sz="1200" b="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76AEBF9-8FC1-4D05-A885-9BB565A28888}" type="slidenum">
              <a:rPr lang="en-US" smtClean="0"/>
              <a:pPr/>
              <a:t>15</a:t>
            </a:fld>
            <a:endParaRPr lang="en-US"/>
          </a:p>
        </p:txBody>
      </p:sp>
    </p:spTree>
    <p:extLst>
      <p:ext uri="{BB962C8B-B14F-4D97-AF65-F5344CB8AC3E}">
        <p14:creationId xmlns:p14="http://schemas.microsoft.com/office/powerpoint/2010/main" val="372998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F43EF0-7BE1-4B27-A020-B929F826759A}" type="slidenum">
              <a:rPr lang="en-GB" smtClean="0"/>
              <a:t>16</a:t>
            </a:fld>
            <a:endParaRPr lang="en-GB"/>
          </a:p>
        </p:txBody>
      </p:sp>
    </p:spTree>
    <p:extLst>
      <p:ext uri="{BB962C8B-B14F-4D97-AF65-F5344CB8AC3E}">
        <p14:creationId xmlns:p14="http://schemas.microsoft.com/office/powerpoint/2010/main" val="4273140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Data on national</a:t>
            </a:r>
            <a:r>
              <a:rPr lang="en-GB" sz="1200" kern="1200" baseline="0" dirty="0">
                <a:solidFill>
                  <a:schemeClr val="tx1"/>
                </a:solidFill>
                <a:effectLst/>
                <a:latin typeface="+mn-lt"/>
                <a:ea typeface="+mn-ea"/>
                <a:cs typeface="+mn-cs"/>
              </a:rPr>
              <a:t> procurement </a:t>
            </a:r>
            <a:r>
              <a:rPr lang="en-GB" sz="1200" kern="1200" dirty="0">
                <a:solidFill>
                  <a:schemeClr val="tx1"/>
                </a:solidFill>
                <a:effectLst/>
                <a:latin typeface="+mn-lt"/>
                <a:ea typeface="+mn-ea"/>
                <a:cs typeface="+mn-cs"/>
              </a:rPr>
              <a:t>of ITN (up to 2006) and LLIN 2006 onwards were provided by the ALMA-RBM harmonization working group that maintain careful data on years and numbers of nets delivered to each country [Melanie Renshaw, personal communication, 2015]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Data have been arranged as follows, nets delivered</a:t>
            </a:r>
            <a:r>
              <a:rPr lang="en-GB" sz="1200" kern="1200" baseline="0" dirty="0">
                <a:solidFill>
                  <a:schemeClr val="tx1"/>
                </a:solidFill>
                <a:effectLst/>
                <a:latin typeface="+mn-lt"/>
                <a:ea typeface="+mn-ea"/>
                <a:cs typeface="+mn-cs"/>
              </a:rPr>
              <a:t> in 2004 and 2005 (assumed to be ITN only) would have lasted for one year in absence of re-treatment. LLIN we have assumed would remain effective in year delivered and for three years afterwards when they would have lost efficacy. The graph shows therefore a cumulative “in-country” net availability. This is not usage or coverage which are modelled from household surveys in subsequent slides.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61B9B8-9205-4B6E-9E17-48E46A0991F6}" type="slidenum">
              <a:rPr lang="en-GB" smtClean="0"/>
              <a:pPr/>
              <a:t>17</a:t>
            </a:fld>
            <a:endParaRPr lang="en-GB"/>
          </a:p>
        </p:txBody>
      </p:sp>
    </p:spTree>
    <p:extLst>
      <p:ext uri="{BB962C8B-B14F-4D97-AF65-F5344CB8AC3E}">
        <p14:creationId xmlns:p14="http://schemas.microsoft.com/office/powerpoint/2010/main" val="2099904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Data on distribution</a:t>
            </a:r>
            <a:r>
              <a:rPr lang="en-GB" sz="1200" kern="1200" baseline="0" dirty="0">
                <a:solidFill>
                  <a:schemeClr val="tx1"/>
                </a:solidFill>
                <a:effectLst/>
                <a:latin typeface="+mn-lt"/>
                <a:ea typeface="+mn-ea"/>
                <a:cs typeface="+mn-cs"/>
              </a:rPr>
              <a:t> of ITNs for the period 2004-2014 was obtained from the NMCP. Cumulative ITN/LLIN distribution were computed by assuming an effective ITN lifespan of 1 year (up to 2006) and  3 years (2007-2014) after which they were assumed lose efficacy. This graph shows distribution in country and does not reflect actual use of the nets or their ownership by households.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61B9B8-9205-4B6E-9E17-48E46A0991F6}" type="slidenum">
              <a:rPr lang="en-GB" smtClean="0"/>
              <a:pPr/>
              <a:t>18</a:t>
            </a:fld>
            <a:endParaRPr lang="en-GB"/>
          </a:p>
        </p:txBody>
      </p:sp>
    </p:spTree>
    <p:extLst>
      <p:ext uri="{BB962C8B-B14F-4D97-AF65-F5344CB8AC3E}">
        <p14:creationId xmlns:p14="http://schemas.microsoft.com/office/powerpoint/2010/main" val="2752587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lvl="0"/>
            <a:r>
              <a:rPr lang="en-US" dirty="0"/>
              <a:t>A pilot</a:t>
            </a:r>
            <a:r>
              <a:rPr lang="en-US" baseline="0" dirty="0"/>
              <a:t> i</a:t>
            </a:r>
            <a:r>
              <a:rPr lang="en-US" dirty="0"/>
              <a:t>ndoor</a:t>
            </a:r>
            <a:r>
              <a:rPr lang="en-US" baseline="0" dirty="0"/>
              <a:t> Residual Spraying (IRS) was conducted in selected Chiefdoms in Bo, </a:t>
            </a:r>
            <a:r>
              <a:rPr lang="en-US" baseline="0" dirty="0" err="1"/>
              <a:t>Bombali</a:t>
            </a:r>
            <a:r>
              <a:rPr lang="en-US" baseline="0" dirty="0"/>
              <a:t>, </a:t>
            </a:r>
            <a:r>
              <a:rPr lang="en-US" baseline="0" dirty="0" err="1"/>
              <a:t>Kono</a:t>
            </a:r>
            <a:r>
              <a:rPr lang="en-US" baseline="0" dirty="0"/>
              <a:t> and Western Rural districts in 2011 and 2012 [NMCP 2012]. Districts were selected on the basis on the </a:t>
            </a:r>
            <a:r>
              <a:rPr lang="en-GB" sz="1200" kern="1200" dirty="0">
                <a:solidFill>
                  <a:schemeClr val="tx1"/>
                </a:solidFill>
                <a:effectLst/>
                <a:latin typeface="+mn-lt"/>
                <a:ea typeface="+mn-ea"/>
                <a:cs typeface="+mn-cs"/>
              </a:rPr>
              <a:t>availability of reliable malaria morbidity and incidence rate</a:t>
            </a:r>
            <a:r>
              <a:rPr lang="en-GB" sz="1200" kern="1200" baseline="0" dirty="0">
                <a:solidFill>
                  <a:schemeClr val="tx1"/>
                </a:solidFill>
                <a:effectLst/>
                <a:latin typeface="+mn-lt"/>
                <a:ea typeface="+mn-ea"/>
                <a:cs typeface="+mn-cs"/>
              </a:rPr>
              <a:t> data; human resource and logistical c</a:t>
            </a:r>
            <a:r>
              <a:rPr lang="en-GB" sz="1200" kern="1200" dirty="0">
                <a:solidFill>
                  <a:schemeClr val="tx1"/>
                </a:solidFill>
                <a:effectLst/>
                <a:latin typeface="+mn-lt"/>
                <a:ea typeface="+mn-ea"/>
                <a:cs typeface="+mn-cs"/>
              </a:rPr>
              <a:t>apacity to manage IRS;</a:t>
            </a:r>
            <a:r>
              <a:rPr lang="en-GB" sz="1200" kern="1200" baseline="0" dirty="0">
                <a:solidFill>
                  <a:schemeClr val="tx1"/>
                </a:solidFill>
                <a:effectLst/>
                <a:latin typeface="+mn-lt"/>
                <a:ea typeface="+mn-ea"/>
                <a:cs typeface="+mn-cs"/>
              </a:rPr>
              <a:t> i</a:t>
            </a:r>
            <a:r>
              <a:rPr lang="en-GB" sz="1200" kern="1200" dirty="0">
                <a:solidFill>
                  <a:schemeClr val="tx1"/>
                </a:solidFill>
                <a:effectLst/>
                <a:latin typeface="+mn-lt"/>
                <a:ea typeface="+mn-ea"/>
                <a:cs typeface="+mn-cs"/>
              </a:rPr>
              <a:t>nfrastructure;</a:t>
            </a:r>
            <a:r>
              <a:rPr lang="en-GB" sz="1200" kern="1200" baseline="0" dirty="0">
                <a:solidFill>
                  <a:schemeClr val="tx1"/>
                </a:solidFill>
                <a:effectLst/>
                <a:latin typeface="+mn-lt"/>
                <a:ea typeface="+mn-ea"/>
                <a:cs typeface="+mn-cs"/>
              </a:rPr>
              <a:t> s</a:t>
            </a:r>
            <a:r>
              <a:rPr lang="en-GB" sz="1200" kern="1200" dirty="0">
                <a:solidFill>
                  <a:schemeClr val="tx1"/>
                </a:solidFill>
                <a:effectLst/>
                <a:latin typeface="+mn-lt"/>
                <a:ea typeface="+mn-ea"/>
                <a:cs typeface="+mn-cs"/>
              </a:rPr>
              <a:t>takeholder participation; economic activity and availability</a:t>
            </a:r>
            <a:r>
              <a:rPr lang="en-GB" sz="1200" kern="1200" baseline="0" dirty="0">
                <a:solidFill>
                  <a:schemeClr val="tx1"/>
                </a:solidFill>
                <a:effectLst/>
                <a:latin typeface="+mn-lt"/>
                <a:ea typeface="+mn-ea"/>
                <a:cs typeface="+mn-cs"/>
              </a:rPr>
              <a:t> of</a:t>
            </a:r>
            <a:r>
              <a:rPr lang="en-GB" sz="1200" kern="1200" dirty="0">
                <a:solidFill>
                  <a:schemeClr val="tx1"/>
                </a:solidFill>
                <a:effectLst/>
                <a:latin typeface="+mn-lt"/>
                <a:ea typeface="+mn-ea"/>
                <a:cs typeface="+mn-cs"/>
              </a:rPr>
              <a:t> sentinel sites for monitoring insecticide</a:t>
            </a:r>
            <a:r>
              <a:rPr lang="en-GB" sz="1200" kern="1200" baseline="0" dirty="0">
                <a:solidFill>
                  <a:schemeClr val="tx1"/>
                </a:solidFill>
                <a:effectLst/>
                <a:latin typeface="+mn-lt"/>
                <a:ea typeface="+mn-ea"/>
                <a:cs typeface="+mn-cs"/>
              </a:rPr>
              <a:t> efficacy.</a:t>
            </a:r>
            <a:r>
              <a:rPr lang="en-ZW" sz="1200" kern="1200" dirty="0">
                <a:solidFill>
                  <a:schemeClr val="tx1"/>
                </a:solidFill>
                <a:effectLst/>
                <a:latin typeface="+mn-lt"/>
                <a:ea typeface="+mn-ea"/>
                <a:cs typeface="+mn-cs"/>
              </a:rPr>
              <a:t> Objective of the pilot IRS program was to assess the feasibility, acceptability by communities, and effectiveness of IRS under the local circumstances and scale up the intervention for impact to reduce malaria burden in the country. </a:t>
            </a: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National Malaria Control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(2012). </a:t>
            </a:r>
            <a:r>
              <a:rPr lang="en-US" sz="1200" i="1" kern="1200" dirty="0">
                <a:solidFill>
                  <a:schemeClr val="tx1"/>
                </a:solidFill>
                <a:effectLst/>
                <a:latin typeface="+mn-lt"/>
                <a:ea typeface="+mn-ea"/>
                <a:cs typeface="+mn-cs"/>
              </a:rPr>
              <a:t>The implementation of IRS in Sierra Leone in 2010-2012</a:t>
            </a:r>
            <a:r>
              <a:rPr lang="en-US" sz="1200" kern="1200" dirty="0">
                <a:solidFill>
                  <a:schemeClr val="tx1"/>
                </a:solidFill>
                <a:effectLst/>
                <a:latin typeface="+mn-lt"/>
                <a:ea typeface="+mn-ea"/>
                <a:cs typeface="+mn-cs"/>
              </a:rPr>
              <a:t>. Ministry of Health and Sanitation, Government of Sierra Leone, Draft Report,</a:t>
            </a:r>
            <a:r>
              <a:rPr lang="en-US" sz="1200" kern="1200" baseline="0" dirty="0">
                <a:solidFill>
                  <a:schemeClr val="tx1"/>
                </a:solidFill>
                <a:effectLst/>
                <a:latin typeface="+mn-lt"/>
                <a:ea typeface="+mn-ea"/>
                <a:cs typeface="+mn-cs"/>
              </a:rPr>
              <a:t>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Follow up: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Report indicates efficacy of various insecticides was undertaken but not clear which ones were used for household spraying.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Inquire if a final clean database of efficacy trials is available and we could map this.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FF43EF0-7BE1-4B27-A020-B929F826759A}" type="slidenum">
              <a:rPr lang="en-GB" smtClean="0"/>
              <a:t>19</a:t>
            </a:fld>
            <a:endParaRPr lang="en-GB"/>
          </a:p>
        </p:txBody>
      </p:sp>
    </p:spTree>
    <p:extLst>
      <p:ext uri="{BB962C8B-B14F-4D97-AF65-F5344CB8AC3E}">
        <p14:creationId xmlns:p14="http://schemas.microsoft.com/office/powerpoint/2010/main" val="3421921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IRS Data</a:t>
            </a:r>
            <a:r>
              <a:rPr lang="en-US" baseline="0" dirty="0"/>
              <a:t> was presented at Chiefdom level for the year 2010-2012 [NMCP 2012]. Selected number of Chiefdoms were targeted in each IRS district: </a:t>
            </a:r>
            <a:r>
              <a:rPr lang="en-US" sz="1200" kern="1200" dirty="0">
                <a:solidFill>
                  <a:schemeClr val="tx1"/>
                </a:solidFill>
                <a:effectLst/>
                <a:latin typeface="+mn-lt"/>
                <a:ea typeface="+mn-ea"/>
                <a:cs typeface="+mn-cs"/>
              </a:rPr>
              <a:t>Bo (</a:t>
            </a:r>
            <a:r>
              <a:rPr lang="en-US" sz="1200" kern="1200" dirty="0" err="1">
                <a:solidFill>
                  <a:schemeClr val="tx1"/>
                </a:solidFill>
                <a:effectLst/>
                <a:latin typeface="+mn-lt"/>
                <a:ea typeface="+mn-ea"/>
                <a:cs typeface="+mn-cs"/>
              </a:rPr>
              <a:t>Badjia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Bagbwa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Nyawa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Lenga</a:t>
            </a:r>
            <a:r>
              <a:rPr lang="en-US" sz="1200" kern="1200" dirty="0">
                <a:solidFill>
                  <a:schemeClr val="tx1"/>
                </a:solidFill>
                <a:effectLst/>
                <a:latin typeface="+mn-lt"/>
                <a:ea typeface="+mn-ea"/>
                <a:cs typeface="+mn-cs"/>
              </a:rPr>
              <a:t>, Selenga, </a:t>
            </a:r>
            <a:r>
              <a:rPr lang="en-US" sz="1200" kern="1200" dirty="0" err="1">
                <a:solidFill>
                  <a:schemeClr val="tx1"/>
                </a:solidFill>
                <a:effectLst/>
                <a:latin typeface="+mn-lt"/>
                <a:ea typeface="+mn-ea"/>
                <a:cs typeface="+mn-cs"/>
              </a:rPr>
              <a:t>Fiama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Gbaneh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Nimikoro</a:t>
            </a:r>
            <a:r>
              <a:rPr lang="en-US" sz="1200" kern="1200" dirty="0">
                <a:solidFill>
                  <a:schemeClr val="tx1"/>
                </a:solidFill>
                <a:effectLst/>
                <a:latin typeface="+mn-lt"/>
                <a:ea typeface="+mn-ea"/>
                <a:cs typeface="+mn-cs"/>
              </a:rPr>
              <a:t>, Kamara, </a:t>
            </a:r>
            <a:r>
              <a:rPr lang="en-US" sz="1200" kern="1200" dirty="0" err="1">
                <a:solidFill>
                  <a:schemeClr val="tx1"/>
                </a:solidFill>
                <a:effectLst/>
                <a:latin typeface="+mn-lt"/>
                <a:ea typeface="+mn-ea"/>
                <a:cs typeface="+mn-cs"/>
              </a:rPr>
              <a:t>Gorama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Bombali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Safroko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Limba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Ndohahun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Makari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Gbanti</a:t>
            </a:r>
            <a:r>
              <a:rPr lang="en-US" sz="1200" kern="1200" dirty="0">
                <a:solidFill>
                  <a:schemeClr val="tx1"/>
                </a:solidFill>
                <a:effectLst/>
                <a:latin typeface="+mn-lt"/>
                <a:ea typeface="+mn-ea"/>
                <a:cs typeface="+mn-cs"/>
              </a:rPr>
              <a:t>, Paki </a:t>
            </a:r>
            <a:r>
              <a:rPr lang="en-US" sz="1200" kern="1200" dirty="0" err="1">
                <a:solidFill>
                  <a:schemeClr val="tx1"/>
                </a:solidFill>
                <a:effectLst/>
                <a:latin typeface="+mn-lt"/>
                <a:ea typeface="+mn-ea"/>
                <a:cs typeface="+mn-cs"/>
              </a:rPr>
              <a:t>Masabong</a:t>
            </a:r>
            <a:r>
              <a:rPr lang="en-US" sz="1200" kern="1200" dirty="0">
                <a:solidFill>
                  <a:schemeClr val="tx1"/>
                </a:solidFill>
                <a:effectLst/>
                <a:latin typeface="+mn-lt"/>
                <a:ea typeface="+mn-ea"/>
                <a:cs typeface="+mn-cs"/>
              </a:rPr>
              <a:t>); Western Area Rural (</a:t>
            </a:r>
            <a:r>
              <a:rPr lang="en-US" sz="1200" kern="1200" dirty="0" err="1">
                <a:solidFill>
                  <a:schemeClr val="tx1"/>
                </a:solidFill>
                <a:effectLst/>
                <a:latin typeface="+mn-lt"/>
                <a:ea typeface="+mn-ea"/>
                <a:cs typeface="+mn-cs"/>
              </a:rPr>
              <a:t>Malambay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Lumpa</a:t>
            </a:r>
            <a:r>
              <a:rPr lang="en-US" sz="1200" kern="1200" dirty="0">
                <a:solidFill>
                  <a:schemeClr val="tx1"/>
                </a:solidFill>
                <a:effectLst/>
                <a:latin typeface="+mn-lt"/>
                <a:ea typeface="+mn-ea"/>
                <a:cs typeface="+mn-cs"/>
              </a:rPr>
              <a:t>(Partial), Macdonald, Crossing, </a:t>
            </a:r>
            <a:r>
              <a:rPr lang="en-US" sz="1200" kern="1200" dirty="0" err="1">
                <a:solidFill>
                  <a:schemeClr val="tx1"/>
                </a:solidFill>
                <a:effectLst/>
                <a:latin typeface="+mn-lt"/>
                <a:ea typeface="+mn-ea"/>
                <a:cs typeface="+mn-cs"/>
              </a:rPr>
              <a:t>Masorie</a:t>
            </a:r>
            <a:r>
              <a:rPr lang="en-US" sz="1200" kern="1200" dirty="0">
                <a:solidFill>
                  <a:schemeClr val="tx1"/>
                </a:solidFill>
                <a:effectLst/>
                <a:latin typeface="+mn-lt"/>
                <a:ea typeface="+mn-ea"/>
                <a:cs typeface="+mn-cs"/>
              </a:rPr>
              <a:t>, Newton, Kent, York, John Thorpe, </a:t>
            </a:r>
            <a:r>
              <a:rPr lang="en-US" sz="1200" kern="1200" dirty="0" err="1">
                <a:solidFill>
                  <a:schemeClr val="tx1"/>
                </a:solidFill>
                <a:effectLst/>
                <a:latin typeface="+mn-lt"/>
                <a:ea typeface="+mn-ea"/>
                <a:cs typeface="+mn-cs"/>
              </a:rPr>
              <a:t>Songo</a:t>
            </a:r>
            <a:r>
              <a:rPr lang="en-US" sz="1200" kern="1200" dirty="0">
                <a:solidFill>
                  <a:schemeClr val="tx1"/>
                </a:solidFill>
                <a:effectLst/>
                <a:latin typeface="+mn-lt"/>
                <a:ea typeface="+mn-ea"/>
                <a:cs typeface="+mn-cs"/>
              </a:rPr>
              <a:t>, Waterloo(Partial), Kissy town)</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last district</a:t>
            </a:r>
            <a:r>
              <a:rPr lang="en-US" sz="1200" b="0" i="0" u="none" strike="noStrike" kern="1200" baseline="0" dirty="0">
                <a:solidFill>
                  <a:schemeClr val="tx1"/>
                </a:solidFill>
                <a:effectLst/>
                <a:latin typeface="+mn-lt"/>
                <a:ea typeface="+mn-ea"/>
                <a:cs typeface="+mn-cs"/>
              </a:rPr>
              <a:t> Western Area Rural had 12 Chiefdoms which had to be merged to the existing chiefdoms for mapping. Freetown5 (Crossing, Kissy town, </a:t>
            </a:r>
            <a:r>
              <a:rPr lang="en-US" sz="1200" b="0" i="0" u="none" strike="noStrike" kern="1200" baseline="0" dirty="0" err="1">
                <a:solidFill>
                  <a:schemeClr val="tx1"/>
                </a:solidFill>
                <a:effectLst/>
                <a:latin typeface="+mn-lt"/>
                <a:ea typeface="+mn-ea"/>
                <a:cs typeface="+mn-cs"/>
              </a:rPr>
              <a:t>Masorie</a:t>
            </a:r>
            <a:r>
              <a:rPr lang="en-US" sz="1200" b="0" i="0" u="none" strike="noStrike" kern="1200" baseline="0" dirty="0">
                <a:solidFill>
                  <a:schemeClr val="tx1"/>
                </a:solidFill>
                <a:effectLst/>
                <a:latin typeface="+mn-lt"/>
                <a:ea typeface="+mn-ea"/>
                <a:cs typeface="+mn-cs"/>
              </a:rPr>
              <a:t>, Newton and </a:t>
            </a:r>
            <a:r>
              <a:rPr lang="en-US" sz="1200" b="0" i="0" u="none" strike="noStrike" kern="1200" baseline="0" dirty="0" err="1">
                <a:solidFill>
                  <a:schemeClr val="tx1"/>
                </a:solidFill>
                <a:effectLst/>
                <a:latin typeface="+mn-lt"/>
                <a:ea typeface="+mn-ea"/>
                <a:cs typeface="+mn-cs"/>
              </a:rPr>
              <a:t>Songo</a:t>
            </a:r>
            <a:r>
              <a:rPr lang="en-US" sz="1200" b="0" i="0" u="none" strike="noStrike" kern="1200" baseline="0" dirty="0">
                <a:solidFill>
                  <a:schemeClr val="tx1"/>
                </a:solidFill>
                <a:effectLst/>
                <a:latin typeface="+mn-lt"/>
                <a:ea typeface="+mn-ea"/>
                <a:cs typeface="+mn-cs"/>
              </a:rPr>
              <a:t>), Freetown3(</a:t>
            </a:r>
            <a:r>
              <a:rPr lang="en-US" sz="1200" b="0" i="0" u="none" strike="noStrike" kern="1200" dirty="0">
                <a:solidFill>
                  <a:schemeClr val="tx1"/>
                </a:solidFill>
                <a:effectLst/>
                <a:latin typeface="+mn-lt"/>
                <a:ea typeface="+mn-ea"/>
                <a:cs typeface="+mn-cs"/>
              </a:rPr>
              <a:t>John Thorpe</a:t>
            </a:r>
            <a:r>
              <a:rPr lang="en-US" dirty="0"/>
              <a:t> </a:t>
            </a:r>
            <a:r>
              <a:rPr lang="en-US" sz="1200" b="0" i="0" u="none" strike="noStrike" kern="1200" dirty="0" err="1">
                <a:solidFill>
                  <a:schemeClr val="tx1"/>
                </a:solidFill>
                <a:effectLst/>
                <a:latin typeface="+mn-lt"/>
                <a:ea typeface="+mn-ea"/>
                <a:cs typeface="+mn-cs"/>
              </a:rPr>
              <a:t>Lumpa</a:t>
            </a:r>
            <a:r>
              <a:rPr lang="en-US" sz="1200" b="0" i="0" u="none" strike="noStrike" kern="1200" dirty="0">
                <a:solidFill>
                  <a:schemeClr val="tx1"/>
                </a:solidFill>
                <a:effectLst/>
                <a:latin typeface="+mn-lt"/>
                <a:ea typeface="+mn-ea"/>
                <a:cs typeface="+mn-cs"/>
              </a:rPr>
              <a:t>(Partial)</a:t>
            </a:r>
            <a:r>
              <a:rPr lang="en-US" dirty="0"/>
              <a:t> </a:t>
            </a:r>
            <a:r>
              <a:rPr lang="en-US" sz="1200" b="0" i="0" u="none" strike="noStrike" kern="1200" dirty="0">
                <a:solidFill>
                  <a:schemeClr val="tx1"/>
                </a:solidFill>
                <a:effectLst/>
                <a:latin typeface="+mn-lt"/>
                <a:ea typeface="+mn-ea"/>
                <a:cs typeface="+mn-cs"/>
              </a:rPr>
              <a:t>Macdonald</a:t>
            </a:r>
            <a:r>
              <a:rPr lang="en-US" dirty="0"/>
              <a:t> </a:t>
            </a:r>
            <a:r>
              <a:rPr lang="en-US" sz="1200" b="0" i="0" u="none" strike="noStrike" kern="1200" dirty="0" err="1">
                <a:solidFill>
                  <a:schemeClr val="tx1"/>
                </a:solidFill>
                <a:effectLst/>
                <a:latin typeface="+mn-lt"/>
                <a:ea typeface="+mn-ea"/>
                <a:cs typeface="+mn-cs"/>
              </a:rPr>
              <a:t>Malambay</a:t>
            </a:r>
            <a:r>
              <a:rPr lang="en-US" dirty="0"/>
              <a:t> and </a:t>
            </a:r>
            <a:r>
              <a:rPr lang="en-US" sz="1200" b="0" i="0" u="none" strike="noStrike" kern="1200" dirty="0">
                <a:solidFill>
                  <a:schemeClr val="tx1"/>
                </a:solidFill>
                <a:effectLst/>
                <a:latin typeface="+mn-lt"/>
                <a:ea typeface="+mn-ea"/>
                <a:cs typeface="+mn-cs"/>
              </a:rPr>
              <a:t>Waterloo(Partial)</a:t>
            </a:r>
            <a:r>
              <a:rPr lang="en-US" dirty="0"/>
              <a:t> ) and Freetown</a:t>
            </a:r>
            <a:r>
              <a:rPr lang="en-US" baseline="0" dirty="0"/>
              <a:t>(</a:t>
            </a:r>
            <a:r>
              <a:rPr lang="en-US" sz="1200" b="0" i="0" u="none" strike="noStrike" kern="1200" dirty="0">
                <a:solidFill>
                  <a:schemeClr val="tx1"/>
                </a:solidFill>
                <a:effectLst/>
                <a:latin typeface="+mn-lt"/>
                <a:ea typeface="+mn-ea"/>
                <a:cs typeface="+mn-cs"/>
              </a:rPr>
              <a:t>Kent</a:t>
            </a:r>
            <a:r>
              <a:rPr lang="en-US" dirty="0"/>
              <a:t> and </a:t>
            </a:r>
            <a:r>
              <a:rPr lang="en-US" sz="1200" b="0" i="0" u="none" strike="noStrike" kern="1200" dirty="0">
                <a:solidFill>
                  <a:schemeClr val="tx1"/>
                </a:solidFill>
                <a:effectLst/>
                <a:latin typeface="+mn-lt"/>
                <a:ea typeface="+mn-ea"/>
                <a:cs typeface="+mn-cs"/>
              </a:rPr>
              <a:t>York).  For</a:t>
            </a:r>
            <a:r>
              <a:rPr lang="en-US" sz="1200" b="0" i="0" u="none" strike="noStrike" kern="1200" baseline="0" dirty="0">
                <a:solidFill>
                  <a:schemeClr val="tx1"/>
                </a:solidFill>
                <a:effectLst/>
                <a:latin typeface="+mn-lt"/>
                <a:ea typeface="+mn-ea"/>
                <a:cs typeface="+mn-cs"/>
              </a:rPr>
              <a:t> each Chiefdom </a:t>
            </a:r>
            <a:r>
              <a:rPr lang="en-US" sz="1200" b="0" i="0" u="none" strike="noStrike" kern="1200" dirty="0">
                <a:solidFill>
                  <a:schemeClr val="tx1"/>
                </a:solidFill>
                <a:effectLst/>
                <a:latin typeface="+mn-lt"/>
                <a:ea typeface="+mn-ea"/>
                <a:cs typeface="+mn-cs"/>
              </a:rPr>
              <a:t>data</a:t>
            </a:r>
            <a:r>
              <a:rPr lang="en-US" dirty="0"/>
              <a:t> on rooms sprayed</a:t>
            </a:r>
            <a:r>
              <a:rPr lang="en-US" baseline="0" dirty="0"/>
              <a:t> and coverage achieved based on planned targeted was computed. </a:t>
            </a:r>
            <a:endParaRPr lang="en-US" sz="1200" b="0" i="0" u="none" strike="noStrike" kern="1200" baseline="0" dirty="0">
              <a:solidFill>
                <a:schemeClr val="tx1"/>
              </a:solidFill>
              <a:effectLst/>
              <a:latin typeface="+mn-lt"/>
              <a:ea typeface="+mn-ea"/>
              <a:cs typeface="+mn-cs"/>
            </a:endParaRPr>
          </a:p>
          <a:p>
            <a:endParaRPr lang="en-US" dirty="0"/>
          </a:p>
          <a:p>
            <a:r>
              <a:rPr lang="en-US" b="1"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National Malaria Control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(2012). </a:t>
            </a:r>
            <a:r>
              <a:rPr lang="en-US" sz="1200" i="1" kern="1200" dirty="0">
                <a:solidFill>
                  <a:schemeClr val="tx1"/>
                </a:solidFill>
                <a:effectLst/>
                <a:latin typeface="+mn-lt"/>
                <a:ea typeface="+mn-ea"/>
                <a:cs typeface="+mn-cs"/>
              </a:rPr>
              <a:t>The implementation of IRS in Sierra Leone in 2010-2012</a:t>
            </a:r>
            <a:r>
              <a:rPr lang="en-US" sz="1200" kern="1200" dirty="0">
                <a:solidFill>
                  <a:schemeClr val="tx1"/>
                </a:solidFill>
                <a:effectLst/>
                <a:latin typeface="+mn-lt"/>
                <a:ea typeface="+mn-ea"/>
                <a:cs typeface="+mn-cs"/>
              </a:rPr>
              <a:t>. Ministry of Health and Sanitation, Government of Sierra Leone, Draft Report,</a:t>
            </a:r>
            <a:r>
              <a:rPr lang="en-US" sz="1200" kern="1200" baseline="0" dirty="0">
                <a:solidFill>
                  <a:schemeClr val="tx1"/>
                </a:solidFill>
                <a:effectLst/>
                <a:latin typeface="+mn-lt"/>
                <a:ea typeface="+mn-ea"/>
                <a:cs typeface="+mn-cs"/>
              </a:rPr>
              <a:t> 2012.</a:t>
            </a:r>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0FF43EF0-7BE1-4B27-A020-B929F826759A}" type="slidenum">
              <a:rPr lang="en-GB" smtClean="0"/>
              <a:t>20</a:t>
            </a:fld>
            <a:endParaRPr lang="en-GB"/>
          </a:p>
        </p:txBody>
      </p:sp>
    </p:spTree>
    <p:extLst>
      <p:ext uri="{BB962C8B-B14F-4D97-AF65-F5344CB8AC3E}">
        <p14:creationId xmlns:p14="http://schemas.microsoft.com/office/powerpoint/2010/main" val="420225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Population distribution predictions for the year 2015 were derived from the population products shown in Slide 5. The population distribution provided at 100m spatial resolution was resampled in ArcGIS (ver10.1 ESRI, USA) to obtain population density per km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 population density threshold of greater than 1000 persons per km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was used to identify urban settlements, a threshold found to significantly influence malaria prevalence [C Kabaria, personal communication]. Polygons covering an area greater than 5km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with population density across the polygon of &gt;= 1000 people per km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were selected. These were then matched to a place name gazetteer of Sierra</a:t>
            </a:r>
            <a:r>
              <a:rPr lang="en-US" sz="1200" kern="1200" baseline="0" dirty="0">
                <a:solidFill>
                  <a:schemeClr val="tx1"/>
                </a:solidFill>
                <a:effectLst/>
                <a:latin typeface="+mn-lt"/>
                <a:ea typeface="+mn-ea"/>
                <a:cs typeface="+mn-cs"/>
              </a:rPr>
              <a:t> Leone </a:t>
            </a:r>
            <a:r>
              <a:rPr lang="en-US" sz="1200" kern="1200" dirty="0">
                <a:solidFill>
                  <a:schemeClr val="tx1"/>
                </a:solidFill>
                <a:effectLst/>
                <a:latin typeface="+mn-lt"/>
                <a:ea typeface="+mn-ea"/>
                <a:cs typeface="+mn-cs"/>
              </a:rPr>
              <a:t>(www.geonames.nga.mil/gns/) to identify 43 major urban settlements shown in slide. These are:</a:t>
            </a:r>
            <a:r>
              <a:rPr lang="en-US" sz="1200"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Aberdeen,</a:t>
            </a:r>
            <a:r>
              <a:rPr lang="en-GB" dirty="0"/>
              <a:t> </a:t>
            </a:r>
            <a:r>
              <a:rPr lang="en-GB" sz="1200" b="0" i="0" u="none" strike="noStrike" kern="1200" dirty="0" err="1">
                <a:solidFill>
                  <a:schemeClr val="tx1"/>
                </a:solidFill>
                <a:effectLst/>
                <a:latin typeface="+mn-lt"/>
                <a:ea typeface="+mn-ea"/>
                <a:cs typeface="+mn-cs"/>
              </a:rPr>
              <a:t>Blama</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a:solidFill>
                  <a:schemeClr val="tx1"/>
                </a:solidFill>
                <a:effectLst/>
                <a:latin typeface="+mn-lt"/>
                <a:ea typeface="+mn-ea"/>
                <a:cs typeface="+mn-cs"/>
              </a:rPr>
              <a:t>Bo,</a:t>
            </a:r>
            <a:r>
              <a:rPr lang="en-GB" dirty="0"/>
              <a:t> </a:t>
            </a:r>
            <a:r>
              <a:rPr lang="en-GB" sz="1200" b="0" i="0" u="none" strike="noStrike" kern="1200" dirty="0" err="1">
                <a:solidFill>
                  <a:schemeClr val="tx1"/>
                </a:solidFill>
                <a:effectLst/>
                <a:latin typeface="+mn-lt"/>
                <a:ea typeface="+mn-ea"/>
                <a:cs typeface="+mn-cs"/>
              </a:rPr>
              <a:t>Boajibu</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Buedu</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Bumbuna</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a:solidFill>
                  <a:schemeClr val="tx1"/>
                </a:solidFill>
                <a:effectLst/>
                <a:latin typeface="+mn-lt"/>
                <a:ea typeface="+mn-ea"/>
                <a:cs typeface="+mn-cs"/>
              </a:rPr>
              <a:t>Daru,</a:t>
            </a:r>
            <a:r>
              <a:rPr lang="en-GB" dirty="0"/>
              <a:t> </a:t>
            </a:r>
            <a:r>
              <a:rPr lang="en-GB" sz="1200" b="0" i="0" u="none" strike="noStrike" kern="1200" dirty="0" err="1">
                <a:solidFill>
                  <a:schemeClr val="tx1"/>
                </a:solidFill>
                <a:effectLst/>
                <a:latin typeface="+mn-lt"/>
                <a:ea typeface="+mn-ea"/>
                <a:cs typeface="+mn-cs"/>
              </a:rPr>
              <a:t>Falaba</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a:solidFill>
                  <a:schemeClr val="tx1"/>
                </a:solidFill>
                <a:effectLst/>
                <a:latin typeface="+mn-lt"/>
                <a:ea typeface="+mn-ea"/>
                <a:cs typeface="+mn-cs"/>
              </a:rPr>
              <a:t>Freetown,</a:t>
            </a:r>
            <a:r>
              <a:rPr lang="en-GB" dirty="0"/>
              <a:t> </a:t>
            </a:r>
            <a:r>
              <a:rPr lang="en-GB" sz="1200" b="0" i="0" u="none" strike="noStrike" kern="1200" dirty="0" err="1">
                <a:solidFill>
                  <a:schemeClr val="tx1"/>
                </a:solidFill>
                <a:effectLst/>
                <a:latin typeface="+mn-lt"/>
                <a:ea typeface="+mn-ea"/>
                <a:cs typeface="+mn-cs"/>
              </a:rPr>
              <a:t>Gerihun</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a:solidFill>
                  <a:schemeClr val="tx1"/>
                </a:solidFill>
                <a:effectLst/>
                <a:latin typeface="+mn-lt"/>
                <a:ea typeface="+mn-ea"/>
                <a:cs typeface="+mn-cs"/>
              </a:rPr>
              <a:t>Hastings,</a:t>
            </a:r>
            <a:r>
              <a:rPr lang="en-GB" dirty="0"/>
              <a:t> </a:t>
            </a:r>
            <a:r>
              <a:rPr lang="en-GB" sz="1200" b="0" i="0" u="none" strike="noStrike" kern="1200" dirty="0">
                <a:solidFill>
                  <a:schemeClr val="tx1"/>
                </a:solidFill>
                <a:effectLst/>
                <a:latin typeface="+mn-lt"/>
                <a:ea typeface="+mn-ea"/>
                <a:cs typeface="+mn-cs"/>
              </a:rPr>
              <a:t>Kabala,</a:t>
            </a:r>
            <a:r>
              <a:rPr lang="en-GB" dirty="0"/>
              <a:t> </a:t>
            </a:r>
            <a:r>
              <a:rPr lang="en-GB" sz="1200" b="0" i="0" u="none" strike="noStrike" kern="1200" dirty="0" err="1">
                <a:solidFill>
                  <a:schemeClr val="tx1"/>
                </a:solidFill>
                <a:effectLst/>
                <a:latin typeface="+mn-lt"/>
                <a:ea typeface="+mn-ea"/>
                <a:cs typeface="+mn-cs"/>
              </a:rPr>
              <a:t>Kamakwie</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Kayima</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a:solidFill>
                  <a:schemeClr val="tx1"/>
                </a:solidFill>
                <a:effectLst/>
                <a:latin typeface="+mn-lt"/>
                <a:ea typeface="+mn-ea"/>
                <a:cs typeface="+mn-cs"/>
              </a:rPr>
              <a:t>Kenema,</a:t>
            </a:r>
            <a:r>
              <a:rPr lang="en-GB" dirty="0"/>
              <a:t> </a:t>
            </a:r>
            <a:r>
              <a:rPr lang="en-GB" sz="1200" b="0" i="0" u="none" strike="noStrike" kern="1200" dirty="0" err="1">
                <a:solidFill>
                  <a:schemeClr val="tx1"/>
                </a:solidFill>
                <a:effectLst/>
                <a:latin typeface="+mn-lt"/>
                <a:ea typeface="+mn-ea"/>
                <a:cs typeface="+mn-cs"/>
              </a:rPr>
              <a:t>Kilahun</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Koidu</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Koribondo</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a:solidFill>
                  <a:schemeClr val="tx1"/>
                </a:solidFill>
                <a:effectLst/>
                <a:latin typeface="+mn-lt"/>
                <a:ea typeface="+mn-ea"/>
                <a:cs typeface="+mn-cs"/>
              </a:rPr>
              <a:t>Lungi,</a:t>
            </a:r>
            <a:r>
              <a:rPr lang="en-GB" dirty="0"/>
              <a:t> </a:t>
            </a:r>
            <a:r>
              <a:rPr lang="en-GB" sz="1200" b="0" i="0" u="none" strike="noStrike" kern="1200" dirty="0" err="1">
                <a:solidFill>
                  <a:schemeClr val="tx1"/>
                </a:solidFill>
                <a:effectLst/>
                <a:latin typeface="+mn-lt"/>
                <a:ea typeface="+mn-ea"/>
                <a:cs typeface="+mn-cs"/>
              </a:rPr>
              <a:t>Lunsar</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Magburaka</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Makeni</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Mambolo</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a:solidFill>
                  <a:schemeClr val="tx1"/>
                </a:solidFill>
                <a:effectLst/>
                <a:latin typeface="+mn-lt"/>
                <a:ea typeface="+mn-ea"/>
                <a:cs typeface="+mn-cs"/>
              </a:rPr>
              <a:t>Mange,</a:t>
            </a:r>
            <a:r>
              <a:rPr lang="en-GB" dirty="0"/>
              <a:t> </a:t>
            </a:r>
            <a:r>
              <a:rPr lang="en-GB" sz="1200" b="0" i="0" u="none" strike="noStrike" kern="1200" dirty="0">
                <a:solidFill>
                  <a:schemeClr val="tx1"/>
                </a:solidFill>
                <a:effectLst/>
                <a:latin typeface="+mn-lt"/>
                <a:ea typeface="+mn-ea"/>
                <a:cs typeface="+mn-cs"/>
              </a:rPr>
              <a:t>Mano,</a:t>
            </a:r>
            <a:r>
              <a:rPr lang="en-GB" dirty="0"/>
              <a:t> </a:t>
            </a:r>
            <a:r>
              <a:rPr lang="en-GB" sz="1200" b="0" i="0" u="none" strike="noStrike" kern="1200" dirty="0" err="1">
                <a:solidFill>
                  <a:schemeClr val="tx1"/>
                </a:solidFill>
                <a:effectLst/>
                <a:latin typeface="+mn-lt"/>
                <a:ea typeface="+mn-ea"/>
                <a:cs typeface="+mn-cs"/>
              </a:rPr>
              <a:t>Mateboi</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Matru</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a:solidFill>
                  <a:schemeClr val="tx1"/>
                </a:solidFill>
                <a:effectLst/>
                <a:latin typeface="+mn-lt"/>
                <a:ea typeface="+mn-ea"/>
                <a:cs typeface="+mn-cs"/>
              </a:rPr>
              <a:t>Mile 91,</a:t>
            </a:r>
            <a:r>
              <a:rPr lang="en-GB" dirty="0"/>
              <a:t> </a:t>
            </a:r>
            <a:r>
              <a:rPr lang="en-GB" sz="1200" b="0" i="0" u="none" strike="noStrike" kern="1200" dirty="0" err="1">
                <a:solidFill>
                  <a:schemeClr val="tx1"/>
                </a:solidFill>
                <a:effectLst/>
                <a:latin typeface="+mn-lt"/>
                <a:ea typeface="+mn-ea"/>
                <a:cs typeface="+mn-cs"/>
              </a:rPr>
              <a:t>Moyamba</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Panguma</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Pendembu</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a:solidFill>
                  <a:schemeClr val="tx1"/>
                </a:solidFill>
                <a:effectLst/>
                <a:latin typeface="+mn-lt"/>
                <a:ea typeface="+mn-ea"/>
                <a:cs typeface="+mn-cs"/>
              </a:rPr>
              <a:t>Pepel,</a:t>
            </a:r>
            <a:r>
              <a:rPr lang="en-GB" dirty="0"/>
              <a:t> </a:t>
            </a:r>
            <a:r>
              <a:rPr lang="en-GB" sz="1200" b="0" i="0" u="none" strike="noStrike" kern="1200" dirty="0">
                <a:solidFill>
                  <a:schemeClr val="tx1"/>
                </a:solidFill>
                <a:effectLst/>
                <a:latin typeface="+mn-lt"/>
                <a:ea typeface="+mn-ea"/>
                <a:cs typeface="+mn-cs"/>
              </a:rPr>
              <a:t>Port, </a:t>
            </a:r>
            <a:r>
              <a:rPr lang="en-GB" sz="1200" b="0" i="0" u="none" strike="noStrike" kern="1200" dirty="0" err="1">
                <a:solidFill>
                  <a:schemeClr val="tx1"/>
                </a:solidFill>
                <a:effectLst/>
                <a:latin typeface="+mn-lt"/>
                <a:ea typeface="+mn-ea"/>
                <a:cs typeface="+mn-cs"/>
              </a:rPr>
              <a:t>Loko</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Pujehun</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Rokupr</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Songo</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Sumbuya</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Taiama</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a:solidFill>
                  <a:schemeClr val="tx1"/>
                </a:solidFill>
                <a:effectLst/>
                <a:latin typeface="+mn-lt"/>
                <a:ea typeface="+mn-ea"/>
                <a:cs typeface="+mn-cs"/>
              </a:rPr>
              <a:t>Wellington,</a:t>
            </a:r>
            <a:r>
              <a:rPr lang="en-GB" dirty="0"/>
              <a:t> </a:t>
            </a:r>
            <a:r>
              <a:rPr lang="en-GB" sz="1200" b="0" i="0" u="none" strike="noStrike" kern="1200" dirty="0" err="1">
                <a:solidFill>
                  <a:schemeClr val="tx1"/>
                </a:solidFill>
                <a:effectLst/>
                <a:latin typeface="+mn-lt"/>
                <a:ea typeface="+mn-ea"/>
                <a:cs typeface="+mn-cs"/>
              </a:rPr>
              <a:t>Yele</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Yengema</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Yonibana</a:t>
            </a:r>
            <a:r>
              <a:rPr lang="en-GB" sz="1200" b="0" i="0" u="none" strike="noStrike" kern="1200" dirty="0">
                <a:solidFill>
                  <a:schemeClr val="tx1"/>
                </a:solidFill>
                <a:effectLst/>
                <a:latin typeface="+mn-lt"/>
                <a:ea typeface="+mn-ea"/>
                <a:cs typeface="+mn-cs"/>
              </a:rPr>
              <a:t>,</a:t>
            </a:r>
            <a:r>
              <a:rPr lang="en-GB" dirty="0"/>
              <a:t> </a:t>
            </a:r>
            <a:r>
              <a:rPr lang="en-GB" sz="1200" b="0" i="0" u="none" strike="noStrike" kern="1200" dirty="0" err="1">
                <a:solidFill>
                  <a:schemeClr val="tx1"/>
                </a:solidFill>
                <a:effectLst/>
                <a:latin typeface="+mn-lt"/>
                <a:ea typeface="+mn-ea"/>
                <a:cs typeface="+mn-cs"/>
              </a:rPr>
              <a:t>Zimmi</a:t>
            </a:r>
            <a:r>
              <a:rPr lang="en-GB" sz="1200" b="0" i="0" u="none" strike="noStrik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Digital elevation from sea level (light brown) to maximal elevation of 1931 metres above sea level (dark brown).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References:</a:t>
            </a:r>
          </a:p>
          <a:p>
            <a:r>
              <a:rPr lang="en-GB" sz="1200" kern="1200" dirty="0">
                <a:solidFill>
                  <a:schemeClr val="tx1"/>
                </a:solidFill>
                <a:effectLst/>
                <a:latin typeface="+mn-lt"/>
                <a:ea typeface="+mn-ea"/>
                <a:cs typeface="+mn-cs"/>
              </a:rPr>
              <a:t>30m ASTER DEM: </a:t>
            </a:r>
            <a:r>
              <a:rPr lang="en-GB" sz="1200" u="sng" kern="1200" dirty="0">
                <a:solidFill>
                  <a:schemeClr val="tx1"/>
                </a:solidFill>
                <a:effectLst/>
                <a:latin typeface="+mn-lt"/>
                <a:ea typeface="+mn-ea"/>
                <a:cs typeface="+mn-cs"/>
                <a:hlinkClick r:id="rId3"/>
              </a:rPr>
              <a:t>www.asterweb.jpl.nasa.gov/gdem</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Rivers from Global Lakes and Wetlands Database: GLWD; www.worldwildlife.org/ GLWD</a:t>
            </a:r>
          </a:p>
          <a:p>
            <a:endParaRPr lang="en-GB"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061B9B8-9205-4B6E-9E17-48E46A0991F6}" type="slidenum">
              <a:rPr lang="en-GB" smtClean="0"/>
              <a:pPr/>
              <a:t>2</a:t>
            </a:fld>
            <a:endParaRPr lang="en-GB"/>
          </a:p>
        </p:txBody>
      </p:sp>
    </p:spTree>
    <p:extLst>
      <p:ext uri="{BB962C8B-B14F-4D97-AF65-F5344CB8AC3E}">
        <p14:creationId xmlns:p14="http://schemas.microsoft.com/office/powerpoint/2010/main" val="15383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Sierra Leone experienced the first outbreak of Ebola virus disease (EVD) on the 25th of May,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2014 in the Eastern part of the country</a:t>
            </a:r>
            <a:r>
              <a:rPr lang="en-GB" sz="1200" kern="1200" baseline="0" dirty="0">
                <a:solidFill>
                  <a:schemeClr val="tx1"/>
                </a:solidFill>
                <a:effectLst/>
                <a:latin typeface="+mn-lt"/>
                <a:ea typeface="+mn-ea"/>
                <a:cs typeface="+mn-cs"/>
              </a:rPr>
              <a:t> [NMCP 2015]</a:t>
            </a:r>
            <a:r>
              <a:rPr lang="en-GB" sz="1200" kern="1200" dirty="0">
                <a:solidFill>
                  <a:schemeClr val="tx1"/>
                </a:solidFill>
                <a:effectLst/>
                <a:latin typeface="+mn-lt"/>
                <a:ea typeface="+mn-ea"/>
                <a:cs typeface="+mn-cs"/>
              </a:rPr>
              <a:t>. In May 2014, Sierra Leone experienced the first outbreak of Ebola virus disease (EVD). This outbreak has since resulted in 13785 cases of which 3955 died [CDC 2015]. The epidemic was concentrated in the </a:t>
            </a:r>
            <a:r>
              <a:rPr lang="en-GB" sz="1200" kern="1200" dirty="0" err="1">
                <a:solidFill>
                  <a:schemeClr val="tx1"/>
                </a:solidFill>
                <a:effectLst/>
                <a:latin typeface="+mn-lt"/>
                <a:ea typeface="+mn-ea"/>
                <a:cs typeface="+mn-cs"/>
              </a:rPr>
              <a:t>Bombali</a:t>
            </a:r>
            <a:r>
              <a:rPr lang="en-GB" sz="1200" kern="1200" dirty="0">
                <a:solidFill>
                  <a:schemeClr val="tx1"/>
                </a:solidFill>
                <a:effectLst/>
                <a:latin typeface="+mn-lt"/>
                <a:ea typeface="+mn-ea"/>
                <a:cs typeface="+mn-cs"/>
              </a:rPr>
              <a:t> and Port </a:t>
            </a:r>
            <a:r>
              <a:rPr lang="en-GB" sz="1200" kern="1200" dirty="0" err="1">
                <a:solidFill>
                  <a:schemeClr val="tx1"/>
                </a:solidFill>
                <a:effectLst/>
                <a:latin typeface="+mn-lt"/>
                <a:ea typeface="+mn-ea"/>
                <a:cs typeface="+mn-cs"/>
              </a:rPr>
              <a:t>Loko</a:t>
            </a:r>
            <a:r>
              <a:rPr lang="en-GB" sz="1200" kern="1200" dirty="0">
                <a:solidFill>
                  <a:schemeClr val="tx1"/>
                </a:solidFill>
                <a:effectLst/>
                <a:latin typeface="+mn-lt"/>
                <a:ea typeface="+mn-ea"/>
                <a:cs typeface="+mn-cs"/>
              </a:rPr>
              <a:t> districts in the Northern province and rural and urban zones of the Western Area province.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EVD outbreak has disrupted malaria case management significantly partly because of its impact on the health system and work force,</a:t>
            </a:r>
            <a:r>
              <a:rPr lang="en-GB" sz="1200" kern="1200" baseline="0" dirty="0">
                <a:solidFill>
                  <a:schemeClr val="tx1"/>
                </a:solidFill>
                <a:effectLst/>
                <a:latin typeface="+mn-lt"/>
                <a:ea typeface="+mn-ea"/>
                <a:cs typeface="+mn-cs"/>
              </a:rPr>
              <a:t> but also </a:t>
            </a:r>
            <a:r>
              <a:rPr lang="en-GB" sz="1200" kern="1200" dirty="0">
                <a:solidFill>
                  <a:schemeClr val="tx1"/>
                </a:solidFill>
                <a:effectLst/>
                <a:latin typeface="+mn-lt"/>
                <a:ea typeface="+mn-ea"/>
                <a:cs typeface="+mn-cs"/>
              </a:rPr>
              <a:t>due to common initial symptoms between malaria and EVD, potential malaria patients in Sierra Leone are afraid to seek treatment for fear of being diagnosed with EVD. As part of the malaria response to the EVD outbreak, almost 3.5 million LLINs were distributed in June 2014. In addition, a pilot study on the potential effects of MDA during the malaria outbreak, using the first line treatment of </a:t>
            </a:r>
            <a:r>
              <a:rPr lang="en-GB" sz="1200" kern="1200" dirty="0" err="1">
                <a:solidFill>
                  <a:schemeClr val="tx1"/>
                </a:solidFill>
                <a:effectLst/>
                <a:latin typeface="+mn-lt"/>
                <a:ea typeface="+mn-ea"/>
                <a:cs typeface="+mn-cs"/>
              </a:rPr>
              <a:t>artesunate-amodiquine</a:t>
            </a:r>
            <a:r>
              <a:rPr lang="en-GB" sz="1200" kern="1200" dirty="0">
                <a:solidFill>
                  <a:schemeClr val="tx1"/>
                </a:solidFill>
                <a:effectLst/>
                <a:latin typeface="+mn-lt"/>
                <a:ea typeface="+mn-ea"/>
                <a:cs typeface="+mn-cs"/>
              </a:rPr>
              <a:t> (AS=AQ)  was implemented in EVD hotspots. Two cycles of MDA were implemented in 5-8 December 2014 and 16-19 January 2015. </a:t>
            </a:r>
          </a:p>
          <a:p>
            <a:r>
              <a:rPr lang="en-GB" sz="1200" kern="1200" dirty="0">
                <a:solidFill>
                  <a:schemeClr val="tx1"/>
                </a:solidFill>
                <a:effectLst/>
                <a:latin typeface="+mn-lt"/>
                <a:ea typeface="+mn-ea"/>
                <a:cs typeface="+mn-cs"/>
              </a:rPr>
              <a:t> </a:t>
            </a:r>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This map shows the districts targeted for MDA [NMCP 2015]. These districts were </a:t>
            </a:r>
            <a:r>
              <a:rPr lang="en-US" sz="1200" b="0" i="0" u="none" strike="noStrike" kern="1200" dirty="0" err="1">
                <a:solidFill>
                  <a:schemeClr val="tx1"/>
                </a:solidFill>
                <a:effectLst/>
                <a:latin typeface="+mn-lt"/>
                <a:ea typeface="+mn-ea"/>
                <a:cs typeface="+mn-cs"/>
              </a:rPr>
              <a:t>Bombali</a:t>
            </a:r>
            <a:r>
              <a:rPr lang="en-US" sz="1200" b="0" i="0" u="none" strike="noStrike" kern="1200" dirty="0">
                <a:solidFill>
                  <a:schemeClr val="tx1"/>
                </a:solidFill>
                <a:effectLst/>
                <a:latin typeface="+mn-lt"/>
                <a:ea typeface="+mn-ea"/>
                <a:cs typeface="+mn-cs"/>
              </a:rPr>
              <a:t>,</a:t>
            </a:r>
            <a:r>
              <a:rPr lang="en-US" dirty="0"/>
              <a:t> </a:t>
            </a:r>
            <a:r>
              <a:rPr lang="en-US" sz="1200" b="0" i="0" u="none" strike="noStrike" kern="1200" dirty="0" err="1">
                <a:solidFill>
                  <a:schemeClr val="tx1"/>
                </a:solidFill>
                <a:effectLst/>
                <a:latin typeface="+mn-lt"/>
                <a:ea typeface="+mn-ea"/>
                <a:cs typeface="+mn-cs"/>
              </a:rPr>
              <a:t>Kambia</a:t>
            </a:r>
            <a:r>
              <a:rPr lang="en-US" sz="1200" b="0" i="0" u="none" strike="noStrike" kern="1200" dirty="0">
                <a:solidFill>
                  <a:schemeClr val="tx1"/>
                </a:solidFill>
                <a:effectLst/>
                <a:latin typeface="+mn-lt"/>
                <a:ea typeface="+mn-ea"/>
                <a:cs typeface="+mn-cs"/>
              </a:rPr>
              <a:t>,</a:t>
            </a:r>
            <a:r>
              <a:rPr lang="en-US" dirty="0"/>
              <a:t> </a:t>
            </a:r>
            <a:r>
              <a:rPr lang="en-US" sz="1200" b="0" i="0" u="none" strike="noStrike" kern="1200" dirty="0" err="1">
                <a:solidFill>
                  <a:schemeClr val="tx1"/>
                </a:solidFill>
                <a:effectLst/>
                <a:latin typeface="+mn-lt"/>
                <a:ea typeface="+mn-ea"/>
                <a:cs typeface="+mn-cs"/>
              </a:rPr>
              <a:t>Koinadugu</a:t>
            </a:r>
            <a:r>
              <a:rPr lang="en-US" sz="1200" b="0" i="0" u="none" strike="noStrike" kern="1200" dirty="0">
                <a:solidFill>
                  <a:schemeClr val="tx1"/>
                </a:solidFill>
                <a:effectLst/>
                <a:latin typeface="+mn-lt"/>
                <a:ea typeface="+mn-ea"/>
                <a:cs typeface="+mn-cs"/>
              </a:rPr>
              <a:t>,</a:t>
            </a:r>
            <a:r>
              <a:rPr lang="en-US" dirty="0"/>
              <a:t> </a:t>
            </a:r>
            <a:r>
              <a:rPr lang="en-US" sz="1200" b="0" i="0" u="none" strike="noStrike" kern="1200" dirty="0" err="1">
                <a:solidFill>
                  <a:schemeClr val="tx1"/>
                </a:solidFill>
                <a:effectLst/>
                <a:latin typeface="+mn-lt"/>
                <a:ea typeface="+mn-ea"/>
                <a:cs typeface="+mn-cs"/>
              </a:rPr>
              <a:t>Moyamba</a:t>
            </a:r>
            <a:r>
              <a:rPr lang="en-US" sz="1200" b="0" i="0" u="none" strike="noStrike" kern="1200" dirty="0">
                <a:solidFill>
                  <a:schemeClr val="tx1"/>
                </a:solidFill>
                <a:effectLst/>
                <a:latin typeface="+mn-lt"/>
                <a:ea typeface="+mn-ea"/>
                <a:cs typeface="+mn-cs"/>
              </a:rPr>
              <a:t>,</a:t>
            </a:r>
            <a:r>
              <a:rPr lang="en-US" dirty="0"/>
              <a:t> </a:t>
            </a:r>
            <a:r>
              <a:rPr lang="en-US" sz="1200" b="0" i="0" u="none" strike="noStrike" kern="1200" dirty="0">
                <a:solidFill>
                  <a:schemeClr val="tx1"/>
                </a:solidFill>
                <a:effectLst/>
                <a:latin typeface="+mn-lt"/>
                <a:ea typeface="+mn-ea"/>
                <a:cs typeface="+mn-cs"/>
              </a:rPr>
              <a:t>Port </a:t>
            </a:r>
            <a:r>
              <a:rPr lang="en-US" sz="1200" b="0" i="0" u="none" strike="noStrike" kern="1200" dirty="0" err="1">
                <a:solidFill>
                  <a:schemeClr val="tx1"/>
                </a:solidFill>
                <a:effectLst/>
                <a:latin typeface="+mn-lt"/>
                <a:ea typeface="+mn-ea"/>
                <a:cs typeface="+mn-cs"/>
              </a:rPr>
              <a:t>Loko</a:t>
            </a:r>
            <a:r>
              <a:rPr lang="en-US" sz="1200" b="0" i="0" u="none" strike="noStrike" kern="1200" dirty="0">
                <a:solidFill>
                  <a:schemeClr val="tx1"/>
                </a:solidFill>
                <a:effectLst/>
                <a:latin typeface="+mn-lt"/>
                <a:ea typeface="+mn-ea"/>
                <a:cs typeface="+mn-cs"/>
              </a:rPr>
              <a:t>,</a:t>
            </a:r>
            <a:r>
              <a:rPr lang="en-US" dirty="0"/>
              <a:t> </a:t>
            </a:r>
            <a:r>
              <a:rPr lang="en-US" sz="1200" b="0" i="0" u="none" strike="noStrike" kern="1200" dirty="0" err="1">
                <a:solidFill>
                  <a:schemeClr val="tx1"/>
                </a:solidFill>
                <a:effectLst/>
                <a:latin typeface="+mn-lt"/>
                <a:ea typeface="+mn-ea"/>
                <a:cs typeface="+mn-cs"/>
              </a:rPr>
              <a:t>Tonkolili</a:t>
            </a:r>
            <a:r>
              <a:rPr lang="en-US" sz="1200" b="0" i="0" u="none" strike="noStrike" kern="1200" dirty="0">
                <a:solidFill>
                  <a:schemeClr val="tx1"/>
                </a:solidFill>
                <a:effectLst/>
                <a:latin typeface="+mn-lt"/>
                <a:ea typeface="+mn-ea"/>
                <a:cs typeface="+mn-cs"/>
              </a:rPr>
              <a:t>,</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Western and  Rural</a:t>
            </a:r>
            <a:r>
              <a:rPr lang="en-US" dirty="0"/>
              <a:t> </a:t>
            </a:r>
            <a:r>
              <a:rPr lang="en-US" sz="1200" b="0" i="0" u="none" strike="noStrike" kern="1200" dirty="0">
                <a:solidFill>
                  <a:schemeClr val="tx1"/>
                </a:solidFill>
                <a:effectLst/>
                <a:latin typeface="+mn-lt"/>
                <a:ea typeface="+mn-ea"/>
                <a:cs typeface="+mn-cs"/>
              </a:rPr>
              <a:t>Western Urban/Freetown</a:t>
            </a:r>
            <a:r>
              <a:rPr lang="en-US" dirty="0"/>
              <a:t> ) and</a:t>
            </a:r>
            <a:r>
              <a:rPr lang="en-US" baseline="0" dirty="0"/>
              <a:t> are </a:t>
            </a:r>
            <a:r>
              <a:rPr lang="en-US" dirty="0"/>
              <a:t>shaded in dark grey. </a:t>
            </a:r>
          </a:p>
          <a:p>
            <a:endParaRPr lang="en-US" b="0" dirty="0"/>
          </a:p>
          <a:p>
            <a:endParaRPr lang="en-US" b="1" dirty="0"/>
          </a:p>
          <a:p>
            <a:r>
              <a:rPr lang="en-US" b="1" dirty="0"/>
              <a:t>References:</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Centers</a:t>
            </a:r>
            <a:r>
              <a:rPr lang="en-GB" sz="1200" kern="1200" dirty="0">
                <a:solidFill>
                  <a:schemeClr val="tx1"/>
                </a:solidFill>
                <a:effectLst/>
                <a:latin typeface="+mn-lt"/>
                <a:ea typeface="+mn-ea"/>
                <a:cs typeface="+mn-cs"/>
              </a:rPr>
              <a:t> for Disease control and Prevention. 2014 Ebola Outbreak in West Africa - Case Counts. </a:t>
            </a:r>
            <a:r>
              <a:rPr lang="en-GB" sz="1200" u="sng" kern="1200" dirty="0">
                <a:solidFill>
                  <a:schemeClr val="tx1"/>
                </a:solidFill>
                <a:effectLst/>
                <a:latin typeface="+mn-lt"/>
                <a:ea typeface="+mn-ea"/>
                <a:cs typeface="+mn-cs"/>
                <a:hlinkClick r:id="rId3"/>
              </a:rPr>
              <a:t>http://www.cdc.gov/vhf/ebola/outbreaks/2014-west-africa/case-counts.html</a:t>
            </a:r>
            <a:r>
              <a:rPr lang="en-GB" sz="1200" kern="1200" dirty="0">
                <a:solidFill>
                  <a:schemeClr val="tx1"/>
                </a:solidFill>
                <a:effectLst/>
                <a:latin typeface="+mn-lt"/>
                <a:ea typeface="+mn-ea"/>
                <a:cs typeface="+mn-cs"/>
              </a:rPr>
              <a:t>. </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National Malaria Control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(2015). </a:t>
            </a:r>
            <a:r>
              <a:rPr lang="en-US" sz="1200" i="1" kern="1200" dirty="0">
                <a:solidFill>
                  <a:schemeClr val="tx1"/>
                </a:solidFill>
                <a:effectLst/>
                <a:latin typeface="+mn-lt"/>
                <a:ea typeface="+mn-ea"/>
                <a:cs typeface="+mn-cs"/>
              </a:rPr>
              <a:t>Rapid Impact Assessment of Mass Drug Administration ( MDA ) for malaria in response to the Ebola outbreak in Sierra Leone</a:t>
            </a:r>
            <a:r>
              <a:rPr lang="en-US" sz="1200" kern="1200" dirty="0">
                <a:solidFill>
                  <a:schemeClr val="tx1"/>
                </a:solidFill>
                <a:effectLst/>
                <a:latin typeface="+mn-lt"/>
                <a:ea typeface="+mn-ea"/>
                <a:cs typeface="+mn-cs"/>
              </a:rPr>
              <a:t>. Ministry of Health and Sanitation, Government of Sierra Leone, Final Report,</a:t>
            </a:r>
            <a:r>
              <a:rPr lang="en-US" sz="1200" kern="1200" baseline="0" dirty="0">
                <a:solidFill>
                  <a:schemeClr val="tx1"/>
                </a:solidFill>
                <a:effectLst/>
                <a:latin typeface="+mn-lt"/>
                <a:ea typeface="+mn-ea"/>
                <a:cs typeface="+mn-cs"/>
              </a:rPr>
              <a:t> May 2015.</a:t>
            </a:r>
            <a:endParaRPr lang="en-GB" sz="120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0FF43EF0-7BE1-4B27-A020-B929F826759A}" type="slidenum">
              <a:rPr lang="en-GB" smtClean="0"/>
              <a:t>21</a:t>
            </a:fld>
            <a:endParaRPr lang="en-GB"/>
          </a:p>
        </p:txBody>
      </p:sp>
    </p:spTree>
    <p:extLst>
      <p:ext uri="{BB962C8B-B14F-4D97-AF65-F5344CB8AC3E}">
        <p14:creationId xmlns:p14="http://schemas.microsoft.com/office/powerpoint/2010/main" val="2924006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Within MDA districts (dark grey) MDA Chiefdoms are shown in yellow color while Non-MDA controls in brown color. </a:t>
            </a:r>
            <a:r>
              <a:rPr lang="en-US" sz="1200" b="0" i="0" u="none" strike="noStrike" kern="1200" baseline="0" dirty="0">
                <a:solidFill>
                  <a:schemeClr val="tx1"/>
                </a:solidFill>
                <a:latin typeface="+mn-lt"/>
                <a:ea typeface="+mn-ea"/>
                <a:cs typeface="+mn-cs"/>
              </a:rPr>
              <a:t>In the report the Western Area is divided into Urban and Rural. 10 zones and  20 zones were captured in the Report for  Rural and Urban Districts respectively. In mapping these chiefdoms, the two were merged and zones considered to have covered the entire districts. This is because of the lack of an updated zones map for the Western Area.</a:t>
            </a:r>
            <a:endParaRPr lang="en-US" dirty="0"/>
          </a:p>
          <a:p>
            <a:endParaRPr lang="en-US" dirty="0"/>
          </a:p>
          <a:p>
            <a:r>
              <a:rPr lang="en-US" b="1"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National Malaria Control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(2015). </a:t>
            </a:r>
            <a:r>
              <a:rPr lang="en-US" sz="1200" i="1" kern="1200" dirty="0">
                <a:solidFill>
                  <a:schemeClr val="tx1"/>
                </a:solidFill>
                <a:effectLst/>
                <a:latin typeface="+mn-lt"/>
                <a:ea typeface="+mn-ea"/>
                <a:cs typeface="+mn-cs"/>
              </a:rPr>
              <a:t>Rapid Impact Assessment of Mass Drug Administration ( MDA ) for malaria in response to the Ebola outbreak in Sierra Leone</a:t>
            </a:r>
            <a:r>
              <a:rPr lang="en-US" sz="1200" kern="1200" dirty="0">
                <a:solidFill>
                  <a:schemeClr val="tx1"/>
                </a:solidFill>
                <a:effectLst/>
                <a:latin typeface="+mn-lt"/>
                <a:ea typeface="+mn-ea"/>
                <a:cs typeface="+mn-cs"/>
              </a:rPr>
              <a:t>. Ministry of Health and Sanitation, Government of Sierra Leone, Final Report,</a:t>
            </a:r>
            <a:r>
              <a:rPr lang="en-US" sz="1200" kern="1200" baseline="0" dirty="0">
                <a:solidFill>
                  <a:schemeClr val="tx1"/>
                </a:solidFill>
                <a:effectLst/>
                <a:latin typeface="+mn-lt"/>
                <a:ea typeface="+mn-ea"/>
                <a:cs typeface="+mn-cs"/>
              </a:rPr>
              <a:t> May 2015.</a:t>
            </a:r>
            <a:endParaRPr lang="en-GB" sz="1200" kern="1200" dirty="0">
              <a:solidFill>
                <a:schemeClr val="tx1"/>
              </a:solidFill>
              <a:effectLst/>
              <a:latin typeface="+mn-lt"/>
              <a:ea typeface="+mn-ea"/>
              <a:cs typeface="+mn-cs"/>
            </a:endParaRPr>
          </a:p>
          <a:p>
            <a:endParaRPr lang="en-US" dirty="0"/>
          </a:p>
          <a:p>
            <a:r>
              <a:rPr lang="en-US" b="1" dirty="0"/>
              <a:t>Follow up:</a:t>
            </a:r>
          </a:p>
          <a:p>
            <a:r>
              <a:rPr lang="en-US" dirty="0"/>
              <a:t>An updated</a:t>
            </a:r>
            <a:r>
              <a:rPr lang="en-US" baseline="0" dirty="0"/>
              <a:t> zones map for Western Area.</a:t>
            </a:r>
            <a:endParaRPr lang="en-GB" dirty="0"/>
          </a:p>
        </p:txBody>
      </p:sp>
      <p:sp>
        <p:nvSpPr>
          <p:cNvPr id="4" name="Slide Number Placeholder 3"/>
          <p:cNvSpPr>
            <a:spLocks noGrp="1"/>
          </p:cNvSpPr>
          <p:nvPr>
            <p:ph type="sldNum" sz="quarter" idx="10"/>
          </p:nvPr>
        </p:nvSpPr>
        <p:spPr/>
        <p:txBody>
          <a:bodyPr/>
          <a:lstStyle/>
          <a:p>
            <a:fld id="{0FF43EF0-7BE1-4B27-A020-B929F826759A}" type="slidenum">
              <a:rPr lang="en-GB" smtClean="0"/>
              <a:t>22</a:t>
            </a:fld>
            <a:endParaRPr lang="en-GB"/>
          </a:p>
        </p:txBody>
      </p:sp>
    </p:spTree>
    <p:extLst>
      <p:ext uri="{BB962C8B-B14F-4D97-AF65-F5344CB8AC3E}">
        <p14:creationId xmlns:p14="http://schemas.microsoft.com/office/powerpoint/2010/main" val="909548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Maps showing Chiefdoms targeted for mass drug administration (MDA) for malaria in cycle 1 (</a:t>
            </a:r>
            <a:r>
              <a:rPr lang="en-GB" sz="1200" kern="1200" dirty="0">
                <a:solidFill>
                  <a:schemeClr val="tx1"/>
                </a:solidFill>
                <a:effectLst/>
                <a:latin typeface="+mn-lt"/>
                <a:ea typeface="+mn-ea"/>
                <a:cs typeface="+mn-cs"/>
              </a:rPr>
              <a:t>5-8 December 2014)</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cycle 2 (16-19 January 2015)</a:t>
            </a:r>
            <a:endParaRPr lang="en-US" dirty="0"/>
          </a:p>
          <a:p>
            <a:endParaRPr lang="en-GB" dirty="0"/>
          </a:p>
        </p:txBody>
      </p:sp>
      <p:sp>
        <p:nvSpPr>
          <p:cNvPr id="4" name="Slide Number Placeholder 3"/>
          <p:cNvSpPr>
            <a:spLocks noGrp="1"/>
          </p:cNvSpPr>
          <p:nvPr>
            <p:ph type="sldNum" sz="quarter" idx="10"/>
          </p:nvPr>
        </p:nvSpPr>
        <p:spPr/>
        <p:txBody>
          <a:bodyPr/>
          <a:lstStyle/>
          <a:p>
            <a:fld id="{0FF43EF0-7BE1-4B27-A020-B929F826759A}" type="slidenum">
              <a:rPr lang="en-GB" smtClean="0"/>
              <a:t>23</a:t>
            </a:fld>
            <a:endParaRPr lang="en-GB"/>
          </a:p>
        </p:txBody>
      </p:sp>
    </p:spTree>
    <p:extLst>
      <p:ext uri="{BB962C8B-B14F-4D97-AF65-F5344CB8AC3E}">
        <p14:creationId xmlns:p14="http://schemas.microsoft.com/office/powerpoint/2010/main" val="2642657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2C1737-DBA3-428C-BB72-BAC19AB9F7F6}" type="slidenum">
              <a:rPr lang="en-GB" smtClean="0"/>
              <a:t>24</a:t>
            </a:fld>
            <a:endParaRPr lang="en-GB"/>
          </a:p>
        </p:txBody>
      </p:sp>
    </p:spTree>
    <p:extLst>
      <p:ext uri="{BB962C8B-B14F-4D97-AF65-F5344CB8AC3E}">
        <p14:creationId xmlns:p14="http://schemas.microsoft.com/office/powerpoint/2010/main" val="2570568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2C1737-DBA3-428C-BB72-BAC19AB9F7F6}" type="slidenum">
              <a:rPr lang="en-GB" smtClean="0"/>
              <a:t>25</a:t>
            </a:fld>
            <a:endParaRPr lang="en-GB"/>
          </a:p>
        </p:txBody>
      </p:sp>
    </p:spTree>
    <p:extLst>
      <p:ext uri="{BB962C8B-B14F-4D97-AF65-F5344CB8AC3E}">
        <p14:creationId xmlns:p14="http://schemas.microsoft.com/office/powerpoint/2010/main" val="1865913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2C1737-DBA3-428C-BB72-BAC19AB9F7F6}" type="slidenum">
              <a:rPr lang="en-GB" smtClean="0"/>
              <a:t>26</a:t>
            </a:fld>
            <a:endParaRPr lang="en-GB"/>
          </a:p>
        </p:txBody>
      </p:sp>
    </p:spTree>
    <p:extLst>
      <p:ext uri="{BB962C8B-B14F-4D97-AF65-F5344CB8AC3E}">
        <p14:creationId xmlns:p14="http://schemas.microsoft.com/office/powerpoint/2010/main" val="3457317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2C1737-DBA3-428C-BB72-BAC19AB9F7F6}" type="slidenum">
              <a:rPr lang="en-GB" smtClean="0"/>
              <a:t>27</a:t>
            </a:fld>
            <a:endParaRPr lang="en-GB"/>
          </a:p>
        </p:txBody>
      </p:sp>
    </p:spTree>
    <p:extLst>
      <p:ext uri="{BB962C8B-B14F-4D97-AF65-F5344CB8AC3E}">
        <p14:creationId xmlns:p14="http://schemas.microsoft.com/office/powerpoint/2010/main" val="3336316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2C1737-DBA3-428C-BB72-BAC19AB9F7F6}" type="slidenum">
              <a:rPr lang="en-GB" smtClean="0"/>
              <a:t>28</a:t>
            </a:fld>
            <a:endParaRPr lang="en-GB"/>
          </a:p>
        </p:txBody>
      </p:sp>
    </p:spTree>
    <p:extLst>
      <p:ext uri="{BB962C8B-B14F-4D97-AF65-F5344CB8AC3E}">
        <p14:creationId xmlns:p14="http://schemas.microsoft.com/office/powerpoint/2010/main" val="4152043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2C1737-DBA3-428C-BB72-BAC19AB9F7F6}" type="slidenum">
              <a:rPr lang="en-GB" smtClean="0"/>
              <a:t>29</a:t>
            </a:fld>
            <a:endParaRPr lang="en-GB"/>
          </a:p>
        </p:txBody>
      </p:sp>
    </p:spTree>
    <p:extLst>
      <p:ext uri="{BB962C8B-B14F-4D97-AF65-F5344CB8AC3E}">
        <p14:creationId xmlns:p14="http://schemas.microsoft.com/office/powerpoint/2010/main" val="1949152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2C1737-DBA3-428C-BB72-BAC19AB9F7F6}" type="slidenum">
              <a:rPr lang="en-GB" smtClean="0"/>
              <a:t>30</a:t>
            </a:fld>
            <a:endParaRPr lang="en-GB"/>
          </a:p>
        </p:txBody>
      </p:sp>
    </p:spTree>
    <p:extLst>
      <p:ext uri="{BB962C8B-B14F-4D97-AF65-F5344CB8AC3E}">
        <p14:creationId xmlns:p14="http://schemas.microsoft.com/office/powerpoint/2010/main" val="421419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Sierra Leone has four regions (Western, Southern, Eastern and Northern) and 19 local councils (</a:t>
            </a:r>
            <a:r>
              <a:rPr lang="en-GB" sz="1200" kern="1200" dirty="0">
                <a:solidFill>
                  <a:schemeClr val="tx1"/>
                </a:solidFill>
                <a:effectLst/>
                <a:latin typeface="+mn-lt"/>
                <a:ea typeface="+mn-ea"/>
                <a:cs typeface="+mn-cs"/>
              </a:rPr>
              <a:t>14 district councils and 5 city councils). The district councils </a:t>
            </a:r>
            <a:r>
              <a:rPr lang="en-US" sz="1200" kern="1200" dirty="0">
                <a:solidFill>
                  <a:schemeClr val="tx1"/>
                </a:solidFill>
                <a:effectLst/>
                <a:latin typeface="+mn-lt"/>
                <a:ea typeface="+mn-ea"/>
                <a:cs typeface="+mn-cs"/>
              </a:rPr>
              <a:t>are </a:t>
            </a:r>
            <a:r>
              <a:rPr lang="en-GB" sz="1200" kern="1200" dirty="0">
                <a:solidFill>
                  <a:schemeClr val="tx1"/>
                </a:solidFill>
                <a:effectLst/>
                <a:latin typeface="+mn-lt"/>
                <a:ea typeface="+mn-ea"/>
                <a:cs typeface="+mn-cs"/>
              </a:rPr>
              <a:t>responsible for managing the delivery of both primary and secondary health care services in the decentralised structure of health system [Ministry of health and sanitation, 2012; Government of Sierra Leone, 2004]. To reconstruct the decision making units, we obtained second level </a:t>
            </a:r>
            <a:r>
              <a:rPr lang="en-GB" sz="1200" kern="1200" dirty="0" err="1">
                <a:solidFill>
                  <a:schemeClr val="tx1"/>
                </a:solidFill>
                <a:effectLst/>
                <a:latin typeface="+mn-lt"/>
                <a:ea typeface="+mn-ea"/>
                <a:cs typeface="+mn-cs"/>
              </a:rPr>
              <a:t>shapefile</a:t>
            </a:r>
            <a:r>
              <a:rPr lang="en-GB" sz="1200" kern="1200" dirty="0">
                <a:solidFill>
                  <a:schemeClr val="tx1"/>
                </a:solidFill>
                <a:effectLst/>
                <a:latin typeface="+mn-lt"/>
                <a:ea typeface="+mn-ea"/>
                <a:cs typeface="+mn-cs"/>
              </a:rPr>
              <a:t> from global administrative units (GADM), this contained some 14 district councils. We then aligned the external boundaries to match national boundaries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from global administrative unit layers (GAUL).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References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Global Administrative Areas (GADM) (2012). GADM database of Global Administrative Areas, version 2.0. Accessed June 11, 2014 at [www.gadm.org]</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Government of Sierra Leone (2004). The local government act: </a:t>
            </a:r>
            <a:r>
              <a:rPr lang="en-US" sz="1200" i="1" kern="1200" dirty="0">
                <a:solidFill>
                  <a:schemeClr val="tx1"/>
                </a:solidFill>
                <a:effectLst/>
                <a:latin typeface="+mn-lt"/>
                <a:ea typeface="+mn-ea"/>
                <a:cs typeface="+mn-cs"/>
              </a:rPr>
              <a:t>Supplement to the Sierra Leone Gazette Extraordinary Vol. CXXXV, No. 14. </a:t>
            </a:r>
            <a:r>
              <a:rPr lang="en-US" sz="1200" kern="1200" dirty="0">
                <a:solidFill>
                  <a:schemeClr val="tx1"/>
                </a:solidFill>
                <a:effectLst/>
                <a:latin typeface="+mn-lt"/>
                <a:ea typeface="+mn-ea"/>
                <a:cs typeface="+mn-cs"/>
              </a:rPr>
              <a:t>Accessed July 24, 2014 at [http://www.sierra-leone.org/Laws/2004-1p.pdf]</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Ministry of Health and Sanitation </a:t>
            </a:r>
            <a:r>
              <a:rPr lang="en-US" sz="1200" kern="1200" dirty="0" err="1">
                <a:solidFill>
                  <a:schemeClr val="tx1"/>
                </a:solidFill>
                <a:effectLst/>
                <a:latin typeface="+mn-lt"/>
                <a:ea typeface="+mn-ea"/>
                <a:cs typeface="+mn-cs"/>
              </a:rPr>
              <a:t>MoHS</a:t>
            </a:r>
            <a:r>
              <a:rPr lang="en-US" sz="1200" kern="1200" dirty="0">
                <a:solidFill>
                  <a:schemeClr val="tx1"/>
                </a:solidFill>
                <a:effectLst/>
                <a:latin typeface="+mn-lt"/>
                <a:ea typeface="+mn-ea"/>
                <a:cs typeface="+mn-cs"/>
              </a:rPr>
              <a:t> (2012). National Health Sector Strategic Plan 2010-2015: Joint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of Work and Funding (JPWF)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FF43EF0-7BE1-4B27-A020-B929F826759A}" type="slidenum">
              <a:rPr lang="en-GB" smtClean="0"/>
              <a:t>3</a:t>
            </a:fld>
            <a:endParaRPr lang="en-GB"/>
          </a:p>
        </p:txBody>
      </p:sp>
    </p:spTree>
    <p:extLst>
      <p:ext uri="{BB962C8B-B14F-4D97-AF65-F5344CB8AC3E}">
        <p14:creationId xmlns:p14="http://schemas.microsoft.com/office/powerpoint/2010/main" val="195251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IRS Data</a:t>
            </a:r>
            <a:r>
              <a:rPr lang="en-US" baseline="0" dirty="0"/>
              <a:t> was presented at Chiefdom level for the year 2010-2012 [NMCP 2012]. Selected number of Chiefdoms were targeted in each IRS district: </a:t>
            </a:r>
            <a:r>
              <a:rPr lang="en-US" sz="1200" kern="1200" dirty="0">
                <a:solidFill>
                  <a:schemeClr val="tx1"/>
                </a:solidFill>
                <a:effectLst/>
                <a:latin typeface="+mn-lt"/>
                <a:ea typeface="+mn-ea"/>
                <a:cs typeface="+mn-cs"/>
              </a:rPr>
              <a:t>Bo (</a:t>
            </a:r>
            <a:r>
              <a:rPr lang="en-US" sz="1200" kern="1200" dirty="0" err="1">
                <a:solidFill>
                  <a:schemeClr val="tx1"/>
                </a:solidFill>
                <a:effectLst/>
                <a:latin typeface="+mn-lt"/>
                <a:ea typeface="+mn-ea"/>
                <a:cs typeface="+mn-cs"/>
              </a:rPr>
              <a:t>Badjia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Bagbwa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Nyawa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Lenga</a:t>
            </a:r>
            <a:r>
              <a:rPr lang="en-US" sz="1200" kern="1200" dirty="0">
                <a:solidFill>
                  <a:schemeClr val="tx1"/>
                </a:solidFill>
                <a:effectLst/>
                <a:latin typeface="+mn-lt"/>
                <a:ea typeface="+mn-ea"/>
                <a:cs typeface="+mn-cs"/>
              </a:rPr>
              <a:t>, Selenga, </a:t>
            </a:r>
            <a:r>
              <a:rPr lang="en-US" sz="1200" kern="1200" dirty="0" err="1">
                <a:solidFill>
                  <a:schemeClr val="tx1"/>
                </a:solidFill>
                <a:effectLst/>
                <a:latin typeface="+mn-lt"/>
                <a:ea typeface="+mn-ea"/>
                <a:cs typeface="+mn-cs"/>
              </a:rPr>
              <a:t>Fiama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Gbaneh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Nimikoro</a:t>
            </a:r>
            <a:r>
              <a:rPr lang="en-US" sz="1200" kern="1200" dirty="0">
                <a:solidFill>
                  <a:schemeClr val="tx1"/>
                </a:solidFill>
                <a:effectLst/>
                <a:latin typeface="+mn-lt"/>
                <a:ea typeface="+mn-ea"/>
                <a:cs typeface="+mn-cs"/>
              </a:rPr>
              <a:t>, Kamara, </a:t>
            </a:r>
            <a:r>
              <a:rPr lang="en-US" sz="1200" kern="1200" dirty="0" err="1">
                <a:solidFill>
                  <a:schemeClr val="tx1"/>
                </a:solidFill>
                <a:effectLst/>
                <a:latin typeface="+mn-lt"/>
                <a:ea typeface="+mn-ea"/>
                <a:cs typeface="+mn-cs"/>
              </a:rPr>
              <a:t>Gorama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Bombali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Safroko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Limba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Ndohahun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Makari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Gbanti</a:t>
            </a:r>
            <a:r>
              <a:rPr lang="en-US" sz="1200" kern="1200" dirty="0">
                <a:solidFill>
                  <a:schemeClr val="tx1"/>
                </a:solidFill>
                <a:effectLst/>
                <a:latin typeface="+mn-lt"/>
                <a:ea typeface="+mn-ea"/>
                <a:cs typeface="+mn-cs"/>
              </a:rPr>
              <a:t>, Paki </a:t>
            </a:r>
            <a:r>
              <a:rPr lang="en-US" sz="1200" kern="1200" dirty="0" err="1">
                <a:solidFill>
                  <a:schemeClr val="tx1"/>
                </a:solidFill>
                <a:effectLst/>
                <a:latin typeface="+mn-lt"/>
                <a:ea typeface="+mn-ea"/>
                <a:cs typeface="+mn-cs"/>
              </a:rPr>
              <a:t>Masabong</a:t>
            </a:r>
            <a:r>
              <a:rPr lang="en-US" sz="1200" kern="1200" dirty="0">
                <a:solidFill>
                  <a:schemeClr val="tx1"/>
                </a:solidFill>
                <a:effectLst/>
                <a:latin typeface="+mn-lt"/>
                <a:ea typeface="+mn-ea"/>
                <a:cs typeface="+mn-cs"/>
              </a:rPr>
              <a:t>); Western Area Rural (</a:t>
            </a:r>
            <a:r>
              <a:rPr lang="en-US" sz="1200" kern="1200" dirty="0" err="1">
                <a:solidFill>
                  <a:schemeClr val="tx1"/>
                </a:solidFill>
                <a:effectLst/>
                <a:latin typeface="+mn-lt"/>
                <a:ea typeface="+mn-ea"/>
                <a:cs typeface="+mn-cs"/>
              </a:rPr>
              <a:t>Malambay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Lumpa</a:t>
            </a:r>
            <a:r>
              <a:rPr lang="en-US" sz="1200" kern="1200" dirty="0">
                <a:solidFill>
                  <a:schemeClr val="tx1"/>
                </a:solidFill>
                <a:effectLst/>
                <a:latin typeface="+mn-lt"/>
                <a:ea typeface="+mn-ea"/>
                <a:cs typeface="+mn-cs"/>
              </a:rPr>
              <a:t>(Partial), Macdonald, Crossing, </a:t>
            </a:r>
            <a:r>
              <a:rPr lang="en-US" sz="1200" kern="1200" dirty="0" err="1">
                <a:solidFill>
                  <a:schemeClr val="tx1"/>
                </a:solidFill>
                <a:effectLst/>
                <a:latin typeface="+mn-lt"/>
                <a:ea typeface="+mn-ea"/>
                <a:cs typeface="+mn-cs"/>
              </a:rPr>
              <a:t>Masorie</a:t>
            </a:r>
            <a:r>
              <a:rPr lang="en-US" sz="1200" kern="1200" dirty="0">
                <a:solidFill>
                  <a:schemeClr val="tx1"/>
                </a:solidFill>
                <a:effectLst/>
                <a:latin typeface="+mn-lt"/>
                <a:ea typeface="+mn-ea"/>
                <a:cs typeface="+mn-cs"/>
              </a:rPr>
              <a:t>, Newton, Kent, York, John Thorpe, </a:t>
            </a:r>
            <a:r>
              <a:rPr lang="en-US" sz="1200" kern="1200" dirty="0" err="1">
                <a:solidFill>
                  <a:schemeClr val="tx1"/>
                </a:solidFill>
                <a:effectLst/>
                <a:latin typeface="+mn-lt"/>
                <a:ea typeface="+mn-ea"/>
                <a:cs typeface="+mn-cs"/>
              </a:rPr>
              <a:t>Songo</a:t>
            </a:r>
            <a:r>
              <a:rPr lang="en-US" sz="1200" kern="1200" dirty="0">
                <a:solidFill>
                  <a:schemeClr val="tx1"/>
                </a:solidFill>
                <a:effectLst/>
                <a:latin typeface="+mn-lt"/>
                <a:ea typeface="+mn-ea"/>
                <a:cs typeface="+mn-cs"/>
              </a:rPr>
              <a:t>, Waterloo(Partial), Kissy town)</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last district</a:t>
            </a:r>
            <a:r>
              <a:rPr lang="en-US" sz="1200" b="0" i="0" u="none" strike="noStrike" kern="1200" baseline="0" dirty="0">
                <a:solidFill>
                  <a:schemeClr val="tx1"/>
                </a:solidFill>
                <a:effectLst/>
                <a:latin typeface="+mn-lt"/>
                <a:ea typeface="+mn-ea"/>
                <a:cs typeface="+mn-cs"/>
              </a:rPr>
              <a:t> Western Area Rural had 12 Chiefdoms which had to be merged to the existing chiefdoms for mapping. Freetown5 (Crossing, Kissy town, </a:t>
            </a:r>
            <a:r>
              <a:rPr lang="en-US" sz="1200" b="0" i="0" u="none" strike="noStrike" kern="1200" baseline="0" dirty="0" err="1">
                <a:solidFill>
                  <a:schemeClr val="tx1"/>
                </a:solidFill>
                <a:effectLst/>
                <a:latin typeface="+mn-lt"/>
                <a:ea typeface="+mn-ea"/>
                <a:cs typeface="+mn-cs"/>
              </a:rPr>
              <a:t>Masorie</a:t>
            </a:r>
            <a:r>
              <a:rPr lang="en-US" sz="1200" b="0" i="0" u="none" strike="noStrike" kern="1200" baseline="0" dirty="0">
                <a:solidFill>
                  <a:schemeClr val="tx1"/>
                </a:solidFill>
                <a:effectLst/>
                <a:latin typeface="+mn-lt"/>
                <a:ea typeface="+mn-ea"/>
                <a:cs typeface="+mn-cs"/>
              </a:rPr>
              <a:t>, Newton and </a:t>
            </a:r>
            <a:r>
              <a:rPr lang="en-US" sz="1200" b="0" i="0" u="none" strike="noStrike" kern="1200" baseline="0" dirty="0" err="1">
                <a:solidFill>
                  <a:schemeClr val="tx1"/>
                </a:solidFill>
                <a:effectLst/>
                <a:latin typeface="+mn-lt"/>
                <a:ea typeface="+mn-ea"/>
                <a:cs typeface="+mn-cs"/>
              </a:rPr>
              <a:t>Songo</a:t>
            </a:r>
            <a:r>
              <a:rPr lang="en-US" sz="1200" b="0" i="0" u="none" strike="noStrike" kern="1200" baseline="0" dirty="0">
                <a:solidFill>
                  <a:schemeClr val="tx1"/>
                </a:solidFill>
                <a:effectLst/>
                <a:latin typeface="+mn-lt"/>
                <a:ea typeface="+mn-ea"/>
                <a:cs typeface="+mn-cs"/>
              </a:rPr>
              <a:t>), Freetown3(</a:t>
            </a:r>
            <a:r>
              <a:rPr lang="en-US" sz="1200" b="0" i="0" u="none" strike="noStrike" kern="1200" dirty="0">
                <a:solidFill>
                  <a:schemeClr val="tx1"/>
                </a:solidFill>
                <a:effectLst/>
                <a:latin typeface="+mn-lt"/>
                <a:ea typeface="+mn-ea"/>
                <a:cs typeface="+mn-cs"/>
              </a:rPr>
              <a:t>John Thorpe</a:t>
            </a:r>
            <a:r>
              <a:rPr lang="en-US" dirty="0"/>
              <a:t> </a:t>
            </a:r>
            <a:r>
              <a:rPr lang="en-US" sz="1200" b="0" i="0" u="none" strike="noStrike" kern="1200" dirty="0" err="1">
                <a:solidFill>
                  <a:schemeClr val="tx1"/>
                </a:solidFill>
                <a:effectLst/>
                <a:latin typeface="+mn-lt"/>
                <a:ea typeface="+mn-ea"/>
                <a:cs typeface="+mn-cs"/>
              </a:rPr>
              <a:t>Lumpa</a:t>
            </a:r>
            <a:r>
              <a:rPr lang="en-US" sz="1200" b="0" i="0" u="none" strike="noStrike" kern="1200" dirty="0">
                <a:solidFill>
                  <a:schemeClr val="tx1"/>
                </a:solidFill>
                <a:effectLst/>
                <a:latin typeface="+mn-lt"/>
                <a:ea typeface="+mn-ea"/>
                <a:cs typeface="+mn-cs"/>
              </a:rPr>
              <a:t>(Partial)</a:t>
            </a:r>
            <a:r>
              <a:rPr lang="en-US" dirty="0"/>
              <a:t> </a:t>
            </a:r>
            <a:r>
              <a:rPr lang="en-US" sz="1200" b="0" i="0" u="none" strike="noStrike" kern="1200" dirty="0">
                <a:solidFill>
                  <a:schemeClr val="tx1"/>
                </a:solidFill>
                <a:effectLst/>
                <a:latin typeface="+mn-lt"/>
                <a:ea typeface="+mn-ea"/>
                <a:cs typeface="+mn-cs"/>
              </a:rPr>
              <a:t>Macdonald</a:t>
            </a:r>
            <a:r>
              <a:rPr lang="en-US" dirty="0"/>
              <a:t> </a:t>
            </a:r>
            <a:r>
              <a:rPr lang="en-US" sz="1200" b="0" i="0" u="none" strike="noStrike" kern="1200" dirty="0" err="1">
                <a:solidFill>
                  <a:schemeClr val="tx1"/>
                </a:solidFill>
                <a:effectLst/>
                <a:latin typeface="+mn-lt"/>
                <a:ea typeface="+mn-ea"/>
                <a:cs typeface="+mn-cs"/>
              </a:rPr>
              <a:t>Malambay</a:t>
            </a:r>
            <a:r>
              <a:rPr lang="en-US" dirty="0"/>
              <a:t> and </a:t>
            </a:r>
            <a:r>
              <a:rPr lang="en-US" sz="1200" b="0" i="0" u="none" strike="noStrike" kern="1200" dirty="0">
                <a:solidFill>
                  <a:schemeClr val="tx1"/>
                </a:solidFill>
                <a:effectLst/>
                <a:latin typeface="+mn-lt"/>
                <a:ea typeface="+mn-ea"/>
                <a:cs typeface="+mn-cs"/>
              </a:rPr>
              <a:t>Waterloo(Partial)</a:t>
            </a:r>
            <a:r>
              <a:rPr lang="en-US" dirty="0"/>
              <a:t> ) and Freetown</a:t>
            </a:r>
            <a:r>
              <a:rPr lang="en-US" baseline="0" dirty="0"/>
              <a:t>(</a:t>
            </a:r>
            <a:r>
              <a:rPr lang="en-US" sz="1200" b="0" i="0" u="none" strike="noStrike" kern="1200" dirty="0">
                <a:solidFill>
                  <a:schemeClr val="tx1"/>
                </a:solidFill>
                <a:effectLst/>
                <a:latin typeface="+mn-lt"/>
                <a:ea typeface="+mn-ea"/>
                <a:cs typeface="+mn-cs"/>
              </a:rPr>
              <a:t>Kent</a:t>
            </a:r>
            <a:r>
              <a:rPr lang="en-US" dirty="0"/>
              <a:t> and </a:t>
            </a:r>
            <a:r>
              <a:rPr lang="en-US" sz="1200" b="0" i="0" u="none" strike="noStrike" kern="1200" dirty="0">
                <a:solidFill>
                  <a:schemeClr val="tx1"/>
                </a:solidFill>
                <a:effectLst/>
                <a:latin typeface="+mn-lt"/>
                <a:ea typeface="+mn-ea"/>
                <a:cs typeface="+mn-cs"/>
              </a:rPr>
              <a:t>York).  For</a:t>
            </a:r>
            <a:r>
              <a:rPr lang="en-US" sz="1200" b="0" i="0" u="none" strike="noStrike" kern="1200" baseline="0" dirty="0">
                <a:solidFill>
                  <a:schemeClr val="tx1"/>
                </a:solidFill>
                <a:effectLst/>
                <a:latin typeface="+mn-lt"/>
                <a:ea typeface="+mn-ea"/>
                <a:cs typeface="+mn-cs"/>
              </a:rPr>
              <a:t> each Chiefdom </a:t>
            </a:r>
            <a:r>
              <a:rPr lang="en-US" sz="1200" b="0" i="0" u="none" strike="noStrike" kern="1200" dirty="0">
                <a:solidFill>
                  <a:schemeClr val="tx1"/>
                </a:solidFill>
                <a:effectLst/>
                <a:latin typeface="+mn-lt"/>
                <a:ea typeface="+mn-ea"/>
                <a:cs typeface="+mn-cs"/>
              </a:rPr>
              <a:t>data</a:t>
            </a:r>
            <a:r>
              <a:rPr lang="en-US" dirty="0"/>
              <a:t> on rooms sprayed</a:t>
            </a:r>
            <a:r>
              <a:rPr lang="en-US" baseline="0" dirty="0"/>
              <a:t> and coverage achieved based on planned targeted was computed. </a:t>
            </a:r>
            <a:endParaRPr lang="en-US" sz="1200" b="0" i="0" u="none" strike="noStrike" kern="1200" baseline="0" dirty="0">
              <a:solidFill>
                <a:schemeClr val="tx1"/>
              </a:solidFill>
              <a:effectLst/>
              <a:latin typeface="+mn-lt"/>
              <a:ea typeface="+mn-ea"/>
              <a:cs typeface="+mn-cs"/>
            </a:endParaRPr>
          </a:p>
          <a:p>
            <a:endParaRPr lang="en-US" dirty="0"/>
          </a:p>
          <a:p>
            <a:r>
              <a:rPr lang="en-US" b="1"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National Malaria Control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(2012). </a:t>
            </a:r>
            <a:r>
              <a:rPr lang="en-US" sz="1200" i="1" kern="1200" dirty="0">
                <a:solidFill>
                  <a:schemeClr val="tx1"/>
                </a:solidFill>
                <a:effectLst/>
                <a:latin typeface="+mn-lt"/>
                <a:ea typeface="+mn-ea"/>
                <a:cs typeface="+mn-cs"/>
              </a:rPr>
              <a:t>The implementation of IRS in Sierra Leone in 2010-2012</a:t>
            </a:r>
            <a:r>
              <a:rPr lang="en-US" sz="1200" kern="1200" dirty="0">
                <a:solidFill>
                  <a:schemeClr val="tx1"/>
                </a:solidFill>
                <a:effectLst/>
                <a:latin typeface="+mn-lt"/>
                <a:ea typeface="+mn-ea"/>
                <a:cs typeface="+mn-cs"/>
              </a:rPr>
              <a:t>. Ministry of Health and Sanitation, Government of Sierra Leone, Draft Report,</a:t>
            </a:r>
            <a:r>
              <a:rPr lang="en-US" sz="1200" kern="1200" baseline="0" dirty="0">
                <a:solidFill>
                  <a:schemeClr val="tx1"/>
                </a:solidFill>
                <a:effectLst/>
                <a:latin typeface="+mn-lt"/>
                <a:ea typeface="+mn-ea"/>
                <a:cs typeface="+mn-cs"/>
              </a:rPr>
              <a:t> 2012.</a:t>
            </a:r>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0FF43EF0-7BE1-4B27-A020-B929F826759A}" type="slidenum">
              <a:rPr lang="en-GB" smtClean="0"/>
              <a:t>31</a:t>
            </a:fld>
            <a:endParaRPr lang="en-GB"/>
          </a:p>
        </p:txBody>
      </p:sp>
    </p:spTree>
    <p:extLst>
      <p:ext uri="{BB962C8B-B14F-4D97-AF65-F5344CB8AC3E}">
        <p14:creationId xmlns:p14="http://schemas.microsoft.com/office/powerpoint/2010/main" val="3718200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Sierra Leone experienced the first outbreak of Ebola virus disease (EVD) on the 25th of May,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2014 in the Eastern part of the country</a:t>
            </a:r>
            <a:r>
              <a:rPr lang="en-GB" sz="1200" kern="1200" baseline="0" dirty="0">
                <a:solidFill>
                  <a:schemeClr val="tx1"/>
                </a:solidFill>
                <a:effectLst/>
                <a:latin typeface="+mn-lt"/>
                <a:ea typeface="+mn-ea"/>
                <a:cs typeface="+mn-cs"/>
              </a:rPr>
              <a:t> [NMCP 2015]</a:t>
            </a:r>
            <a:r>
              <a:rPr lang="en-GB" sz="1200" kern="1200" dirty="0">
                <a:solidFill>
                  <a:schemeClr val="tx1"/>
                </a:solidFill>
                <a:effectLst/>
                <a:latin typeface="+mn-lt"/>
                <a:ea typeface="+mn-ea"/>
                <a:cs typeface="+mn-cs"/>
              </a:rPr>
              <a:t>. In May 2014, Sierra Leone experienced the first outbreak of Ebola virus disease (EVD). This outbreak has since resulted in 13785 cases of which 3955 died [CDC 2015]. The epidemic was concentrated in the </a:t>
            </a:r>
            <a:r>
              <a:rPr lang="en-GB" sz="1200" kern="1200" dirty="0" err="1">
                <a:solidFill>
                  <a:schemeClr val="tx1"/>
                </a:solidFill>
                <a:effectLst/>
                <a:latin typeface="+mn-lt"/>
                <a:ea typeface="+mn-ea"/>
                <a:cs typeface="+mn-cs"/>
              </a:rPr>
              <a:t>Bombali</a:t>
            </a:r>
            <a:r>
              <a:rPr lang="en-GB" sz="1200" kern="1200" dirty="0">
                <a:solidFill>
                  <a:schemeClr val="tx1"/>
                </a:solidFill>
                <a:effectLst/>
                <a:latin typeface="+mn-lt"/>
                <a:ea typeface="+mn-ea"/>
                <a:cs typeface="+mn-cs"/>
              </a:rPr>
              <a:t> and Port </a:t>
            </a:r>
            <a:r>
              <a:rPr lang="en-GB" sz="1200" kern="1200" dirty="0" err="1">
                <a:solidFill>
                  <a:schemeClr val="tx1"/>
                </a:solidFill>
                <a:effectLst/>
                <a:latin typeface="+mn-lt"/>
                <a:ea typeface="+mn-ea"/>
                <a:cs typeface="+mn-cs"/>
              </a:rPr>
              <a:t>Loko</a:t>
            </a:r>
            <a:r>
              <a:rPr lang="en-GB" sz="1200" kern="1200" dirty="0">
                <a:solidFill>
                  <a:schemeClr val="tx1"/>
                </a:solidFill>
                <a:effectLst/>
                <a:latin typeface="+mn-lt"/>
                <a:ea typeface="+mn-ea"/>
                <a:cs typeface="+mn-cs"/>
              </a:rPr>
              <a:t> districts in the Northern province and rural and urban zones of the Western Area province.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EVD outbreak has disrupted malaria case management significantly partly because of its impact on the health system and work force,</a:t>
            </a:r>
            <a:r>
              <a:rPr lang="en-GB" sz="1200" kern="1200" baseline="0" dirty="0">
                <a:solidFill>
                  <a:schemeClr val="tx1"/>
                </a:solidFill>
                <a:effectLst/>
                <a:latin typeface="+mn-lt"/>
                <a:ea typeface="+mn-ea"/>
                <a:cs typeface="+mn-cs"/>
              </a:rPr>
              <a:t> but also </a:t>
            </a:r>
            <a:r>
              <a:rPr lang="en-GB" sz="1200" kern="1200" dirty="0">
                <a:solidFill>
                  <a:schemeClr val="tx1"/>
                </a:solidFill>
                <a:effectLst/>
                <a:latin typeface="+mn-lt"/>
                <a:ea typeface="+mn-ea"/>
                <a:cs typeface="+mn-cs"/>
              </a:rPr>
              <a:t>due to common initial symptoms between malaria and EVD, potential malaria patients in Sierra Leone are afraid to seek treatment for fear of being diagnosed with EVD. As part of the malaria response to the EVD outbreak, almost 3.5 million LLINs were distributed in June 2014. In addition, a pilot study on the potential effects of MDA during the malaria outbreak, using the first line treatment of </a:t>
            </a:r>
            <a:r>
              <a:rPr lang="en-GB" sz="1200" kern="1200" dirty="0" err="1">
                <a:solidFill>
                  <a:schemeClr val="tx1"/>
                </a:solidFill>
                <a:effectLst/>
                <a:latin typeface="+mn-lt"/>
                <a:ea typeface="+mn-ea"/>
                <a:cs typeface="+mn-cs"/>
              </a:rPr>
              <a:t>artesunate-amodiquine</a:t>
            </a:r>
            <a:r>
              <a:rPr lang="en-GB" sz="1200" kern="1200" dirty="0">
                <a:solidFill>
                  <a:schemeClr val="tx1"/>
                </a:solidFill>
                <a:effectLst/>
                <a:latin typeface="+mn-lt"/>
                <a:ea typeface="+mn-ea"/>
                <a:cs typeface="+mn-cs"/>
              </a:rPr>
              <a:t> (AS=AQ)  was implemented in EVD hotspots. Two cycles of MDA were implemented in 5-8 December 2014 and 16-19 January 2015. </a:t>
            </a:r>
          </a:p>
          <a:p>
            <a:r>
              <a:rPr lang="en-GB" sz="1200" kern="1200" dirty="0">
                <a:solidFill>
                  <a:schemeClr val="tx1"/>
                </a:solidFill>
                <a:effectLst/>
                <a:latin typeface="+mn-lt"/>
                <a:ea typeface="+mn-ea"/>
                <a:cs typeface="+mn-cs"/>
              </a:rPr>
              <a:t> </a:t>
            </a:r>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This map shows the districts targeted for MDA [NMCP 2015]. These districts were </a:t>
            </a:r>
            <a:r>
              <a:rPr lang="en-US" sz="1200" b="0" i="0" u="none" strike="noStrike" kern="1200" dirty="0" err="1">
                <a:solidFill>
                  <a:schemeClr val="tx1"/>
                </a:solidFill>
                <a:effectLst/>
                <a:latin typeface="+mn-lt"/>
                <a:ea typeface="+mn-ea"/>
                <a:cs typeface="+mn-cs"/>
              </a:rPr>
              <a:t>Bombali</a:t>
            </a:r>
            <a:r>
              <a:rPr lang="en-US" sz="1200" b="0" i="0" u="none" strike="noStrike" kern="1200" dirty="0">
                <a:solidFill>
                  <a:schemeClr val="tx1"/>
                </a:solidFill>
                <a:effectLst/>
                <a:latin typeface="+mn-lt"/>
                <a:ea typeface="+mn-ea"/>
                <a:cs typeface="+mn-cs"/>
              </a:rPr>
              <a:t>,</a:t>
            </a:r>
            <a:r>
              <a:rPr lang="en-US" dirty="0"/>
              <a:t> </a:t>
            </a:r>
            <a:r>
              <a:rPr lang="en-US" sz="1200" b="0" i="0" u="none" strike="noStrike" kern="1200" dirty="0" err="1">
                <a:solidFill>
                  <a:schemeClr val="tx1"/>
                </a:solidFill>
                <a:effectLst/>
                <a:latin typeface="+mn-lt"/>
                <a:ea typeface="+mn-ea"/>
                <a:cs typeface="+mn-cs"/>
              </a:rPr>
              <a:t>Kambia</a:t>
            </a:r>
            <a:r>
              <a:rPr lang="en-US" sz="1200" b="0" i="0" u="none" strike="noStrike" kern="1200" dirty="0">
                <a:solidFill>
                  <a:schemeClr val="tx1"/>
                </a:solidFill>
                <a:effectLst/>
                <a:latin typeface="+mn-lt"/>
                <a:ea typeface="+mn-ea"/>
                <a:cs typeface="+mn-cs"/>
              </a:rPr>
              <a:t>,</a:t>
            </a:r>
            <a:r>
              <a:rPr lang="en-US" dirty="0"/>
              <a:t> </a:t>
            </a:r>
            <a:r>
              <a:rPr lang="en-US" sz="1200" b="0" i="0" u="none" strike="noStrike" kern="1200" dirty="0" err="1">
                <a:solidFill>
                  <a:schemeClr val="tx1"/>
                </a:solidFill>
                <a:effectLst/>
                <a:latin typeface="+mn-lt"/>
                <a:ea typeface="+mn-ea"/>
                <a:cs typeface="+mn-cs"/>
              </a:rPr>
              <a:t>Koinadugu</a:t>
            </a:r>
            <a:r>
              <a:rPr lang="en-US" sz="1200" b="0" i="0" u="none" strike="noStrike" kern="1200" dirty="0">
                <a:solidFill>
                  <a:schemeClr val="tx1"/>
                </a:solidFill>
                <a:effectLst/>
                <a:latin typeface="+mn-lt"/>
                <a:ea typeface="+mn-ea"/>
                <a:cs typeface="+mn-cs"/>
              </a:rPr>
              <a:t>,</a:t>
            </a:r>
            <a:r>
              <a:rPr lang="en-US" dirty="0"/>
              <a:t> </a:t>
            </a:r>
            <a:r>
              <a:rPr lang="en-US" sz="1200" b="0" i="0" u="none" strike="noStrike" kern="1200" dirty="0" err="1">
                <a:solidFill>
                  <a:schemeClr val="tx1"/>
                </a:solidFill>
                <a:effectLst/>
                <a:latin typeface="+mn-lt"/>
                <a:ea typeface="+mn-ea"/>
                <a:cs typeface="+mn-cs"/>
              </a:rPr>
              <a:t>Moyamba</a:t>
            </a:r>
            <a:r>
              <a:rPr lang="en-US" sz="1200" b="0" i="0" u="none" strike="noStrike" kern="1200" dirty="0">
                <a:solidFill>
                  <a:schemeClr val="tx1"/>
                </a:solidFill>
                <a:effectLst/>
                <a:latin typeface="+mn-lt"/>
                <a:ea typeface="+mn-ea"/>
                <a:cs typeface="+mn-cs"/>
              </a:rPr>
              <a:t>,</a:t>
            </a:r>
            <a:r>
              <a:rPr lang="en-US" dirty="0"/>
              <a:t> </a:t>
            </a:r>
            <a:r>
              <a:rPr lang="en-US" sz="1200" b="0" i="0" u="none" strike="noStrike" kern="1200" dirty="0">
                <a:solidFill>
                  <a:schemeClr val="tx1"/>
                </a:solidFill>
                <a:effectLst/>
                <a:latin typeface="+mn-lt"/>
                <a:ea typeface="+mn-ea"/>
                <a:cs typeface="+mn-cs"/>
              </a:rPr>
              <a:t>Port </a:t>
            </a:r>
            <a:r>
              <a:rPr lang="en-US" sz="1200" b="0" i="0" u="none" strike="noStrike" kern="1200" dirty="0" err="1">
                <a:solidFill>
                  <a:schemeClr val="tx1"/>
                </a:solidFill>
                <a:effectLst/>
                <a:latin typeface="+mn-lt"/>
                <a:ea typeface="+mn-ea"/>
                <a:cs typeface="+mn-cs"/>
              </a:rPr>
              <a:t>Loko</a:t>
            </a:r>
            <a:r>
              <a:rPr lang="en-US" sz="1200" b="0" i="0" u="none" strike="noStrike" kern="1200" dirty="0">
                <a:solidFill>
                  <a:schemeClr val="tx1"/>
                </a:solidFill>
                <a:effectLst/>
                <a:latin typeface="+mn-lt"/>
                <a:ea typeface="+mn-ea"/>
                <a:cs typeface="+mn-cs"/>
              </a:rPr>
              <a:t>,</a:t>
            </a:r>
            <a:r>
              <a:rPr lang="en-US" dirty="0"/>
              <a:t> </a:t>
            </a:r>
            <a:r>
              <a:rPr lang="en-US" sz="1200" b="0" i="0" u="none" strike="noStrike" kern="1200" dirty="0" err="1">
                <a:solidFill>
                  <a:schemeClr val="tx1"/>
                </a:solidFill>
                <a:effectLst/>
                <a:latin typeface="+mn-lt"/>
                <a:ea typeface="+mn-ea"/>
                <a:cs typeface="+mn-cs"/>
              </a:rPr>
              <a:t>Tonkolili</a:t>
            </a:r>
            <a:r>
              <a:rPr lang="en-US" sz="1200" b="0" i="0" u="none" strike="noStrike" kern="1200" dirty="0">
                <a:solidFill>
                  <a:schemeClr val="tx1"/>
                </a:solidFill>
                <a:effectLst/>
                <a:latin typeface="+mn-lt"/>
                <a:ea typeface="+mn-ea"/>
                <a:cs typeface="+mn-cs"/>
              </a:rPr>
              <a:t>,</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Western and  Rural</a:t>
            </a:r>
            <a:r>
              <a:rPr lang="en-US" dirty="0"/>
              <a:t> </a:t>
            </a:r>
            <a:r>
              <a:rPr lang="en-US" sz="1200" b="0" i="0" u="none" strike="noStrike" kern="1200" dirty="0">
                <a:solidFill>
                  <a:schemeClr val="tx1"/>
                </a:solidFill>
                <a:effectLst/>
                <a:latin typeface="+mn-lt"/>
                <a:ea typeface="+mn-ea"/>
                <a:cs typeface="+mn-cs"/>
              </a:rPr>
              <a:t>Western Urban/Freetown</a:t>
            </a:r>
            <a:r>
              <a:rPr lang="en-US" dirty="0"/>
              <a:t> ) and</a:t>
            </a:r>
            <a:r>
              <a:rPr lang="en-US" baseline="0" dirty="0"/>
              <a:t> are </a:t>
            </a:r>
            <a:r>
              <a:rPr lang="en-US" dirty="0"/>
              <a:t>shaded in dark grey. </a:t>
            </a:r>
          </a:p>
          <a:p>
            <a:endParaRPr lang="en-US" b="0" dirty="0"/>
          </a:p>
          <a:p>
            <a:endParaRPr lang="en-US" b="1" dirty="0"/>
          </a:p>
          <a:p>
            <a:r>
              <a:rPr lang="en-US" b="1" dirty="0"/>
              <a:t>References:</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Centers</a:t>
            </a:r>
            <a:r>
              <a:rPr lang="en-GB" sz="1200" kern="1200" dirty="0">
                <a:solidFill>
                  <a:schemeClr val="tx1"/>
                </a:solidFill>
                <a:effectLst/>
                <a:latin typeface="+mn-lt"/>
                <a:ea typeface="+mn-ea"/>
                <a:cs typeface="+mn-cs"/>
              </a:rPr>
              <a:t> for Disease control and Prevention. 2014 Ebola Outbreak in West Africa - Case Counts. </a:t>
            </a:r>
            <a:r>
              <a:rPr lang="en-GB" sz="1200" u="sng" kern="1200" dirty="0">
                <a:solidFill>
                  <a:schemeClr val="tx1"/>
                </a:solidFill>
                <a:effectLst/>
                <a:latin typeface="+mn-lt"/>
                <a:ea typeface="+mn-ea"/>
                <a:cs typeface="+mn-cs"/>
                <a:hlinkClick r:id="rId3"/>
              </a:rPr>
              <a:t>http://www.cdc.gov/vhf/ebola/outbreaks/2014-west-africa/case-counts.html</a:t>
            </a:r>
            <a:r>
              <a:rPr lang="en-GB" sz="1200" kern="1200" dirty="0">
                <a:solidFill>
                  <a:schemeClr val="tx1"/>
                </a:solidFill>
                <a:effectLst/>
                <a:latin typeface="+mn-lt"/>
                <a:ea typeface="+mn-ea"/>
                <a:cs typeface="+mn-cs"/>
              </a:rPr>
              <a:t>. </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National Malaria Control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(2015). </a:t>
            </a:r>
            <a:r>
              <a:rPr lang="en-US" sz="1200" i="1" kern="1200" dirty="0">
                <a:solidFill>
                  <a:schemeClr val="tx1"/>
                </a:solidFill>
                <a:effectLst/>
                <a:latin typeface="+mn-lt"/>
                <a:ea typeface="+mn-ea"/>
                <a:cs typeface="+mn-cs"/>
              </a:rPr>
              <a:t>Rapid Impact Assessment of Mass Drug Administration ( MDA ) for malaria in response to the Ebola outbreak in Sierra Leone</a:t>
            </a:r>
            <a:r>
              <a:rPr lang="en-US" sz="1200" kern="1200" dirty="0">
                <a:solidFill>
                  <a:schemeClr val="tx1"/>
                </a:solidFill>
                <a:effectLst/>
                <a:latin typeface="+mn-lt"/>
                <a:ea typeface="+mn-ea"/>
                <a:cs typeface="+mn-cs"/>
              </a:rPr>
              <a:t>. Ministry of Health and Sanitation, Government of Sierra Leone, Final Report,</a:t>
            </a:r>
            <a:r>
              <a:rPr lang="en-US" sz="1200" kern="1200" baseline="0" dirty="0">
                <a:solidFill>
                  <a:schemeClr val="tx1"/>
                </a:solidFill>
                <a:effectLst/>
                <a:latin typeface="+mn-lt"/>
                <a:ea typeface="+mn-ea"/>
                <a:cs typeface="+mn-cs"/>
              </a:rPr>
              <a:t> May 2015.</a:t>
            </a:r>
            <a:endParaRPr lang="en-GB" sz="120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0FF43EF0-7BE1-4B27-A020-B929F826759A}" type="slidenum">
              <a:rPr lang="en-GB" smtClean="0"/>
              <a:t>32</a:t>
            </a:fld>
            <a:endParaRPr lang="en-GB"/>
          </a:p>
        </p:txBody>
      </p:sp>
    </p:spTree>
    <p:extLst>
      <p:ext uri="{BB962C8B-B14F-4D97-AF65-F5344CB8AC3E}">
        <p14:creationId xmlns:p14="http://schemas.microsoft.com/office/powerpoint/2010/main" val="1695530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Within MDA districts (dark grey) MDA Chiefdoms are shown in yellow color while Non-MDA controls in brown color. </a:t>
            </a:r>
            <a:r>
              <a:rPr lang="en-US" sz="1200" b="0" i="0" u="none" strike="noStrike" kern="1200" baseline="0" dirty="0">
                <a:solidFill>
                  <a:schemeClr val="tx1"/>
                </a:solidFill>
                <a:latin typeface="+mn-lt"/>
                <a:ea typeface="+mn-ea"/>
                <a:cs typeface="+mn-cs"/>
              </a:rPr>
              <a:t>In the report the Western Area is divided into Urban and Rural. 10 zones and  20 zones were captured in the Report for  Rural and Urban Districts respectively. In mapping these chiefdoms, the two were merged and zones considered to have covered the entire districts. This is because of the lack of an updated zones map for the Western Area.</a:t>
            </a:r>
            <a:endParaRPr lang="en-US" dirty="0"/>
          </a:p>
          <a:p>
            <a:endParaRPr lang="en-US" dirty="0"/>
          </a:p>
          <a:p>
            <a:r>
              <a:rPr lang="en-US" b="1"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National Malaria Control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(2015). </a:t>
            </a:r>
            <a:r>
              <a:rPr lang="en-US" sz="1200" i="1" kern="1200" dirty="0">
                <a:solidFill>
                  <a:schemeClr val="tx1"/>
                </a:solidFill>
                <a:effectLst/>
                <a:latin typeface="+mn-lt"/>
                <a:ea typeface="+mn-ea"/>
                <a:cs typeface="+mn-cs"/>
              </a:rPr>
              <a:t>Rapid Impact Assessment of Mass Drug Administration ( MDA ) for malaria in response to the Ebola outbreak in Sierra Leone</a:t>
            </a:r>
            <a:r>
              <a:rPr lang="en-US" sz="1200" kern="1200" dirty="0">
                <a:solidFill>
                  <a:schemeClr val="tx1"/>
                </a:solidFill>
                <a:effectLst/>
                <a:latin typeface="+mn-lt"/>
                <a:ea typeface="+mn-ea"/>
                <a:cs typeface="+mn-cs"/>
              </a:rPr>
              <a:t>. Ministry of Health and Sanitation, Government of Sierra Leone, Final Report,</a:t>
            </a:r>
            <a:r>
              <a:rPr lang="en-US" sz="1200" kern="1200" baseline="0" dirty="0">
                <a:solidFill>
                  <a:schemeClr val="tx1"/>
                </a:solidFill>
                <a:effectLst/>
                <a:latin typeface="+mn-lt"/>
                <a:ea typeface="+mn-ea"/>
                <a:cs typeface="+mn-cs"/>
              </a:rPr>
              <a:t> May 2015.</a:t>
            </a:r>
            <a:endParaRPr lang="en-GB" sz="1200" kern="1200" dirty="0">
              <a:solidFill>
                <a:schemeClr val="tx1"/>
              </a:solidFill>
              <a:effectLst/>
              <a:latin typeface="+mn-lt"/>
              <a:ea typeface="+mn-ea"/>
              <a:cs typeface="+mn-cs"/>
            </a:endParaRPr>
          </a:p>
          <a:p>
            <a:endParaRPr lang="en-US" dirty="0"/>
          </a:p>
          <a:p>
            <a:r>
              <a:rPr lang="en-US" b="1" dirty="0"/>
              <a:t>Follow up:</a:t>
            </a:r>
          </a:p>
          <a:p>
            <a:r>
              <a:rPr lang="en-US" dirty="0"/>
              <a:t>An updated</a:t>
            </a:r>
            <a:r>
              <a:rPr lang="en-US" baseline="0" dirty="0"/>
              <a:t> zones map for Western Area.</a:t>
            </a:r>
            <a:endParaRPr lang="en-GB" dirty="0"/>
          </a:p>
        </p:txBody>
      </p:sp>
      <p:sp>
        <p:nvSpPr>
          <p:cNvPr id="4" name="Slide Number Placeholder 3"/>
          <p:cNvSpPr>
            <a:spLocks noGrp="1"/>
          </p:cNvSpPr>
          <p:nvPr>
            <p:ph type="sldNum" sz="quarter" idx="10"/>
          </p:nvPr>
        </p:nvSpPr>
        <p:spPr/>
        <p:txBody>
          <a:bodyPr/>
          <a:lstStyle/>
          <a:p>
            <a:fld id="{0FF43EF0-7BE1-4B27-A020-B929F826759A}" type="slidenum">
              <a:rPr lang="en-GB" smtClean="0"/>
              <a:t>33</a:t>
            </a:fld>
            <a:endParaRPr lang="en-GB"/>
          </a:p>
        </p:txBody>
      </p:sp>
    </p:spTree>
    <p:extLst>
      <p:ext uri="{BB962C8B-B14F-4D97-AF65-F5344CB8AC3E}">
        <p14:creationId xmlns:p14="http://schemas.microsoft.com/office/powerpoint/2010/main" val="396035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Maps showing Chiefdoms targeted for mass drug administration (MDA) for malaria in cycle 1 (</a:t>
            </a:r>
            <a:r>
              <a:rPr lang="en-GB" sz="1200" kern="1200" dirty="0">
                <a:solidFill>
                  <a:schemeClr val="tx1"/>
                </a:solidFill>
                <a:effectLst/>
                <a:latin typeface="+mn-lt"/>
                <a:ea typeface="+mn-ea"/>
                <a:cs typeface="+mn-cs"/>
              </a:rPr>
              <a:t>5-8 December 2014)</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cycle 2 (16-19 January 2015)</a:t>
            </a:r>
            <a:endParaRPr lang="en-US" dirty="0"/>
          </a:p>
          <a:p>
            <a:endParaRPr lang="en-GB" dirty="0"/>
          </a:p>
        </p:txBody>
      </p:sp>
      <p:sp>
        <p:nvSpPr>
          <p:cNvPr id="4" name="Slide Number Placeholder 3"/>
          <p:cNvSpPr>
            <a:spLocks noGrp="1"/>
          </p:cNvSpPr>
          <p:nvPr>
            <p:ph type="sldNum" sz="quarter" idx="10"/>
          </p:nvPr>
        </p:nvSpPr>
        <p:spPr/>
        <p:txBody>
          <a:bodyPr/>
          <a:lstStyle/>
          <a:p>
            <a:fld id="{0FF43EF0-7BE1-4B27-A020-B929F826759A}" type="slidenum">
              <a:rPr lang="en-GB" smtClean="0"/>
              <a:t>34</a:t>
            </a:fld>
            <a:endParaRPr lang="en-GB"/>
          </a:p>
        </p:txBody>
      </p:sp>
    </p:spTree>
    <p:extLst>
      <p:ext uri="{BB962C8B-B14F-4D97-AF65-F5344CB8AC3E}">
        <p14:creationId xmlns:p14="http://schemas.microsoft.com/office/powerpoint/2010/main" val="167352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2C1737-DBA3-428C-BB72-BAC19AB9F7F6}" type="slidenum">
              <a:rPr lang="en-GB" smtClean="0"/>
              <a:t>35</a:t>
            </a:fld>
            <a:endParaRPr lang="en-GB"/>
          </a:p>
        </p:txBody>
      </p:sp>
    </p:spTree>
    <p:extLst>
      <p:ext uri="{BB962C8B-B14F-4D97-AF65-F5344CB8AC3E}">
        <p14:creationId xmlns:p14="http://schemas.microsoft.com/office/powerpoint/2010/main" val="82930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2797ED-26C5-466D-A12F-FBED66AC7A4C}" type="slidenum">
              <a:rPr lang="en-US" smtClean="0"/>
              <a:t>36</a:t>
            </a:fld>
            <a:endParaRPr lang="en-US"/>
          </a:p>
        </p:txBody>
      </p:sp>
    </p:spTree>
    <p:extLst>
      <p:ext uri="{BB962C8B-B14F-4D97-AF65-F5344CB8AC3E}">
        <p14:creationId xmlns:p14="http://schemas.microsoft.com/office/powerpoint/2010/main" val="1735376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2797ED-26C5-466D-A12F-FBED66AC7A4C}" type="slidenum">
              <a:rPr lang="en-US" smtClean="0"/>
              <a:t>37</a:t>
            </a:fld>
            <a:endParaRPr lang="en-US"/>
          </a:p>
        </p:txBody>
      </p:sp>
    </p:spTree>
    <p:extLst>
      <p:ext uri="{BB962C8B-B14F-4D97-AF65-F5344CB8AC3E}">
        <p14:creationId xmlns:p14="http://schemas.microsoft.com/office/powerpoint/2010/main" val="846831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area estimation (SAE) techniques are applied</a:t>
            </a:r>
            <a:r>
              <a:rPr lang="en-US" baseline="0" dirty="0"/>
              <a:t> to produce reliable estimates for small geographies with few data points since it is impossible to have reliable estimates of small geographical unit directly</a:t>
            </a:r>
            <a:r>
              <a:rPr lang="en-US" dirty="0"/>
              <a:t>. The few data points are due to time</a:t>
            </a:r>
            <a:r>
              <a:rPr lang="en-US" baseline="0" dirty="0"/>
              <a:t> and re</a:t>
            </a:r>
            <a:r>
              <a:rPr lang="en-US" dirty="0"/>
              <a:t>sources constraints.</a:t>
            </a:r>
          </a:p>
          <a:p>
            <a:endParaRPr lang="en-US" dirty="0"/>
          </a:p>
          <a:p>
            <a:r>
              <a:rPr lang="en-US" dirty="0" err="1"/>
              <a:t>Spatio</a:t>
            </a:r>
            <a:r>
              <a:rPr lang="en-US" dirty="0"/>
              <a:t>-temporal SAE models its advantage of  information from the neighboring areas when estimating spatially and temporally correlated random effects</a:t>
            </a:r>
            <a:r>
              <a:rPr lang="en-US" baseline="0" dirty="0"/>
              <a:t> improving </a:t>
            </a:r>
            <a:r>
              <a:rPr lang="en-US" dirty="0"/>
              <a:t>estimates</a:t>
            </a:r>
            <a:r>
              <a:rPr lang="en-US" baseline="0" dirty="0"/>
              <a:t> at non sampled points are improved. The </a:t>
            </a:r>
            <a:r>
              <a:rPr lang="en-US" dirty="0"/>
              <a:t>area variation not explained by the selected covariates is split in two components, structured and unstructured for each region. Structured effects reflect the likely correlation between neighboring regions while unstructured effects are termed to be independent in each area.</a:t>
            </a:r>
            <a:r>
              <a:rPr lang="en-US" baseline="0" dirty="0"/>
              <a:t> Here the SAE models borrowed strength from  the neighboring districts and for each year and autocorrelation in time.</a:t>
            </a:r>
          </a:p>
          <a:p>
            <a:endParaRPr lang="en-US" baseline="0"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2797ED-26C5-466D-A12F-FBED66AC7A4C}" type="slidenum">
              <a:rPr lang="en-US" smtClean="0"/>
              <a:t>38</a:t>
            </a:fld>
            <a:endParaRPr lang="en-US"/>
          </a:p>
        </p:txBody>
      </p:sp>
    </p:spTree>
    <p:extLst>
      <p:ext uri="{BB962C8B-B14F-4D97-AF65-F5344CB8AC3E}">
        <p14:creationId xmlns:p14="http://schemas.microsoft.com/office/powerpoint/2010/main" val="546653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2797ED-26C5-466D-A12F-FBED66AC7A4C}" type="slidenum">
              <a:rPr lang="en-US" smtClean="0"/>
              <a:t>39</a:t>
            </a:fld>
            <a:endParaRPr lang="en-US"/>
          </a:p>
        </p:txBody>
      </p:sp>
    </p:spTree>
    <p:extLst>
      <p:ext uri="{BB962C8B-B14F-4D97-AF65-F5344CB8AC3E}">
        <p14:creationId xmlns:p14="http://schemas.microsoft.com/office/powerpoint/2010/main" val="1058250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2797ED-26C5-466D-A12F-FBED66AC7A4C}" type="slidenum">
              <a:rPr lang="en-US" smtClean="0"/>
              <a:t>40</a:t>
            </a:fld>
            <a:endParaRPr lang="en-US"/>
          </a:p>
        </p:txBody>
      </p:sp>
    </p:spTree>
    <p:extLst>
      <p:ext uri="{BB962C8B-B14F-4D97-AF65-F5344CB8AC3E}">
        <p14:creationId xmlns:p14="http://schemas.microsoft.com/office/powerpoint/2010/main" val="117427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Modelling techniques for the spatial reallocation of populations within census units have been developed in an attempt to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disaggregate population count data to a finer spatial detail and (ii) convert population count data from irregular administrative units to regular raster layers [Linard et al., 2010; 2012]. Population census size estimates, corresponding within chiefdoms used during the 2004 national census were acquired for Sierra Leone. Typical regional per-land cover class population densities were estimated from African countries for which very fine resolution population data were available, following approaches previously outlined [Linard et al., 2012]. These typical population densities were then applied as weightings to redistribute census counts according to the land cover and to map human population distributions at a finer spatial resolution using </a:t>
            </a:r>
            <a:r>
              <a:rPr lang="en-GB" sz="1200" kern="1200" dirty="0" err="1">
                <a:solidFill>
                  <a:schemeClr val="tx1"/>
                </a:solidFill>
                <a:effectLst/>
                <a:latin typeface="+mn-lt"/>
                <a:ea typeface="+mn-ea"/>
                <a:cs typeface="+mn-cs"/>
              </a:rPr>
              <a:t>dasymetric</a:t>
            </a:r>
            <a:r>
              <a:rPr lang="en-GB" sz="1200" kern="1200" dirty="0">
                <a:solidFill>
                  <a:schemeClr val="tx1"/>
                </a:solidFill>
                <a:effectLst/>
                <a:latin typeface="+mn-lt"/>
                <a:ea typeface="+mn-ea"/>
                <a:cs typeface="+mn-cs"/>
              </a:rPr>
              <a:t> modelling techniques [</a:t>
            </a:r>
            <a:r>
              <a:rPr lang="en-GB" sz="1200" kern="1200" dirty="0" err="1">
                <a:solidFill>
                  <a:schemeClr val="tx1"/>
                </a:solidFill>
                <a:effectLst/>
                <a:latin typeface="+mn-lt"/>
                <a:ea typeface="+mn-ea"/>
                <a:cs typeface="+mn-cs"/>
              </a:rPr>
              <a:t>Mennis</a:t>
            </a:r>
            <a:r>
              <a:rPr lang="en-GB" sz="1200" kern="1200" dirty="0">
                <a:solidFill>
                  <a:schemeClr val="tx1"/>
                </a:solidFill>
                <a:effectLst/>
                <a:latin typeface="+mn-lt"/>
                <a:ea typeface="+mn-ea"/>
                <a:cs typeface="+mn-cs"/>
              </a:rPr>
              <a:t>, 2009]. The modelling method distinguishes urban and rural populations in the redistribution of populations. The population distribution datasets were projected to 2010 using United Nations (UN) national rural and urban growth rates and made to match the total national population estimates provided by the  UN Population Division.</a:t>
            </a:r>
          </a:p>
          <a:p>
            <a:r>
              <a:rPr lang="en-GB" sz="1200" kern="1200" dirty="0">
                <a:solidFill>
                  <a:schemeClr val="tx1"/>
                </a:solidFill>
                <a:effectLst/>
                <a:latin typeface="+mn-lt"/>
                <a:ea typeface="+mn-ea"/>
                <a:cs typeface="+mn-cs"/>
              </a:rPr>
              <a:t> </a:t>
            </a:r>
          </a:p>
          <a:p>
            <a:r>
              <a:rPr lang="fr-FR" sz="1200" b="1" kern="1200" dirty="0" err="1">
                <a:solidFill>
                  <a:schemeClr val="tx1"/>
                </a:solidFill>
                <a:effectLst/>
                <a:latin typeface="+mn-lt"/>
                <a:ea typeface="+mn-ea"/>
                <a:cs typeface="+mn-cs"/>
              </a:rPr>
              <a:t>References</a:t>
            </a:r>
            <a:endParaRPr lang="fr-FR" sz="1200" b="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Linard C et al. (2010). </a:t>
            </a:r>
            <a:r>
              <a:rPr lang="fr-FR" sz="1200" i="1" kern="1200" dirty="0" err="1">
                <a:solidFill>
                  <a:schemeClr val="tx1"/>
                </a:solidFill>
                <a:effectLst/>
                <a:latin typeface="+mn-lt"/>
                <a:ea typeface="+mn-ea"/>
                <a:cs typeface="+mn-cs"/>
              </a:rPr>
              <a:t>GeoJournal</a:t>
            </a:r>
            <a:r>
              <a:rPr lang="fr-FR" sz="1200" i="1"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76</a:t>
            </a:r>
            <a:r>
              <a:rPr lang="fr-FR" sz="1200" kern="1200" dirty="0">
                <a:solidFill>
                  <a:schemeClr val="tx1"/>
                </a:solidFill>
                <a:effectLst/>
                <a:latin typeface="+mn-lt"/>
                <a:ea typeface="+mn-ea"/>
                <a:cs typeface="+mn-cs"/>
              </a:rPr>
              <a:t>: 525–538; Linard C et al. (2012).</a:t>
            </a:r>
            <a:r>
              <a:rPr lang="fr-FR" sz="1200" i="1" kern="1200" dirty="0" err="1">
                <a:solidFill>
                  <a:schemeClr val="tx1"/>
                </a:solidFill>
                <a:effectLst/>
                <a:latin typeface="+mn-lt"/>
                <a:ea typeface="+mn-ea"/>
                <a:cs typeface="+mn-cs"/>
              </a:rPr>
              <a:t>PLoS</a:t>
            </a:r>
            <a:r>
              <a:rPr lang="fr-FR" sz="1200" i="1" kern="1200" dirty="0">
                <a:solidFill>
                  <a:schemeClr val="tx1"/>
                </a:solidFill>
                <a:effectLst/>
                <a:latin typeface="+mn-lt"/>
                <a:ea typeface="+mn-ea"/>
                <a:cs typeface="+mn-cs"/>
              </a:rPr>
              <a:t> One,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7</a:t>
            </a:r>
            <a:r>
              <a:rPr lang="fr-FR" sz="1200" kern="1200" dirty="0">
                <a:solidFill>
                  <a:schemeClr val="tx1"/>
                </a:solidFill>
                <a:effectLst/>
                <a:latin typeface="+mn-lt"/>
                <a:ea typeface="+mn-ea"/>
                <a:cs typeface="+mn-cs"/>
              </a:rPr>
              <a:t>: e31743; </a:t>
            </a:r>
            <a:r>
              <a:rPr lang="en-US" sz="1200" kern="1200" dirty="0" err="1">
                <a:solidFill>
                  <a:schemeClr val="tx1"/>
                </a:solidFill>
                <a:effectLst/>
                <a:latin typeface="+mn-lt"/>
                <a:ea typeface="+mn-ea"/>
                <a:cs typeface="+mn-cs"/>
              </a:rPr>
              <a:t>Mennis</a:t>
            </a:r>
            <a:r>
              <a:rPr lang="en-US" sz="1200" kern="1200" dirty="0">
                <a:solidFill>
                  <a:schemeClr val="tx1"/>
                </a:solidFill>
                <a:effectLst/>
                <a:latin typeface="+mn-lt"/>
                <a:ea typeface="+mn-ea"/>
                <a:cs typeface="+mn-cs"/>
              </a:rPr>
              <a:t> J (2009). </a:t>
            </a:r>
            <a:r>
              <a:rPr lang="en-US" sz="1200" i="1" kern="1200" dirty="0">
                <a:solidFill>
                  <a:schemeClr val="tx1"/>
                </a:solidFill>
                <a:effectLst/>
                <a:latin typeface="+mn-lt"/>
                <a:ea typeface="+mn-ea"/>
                <a:cs typeface="+mn-cs"/>
              </a:rPr>
              <a:t>Geography Compass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727-745</a:t>
            </a:r>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0FF43EF0-7BE1-4B27-A020-B929F826759A}" type="slidenum">
              <a:rPr lang="en-GB" smtClean="0"/>
              <a:t>5</a:t>
            </a:fld>
            <a:endParaRPr lang="en-GB"/>
          </a:p>
        </p:txBody>
      </p:sp>
    </p:spTree>
    <p:extLst>
      <p:ext uri="{BB962C8B-B14F-4D97-AF65-F5344CB8AC3E}">
        <p14:creationId xmlns:p14="http://schemas.microsoft.com/office/powerpoint/2010/main" val="1399829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2C1737-DBA3-428C-BB72-BAC19AB9F7F6}" type="slidenum">
              <a:rPr lang="en-GB" smtClean="0"/>
              <a:t>41</a:t>
            </a:fld>
            <a:endParaRPr lang="en-GB"/>
          </a:p>
        </p:txBody>
      </p:sp>
    </p:spTree>
    <p:extLst>
      <p:ext uri="{BB962C8B-B14F-4D97-AF65-F5344CB8AC3E}">
        <p14:creationId xmlns:p14="http://schemas.microsoft.com/office/powerpoint/2010/main" val="364536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2C1737-DBA3-428C-BB72-BAC19AB9F7F6}" type="slidenum">
              <a:rPr lang="en-GB" smtClean="0"/>
              <a:t>42</a:t>
            </a:fld>
            <a:endParaRPr lang="en-GB"/>
          </a:p>
        </p:txBody>
      </p:sp>
    </p:spTree>
    <p:extLst>
      <p:ext uri="{BB962C8B-B14F-4D97-AF65-F5344CB8AC3E}">
        <p14:creationId xmlns:p14="http://schemas.microsoft.com/office/powerpoint/2010/main" val="461728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2C1737-DBA3-428C-BB72-BAC19AB9F7F6}" type="slidenum">
              <a:rPr lang="en-GB" smtClean="0"/>
              <a:t>43</a:t>
            </a:fld>
            <a:endParaRPr lang="en-GB"/>
          </a:p>
        </p:txBody>
      </p:sp>
    </p:spTree>
    <p:extLst>
      <p:ext uri="{BB962C8B-B14F-4D97-AF65-F5344CB8AC3E}">
        <p14:creationId xmlns:p14="http://schemas.microsoft.com/office/powerpoint/2010/main" val="30927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Health System</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Sierra Leone’s health care delivery is organized in a three tier system. The first tier includes the Peripheral Health Units (PHU); the second, District Hospitals; and the third, the Referral Hospitals [</a:t>
            </a:r>
            <a:r>
              <a:rPr lang="en-US" sz="1200" kern="1200" dirty="0" err="1">
                <a:solidFill>
                  <a:schemeClr val="tx1"/>
                </a:solidFill>
                <a:effectLst/>
                <a:latin typeface="+mn-lt"/>
                <a:ea typeface="+mn-ea"/>
                <a:cs typeface="+mn-cs"/>
              </a:rPr>
              <a:t>MoH</a:t>
            </a:r>
            <a:r>
              <a:rPr lang="en-US" sz="1200" kern="1200" dirty="0">
                <a:solidFill>
                  <a:schemeClr val="tx1"/>
                </a:solidFill>
                <a:effectLst/>
                <a:latin typeface="+mn-lt"/>
                <a:ea typeface="+mn-ea"/>
                <a:cs typeface="+mn-cs"/>
              </a:rPr>
              <a:t> 2012]. Core functions of </a:t>
            </a:r>
            <a:r>
              <a:rPr lang="en-US" sz="1200" kern="1200" dirty="0" err="1">
                <a:solidFill>
                  <a:schemeClr val="tx1"/>
                </a:solidFill>
                <a:effectLst/>
                <a:latin typeface="+mn-lt"/>
                <a:ea typeface="+mn-ea"/>
                <a:cs typeface="+mn-cs"/>
              </a:rPr>
              <a:t>MoHS</a:t>
            </a:r>
            <a:r>
              <a:rPr lang="en-US" sz="1200" kern="1200" dirty="0">
                <a:solidFill>
                  <a:schemeClr val="tx1"/>
                </a:solidFill>
                <a:effectLst/>
                <a:latin typeface="+mn-lt"/>
                <a:ea typeface="+mn-ea"/>
                <a:cs typeface="+mn-cs"/>
              </a:rPr>
              <a:t> are policy formulation; standards setting and quality assurance; resource mobilization; capacity development and technical support; provision of nationally coordinated services; coordination of health services; monitoring and evaluation of the overall sector performance and trainings; and management of referral hospitals.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responsibilities of districts are implementation of the national health policies; planning and management of district health services; health education; ensuring provision of safe water and environmental sanitation; health data collection, management, interpretation, dissemination and utilization. The 19 local councils (14 district councils and 5 city councils) are responsible for managing the delivery of both primary and secondary health care services.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Health Service Delivery</a:t>
            </a:r>
          </a:p>
          <a:p>
            <a:r>
              <a:rPr lang="en-GB" sz="1200" kern="1200" dirty="0">
                <a:solidFill>
                  <a:schemeClr val="tx1"/>
                </a:solidFill>
                <a:effectLst/>
                <a:latin typeface="+mn-lt"/>
                <a:ea typeface="+mn-ea"/>
                <a:cs typeface="+mn-cs"/>
              </a:rPr>
              <a:t>The Primary Health Units (PHUs) are the first line health services, and are further sub-classified into three levels. The maternal and child health posts (MCHPs) are situated at village level for populations of less than 5000. They are staffed by MCH Aides who are trained to provide numerous services: antenatal care, supervised deliveries, postnatal care, family planning, growth monitoring and promotion for under-five children, immunization, health education, management of minor ailments, and referral of cases to the next higher level. The MCH Aides are supported by community health workers (TBAs, Community volunteers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Community Health Posts (CHPs) are located in small towns with population between 5,000 and 10,000 and are staffed by State Enrolled Community Health Nurses (SECHNs) and MCH Aides. They provide the same types of services that are provided at the MCHPs but they also include prevention and control of communicable diseases and rehabilitation.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Health Posts refer more complicated cases to the Community Health Centres (CHCs) which are located at the Chiefdom level, usually covering a population of 10,000 to 20,000 and staffed with a community health officer (CHO), SECHN, MCH Aides, an epidemiological disease control assistant and an environmental health assistants. They provide all the services provided at the CHP level in addition to environmental sanitation and supervise the CHPs and MCHPs within the Chiefdom.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Hospitals are located in district and regional headquarters and provide tertiary services as well as outpatient services.</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Health facility mapping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Geo-coded Health facility list assembled in 2010 by the Ministry of Health and Sanitation was provided by Dr. Edward </a:t>
            </a:r>
            <a:r>
              <a:rPr lang="en-US" sz="1200" kern="1200" dirty="0" err="1">
                <a:solidFill>
                  <a:schemeClr val="tx1"/>
                </a:solidFill>
                <a:effectLst/>
                <a:latin typeface="+mn-lt"/>
                <a:ea typeface="+mn-ea"/>
                <a:cs typeface="+mn-cs"/>
              </a:rPr>
              <a:t>Magbity</a:t>
            </a:r>
            <a:r>
              <a:rPr lang="en-US" sz="1200" kern="1200" dirty="0">
                <a:solidFill>
                  <a:schemeClr val="tx1"/>
                </a:solidFill>
                <a:effectLst/>
                <a:latin typeface="+mn-lt"/>
                <a:ea typeface="+mn-ea"/>
                <a:cs typeface="+mn-cs"/>
              </a:rPr>
              <a:t>, Principal Monitoring and Evaluation Officer, on August 17, 2012. The database contained 1097 records with information on facility name, type (hospital, community health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community health post, maternal child posts), ownership (government, parastatal, private-for-profit, faith-based, and NGO), and location (district, chiefdom). Anomalies in the file included duplicated coordinates (n=8), fields with only facility type but no name, misspelt facility types and initialized names. These were systematically corrected by re-positioning duplicated coordinates, assigning chiefdom names to facilities without names, correcting for spellings and complete names to initials. Facilities providing specialized care such as leprosy clinics, eye clinics, mental centers, military and police clinics were excluded from the map (n=107) as these do not often provide routine curative care. The remaining 990 facilities, all with coordinates were mapped, per facility type.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Ministry of Health and Sanitation </a:t>
            </a:r>
            <a:r>
              <a:rPr lang="en-GB" sz="1200" kern="1200" dirty="0" err="1">
                <a:solidFill>
                  <a:schemeClr val="tx1"/>
                </a:solidFill>
                <a:effectLst/>
                <a:latin typeface="+mn-lt"/>
                <a:ea typeface="+mn-ea"/>
                <a:cs typeface="+mn-cs"/>
              </a:rPr>
              <a:t>MoHS</a:t>
            </a:r>
            <a:r>
              <a:rPr lang="en-GB" sz="1200" kern="1200" dirty="0">
                <a:solidFill>
                  <a:schemeClr val="tx1"/>
                </a:solidFill>
                <a:effectLst/>
                <a:latin typeface="+mn-lt"/>
                <a:ea typeface="+mn-ea"/>
                <a:cs typeface="+mn-cs"/>
              </a:rPr>
              <a:t> (2012). National Health Sector Strategic Plan 2010-2015: Joint Programme of Work and Funding (JPWF)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FF43EF0-7BE1-4B27-A020-B929F826759A}" type="slidenum">
              <a:rPr lang="en-GB" smtClean="0"/>
              <a:t>6</a:t>
            </a:fld>
            <a:endParaRPr lang="en-GB"/>
          </a:p>
        </p:txBody>
      </p:sp>
    </p:spTree>
    <p:extLst>
      <p:ext uri="{BB962C8B-B14F-4D97-AF65-F5344CB8AC3E}">
        <p14:creationId xmlns:p14="http://schemas.microsoft.com/office/powerpoint/2010/main" val="312203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Community-based surveys of malaria parasite prevalence have been assembled from a variety of sources including peer-reviewed journals, international and national ministry of health and academic archives, personal correspondence and more recent national household sample surveys. Methods used to identify, extract and geo-code survey reports are presented elsewhere [Snow et al., 2015; Noor et al., 2014].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total of 321 time-space surveys undertaken since 1983 were identified through the data search process. The earliest survey was undertaken in 1983 and the most recent survey undertaken in 2013.  Six surveys were excluded because their sample sizes were less than 10 individuals. Of the remaining surveys, 270 were undertaken in 2013 during</a:t>
            </a:r>
            <a:r>
              <a:rPr lang="en-GB" sz="1200" kern="1200" baseline="0" dirty="0">
                <a:solidFill>
                  <a:schemeClr val="tx1"/>
                </a:solidFill>
                <a:effectLst/>
                <a:latin typeface="+mn-lt"/>
                <a:ea typeface="+mn-ea"/>
                <a:cs typeface="+mn-cs"/>
              </a:rPr>
              <a:t> the Malaria Indicator Survey (MIS)</a:t>
            </a:r>
            <a:r>
              <a:rPr lang="en-GB" sz="1200" kern="1200" dirty="0">
                <a:solidFill>
                  <a:schemeClr val="tx1"/>
                </a:solidFill>
                <a:effectLst/>
                <a:latin typeface="+mn-lt"/>
                <a:ea typeface="+mn-ea"/>
                <a:cs typeface="+mn-cs"/>
              </a:rPr>
              <a:t> and were used in the final analysis. </a:t>
            </a:r>
            <a:r>
              <a:rPr lang="en-GB" sz="1200" kern="1200" dirty="0" err="1">
                <a:solidFill>
                  <a:schemeClr val="tx1"/>
                </a:solidFill>
                <a:effectLst/>
                <a:latin typeface="+mn-lt"/>
                <a:ea typeface="+mn-ea"/>
                <a:cs typeface="+mn-cs"/>
              </a:rPr>
              <a:t>Parasiteamia</a:t>
            </a:r>
            <a:r>
              <a:rPr lang="en-GB" sz="1200" kern="1200" baseline="0" dirty="0">
                <a:solidFill>
                  <a:schemeClr val="tx1"/>
                </a:solidFill>
                <a:effectLst/>
                <a:latin typeface="+mn-lt"/>
                <a:ea typeface="+mn-ea"/>
                <a:cs typeface="+mn-cs"/>
              </a:rPr>
              <a:t> results were based on rapid diagnostic tests.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rPr>
              <a:t>A complete excel database of all geo-coded surveys is provided for the NMCP as part of the support under the INFORM-LINK project; date provided </a:t>
            </a:r>
            <a:r>
              <a:rPr lang="en-GB" sz="1200" u="sng" kern="1200" dirty="0" err="1">
                <a:solidFill>
                  <a:srgbClr val="FFFF00"/>
                </a:solidFill>
                <a:effectLst/>
                <a:latin typeface="+mn-lt"/>
                <a:ea typeface="+mn-ea"/>
                <a:cs typeface="+mn-cs"/>
              </a:rPr>
              <a:t>xxxxxxxx</a:t>
            </a:r>
            <a:endParaRPr lang="en-GB" sz="1200" u="sng" kern="1200" dirty="0">
              <a:solidFill>
                <a:srgbClr val="FFFF00"/>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References</a:t>
            </a:r>
          </a:p>
          <a:p>
            <a:r>
              <a:rPr lang="en-GB" sz="12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r>
              <a:rPr lang="en-GB" sz="1000" b="0" kern="1200" dirty="0">
                <a:solidFill>
                  <a:schemeClr val="tx1"/>
                </a:solidFill>
                <a:effectLst/>
                <a:latin typeface="+mn-lt"/>
                <a:ea typeface="+mn-ea"/>
                <a:cs typeface="+mn-cs"/>
              </a:rPr>
              <a:t>Noor AM</a:t>
            </a:r>
            <a:r>
              <a:rPr lang="en-GB" sz="1000" b="1"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Kinyoki DK, Mundia CW, Kabaria CW, Wambua JM, Alegana VA, Fall IS, Snow RW (2014). The changing risk of </a:t>
            </a:r>
            <a:r>
              <a:rPr lang="en-GB" sz="1000" i="1" kern="1200" dirty="0">
                <a:solidFill>
                  <a:schemeClr val="tx1"/>
                </a:solidFill>
                <a:effectLst/>
                <a:latin typeface="+mn-lt"/>
                <a:ea typeface="+mn-ea"/>
                <a:cs typeface="+mn-cs"/>
              </a:rPr>
              <a:t>Plasmodium falciparum</a:t>
            </a:r>
            <a:r>
              <a:rPr lang="en-GB" sz="1000" kern="1200" dirty="0">
                <a:solidFill>
                  <a:schemeClr val="tx1"/>
                </a:solidFill>
                <a:effectLst/>
                <a:latin typeface="+mn-lt"/>
                <a:ea typeface="+mn-ea"/>
                <a:cs typeface="+mn-cs"/>
              </a:rPr>
              <a:t> malaria infection in Africa: 2000—10: a spatial and temporal analysis of transmission intensity. </a:t>
            </a:r>
            <a:r>
              <a:rPr lang="en-GB" sz="1000" i="1" kern="1200" dirty="0">
                <a:solidFill>
                  <a:schemeClr val="tx1"/>
                </a:solidFill>
                <a:effectLst/>
                <a:latin typeface="+mn-lt"/>
                <a:ea typeface="+mn-ea"/>
                <a:cs typeface="+mn-cs"/>
              </a:rPr>
              <a:t>Lancet</a:t>
            </a:r>
            <a:r>
              <a:rPr lang="en-GB" sz="1000" kern="1200" dirty="0">
                <a:solidFill>
                  <a:schemeClr val="tx1"/>
                </a:solidFill>
                <a:effectLst/>
                <a:latin typeface="+mn-lt"/>
                <a:ea typeface="+mn-ea"/>
                <a:cs typeface="+mn-cs"/>
              </a:rPr>
              <a:t>, </a:t>
            </a:r>
            <a:r>
              <a:rPr lang="en-GB" sz="1000" b="1" kern="1200" dirty="0">
                <a:solidFill>
                  <a:schemeClr val="tx1"/>
                </a:solidFill>
                <a:effectLst/>
                <a:latin typeface="+mn-lt"/>
                <a:ea typeface="+mn-ea"/>
                <a:cs typeface="+mn-cs"/>
              </a:rPr>
              <a:t>383</a:t>
            </a:r>
            <a:r>
              <a:rPr lang="en-GB" sz="1000" kern="1200" dirty="0">
                <a:solidFill>
                  <a:schemeClr val="tx1"/>
                </a:solidFill>
                <a:effectLst/>
                <a:latin typeface="+mn-lt"/>
                <a:ea typeface="+mn-ea"/>
                <a:cs typeface="+mn-cs"/>
              </a:rPr>
              <a:t>: 1739-1747</a:t>
            </a:r>
          </a:p>
          <a:p>
            <a:r>
              <a:rPr lang="en-GB" sz="100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Snow RW, </a:t>
            </a:r>
            <a:r>
              <a:rPr lang="en-US" sz="1200" kern="1200" dirty="0">
                <a:solidFill>
                  <a:schemeClr val="tx1"/>
                </a:solidFill>
                <a:effectLst/>
                <a:latin typeface="+mn-lt"/>
                <a:ea typeface="+mn-ea"/>
                <a:cs typeface="+mn-cs"/>
              </a:rPr>
              <a:t>Amratia P, Mundia CW, Alegana VA, </a:t>
            </a:r>
            <a:r>
              <a:rPr lang="en-US" sz="1200" kern="1200" dirty="0" err="1">
                <a:solidFill>
                  <a:schemeClr val="tx1"/>
                </a:solidFill>
                <a:effectLst/>
                <a:latin typeface="+mn-lt"/>
                <a:ea typeface="+mn-ea"/>
                <a:cs typeface="+mn-cs"/>
              </a:rPr>
              <a:t>Kirui</a:t>
            </a:r>
            <a:r>
              <a:rPr lang="en-US" sz="1200" kern="1200" dirty="0">
                <a:solidFill>
                  <a:schemeClr val="tx1"/>
                </a:solidFill>
                <a:effectLst/>
                <a:latin typeface="+mn-lt"/>
                <a:ea typeface="+mn-ea"/>
                <a:cs typeface="+mn-cs"/>
              </a:rPr>
              <a:t> VC, Kabaria CW, Noor AM (2015). </a:t>
            </a:r>
            <a:r>
              <a:rPr lang="en-US" sz="1200" i="1" kern="1200" dirty="0">
                <a:solidFill>
                  <a:schemeClr val="tx1"/>
                </a:solidFill>
                <a:effectLst/>
                <a:latin typeface="+mn-lt"/>
                <a:ea typeface="+mn-ea"/>
                <a:cs typeface="+mn-cs"/>
              </a:rPr>
              <a:t>Assembling a geo-coded repository of malaria infection prevalence survey data in Africa 1900-2014</a:t>
            </a:r>
            <a:r>
              <a:rPr lang="en-US" sz="1200" kern="1200" dirty="0">
                <a:solidFill>
                  <a:schemeClr val="tx1"/>
                </a:solidFill>
                <a:effectLst/>
                <a:latin typeface="+mn-lt"/>
                <a:ea typeface="+mn-ea"/>
                <a:cs typeface="+mn-cs"/>
              </a:rPr>
              <a:t>. INFORM Working Paper, developed with support from the Department of International Development and </a:t>
            </a:r>
            <a:r>
              <a:rPr lang="en-US" sz="1200" kern="1200" dirty="0" err="1">
                <a:solidFill>
                  <a:schemeClr val="tx1"/>
                </a:solidFill>
                <a:effectLst/>
                <a:latin typeface="+mn-lt"/>
                <a:ea typeface="+mn-ea"/>
                <a:cs typeface="+mn-cs"/>
              </a:rPr>
              <a:t>Wellcome</a:t>
            </a:r>
            <a:r>
              <a:rPr lang="en-US" sz="1200" kern="1200" dirty="0">
                <a:solidFill>
                  <a:schemeClr val="tx1"/>
                </a:solidFill>
                <a:effectLst/>
                <a:latin typeface="+mn-lt"/>
                <a:ea typeface="+mn-ea"/>
                <a:cs typeface="+mn-cs"/>
              </a:rPr>
              <a:t> Trust, UK, June 2015; </a:t>
            </a:r>
            <a:r>
              <a:rPr lang="en-US" sz="1200" u="sng" kern="1200" dirty="0">
                <a:solidFill>
                  <a:schemeClr val="tx1"/>
                </a:solidFill>
                <a:effectLst/>
                <a:latin typeface="+mn-lt"/>
                <a:ea typeface="+mn-ea"/>
                <a:cs typeface="+mn-cs"/>
                <a:hlinkClick r:id="rId3"/>
              </a:rPr>
              <a:t>http://www.inform-malaria.org/wp-content/uploads/2015/07/Assembly-of-Parasite-Rate-Data-Version-1.pdf</a:t>
            </a:r>
            <a:r>
              <a:rPr lang="en-GB" sz="12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MEASURE DHS:  http://www.dhsprogram.com/what-we-do/survey/survey-display-448.cfm </a:t>
            </a:r>
          </a:p>
          <a:p>
            <a:endParaRPr lang="en-GB" dirty="0"/>
          </a:p>
        </p:txBody>
      </p:sp>
      <p:sp>
        <p:nvSpPr>
          <p:cNvPr id="4" name="Slide Number Placeholder 3"/>
          <p:cNvSpPr>
            <a:spLocks noGrp="1"/>
          </p:cNvSpPr>
          <p:nvPr>
            <p:ph type="sldNum" sz="quarter" idx="10"/>
          </p:nvPr>
        </p:nvSpPr>
        <p:spPr/>
        <p:txBody>
          <a:bodyPr/>
          <a:lstStyle/>
          <a:p>
            <a:fld id="{0FF43EF0-7BE1-4B27-A020-B929F826759A}" type="slidenum">
              <a:rPr lang="en-GB" smtClean="0"/>
              <a:t>7</a:t>
            </a:fld>
            <a:endParaRPr lang="en-GB"/>
          </a:p>
        </p:txBody>
      </p:sp>
    </p:spTree>
    <p:extLst>
      <p:ext uri="{BB962C8B-B14F-4D97-AF65-F5344CB8AC3E}">
        <p14:creationId xmlns:p14="http://schemas.microsoft.com/office/powerpoint/2010/main" val="223750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2C1737-DBA3-428C-BB72-BAC19AB9F7F6}" type="slidenum">
              <a:rPr lang="en-GB" smtClean="0"/>
              <a:t>8</a:t>
            </a:fld>
            <a:endParaRPr lang="en-GB"/>
          </a:p>
        </p:txBody>
      </p:sp>
    </p:spTree>
    <p:extLst>
      <p:ext uri="{BB962C8B-B14F-4D97-AF65-F5344CB8AC3E}">
        <p14:creationId xmlns:p14="http://schemas.microsoft.com/office/powerpoint/2010/main" val="66139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Geo-statistical</a:t>
            </a:r>
            <a:r>
              <a:rPr lang="en-GB" sz="1200" kern="1200" baseline="0" dirty="0">
                <a:solidFill>
                  <a:schemeClr val="tx1"/>
                </a:solidFill>
                <a:effectLst/>
                <a:latin typeface="+mn-lt"/>
                <a:ea typeface="+mn-ea"/>
                <a:cs typeface="+mn-cs"/>
              </a:rPr>
              <a:t> methods </a:t>
            </a:r>
            <a:r>
              <a:rPr lang="en-GB" sz="1200" kern="1200" dirty="0">
                <a:solidFill>
                  <a:schemeClr val="tx1"/>
                </a:solidFill>
                <a:effectLst/>
                <a:latin typeface="+mn-lt"/>
                <a:ea typeface="+mn-ea"/>
                <a:cs typeface="+mn-cs"/>
              </a:rPr>
              <a:t>were developed to interpolate from data at sampled locations in space and time to provide predictions of quantities at locations and times where data do not exist. All MBG methods operate under Tobler’s First Law of Geography, which states that things that are closer in space and time are more similar than those more spatially and temporally distal [Tobler 1970].  When applied with a</a:t>
            </a:r>
            <a:r>
              <a:rPr lang="en-GB" sz="1200" kern="1200" baseline="0" dirty="0">
                <a:solidFill>
                  <a:schemeClr val="tx1"/>
                </a:solidFill>
                <a:effectLst/>
                <a:latin typeface="+mn-lt"/>
                <a:ea typeface="+mn-ea"/>
                <a:cs typeface="+mn-cs"/>
              </a:rPr>
              <a:t> Bayesian inference framework, these methods are referred to as model-based </a:t>
            </a:r>
            <a:r>
              <a:rPr lang="en-GB" sz="1200" kern="1200" baseline="0" dirty="0" err="1">
                <a:solidFill>
                  <a:schemeClr val="tx1"/>
                </a:solidFill>
                <a:effectLst/>
                <a:latin typeface="+mn-lt"/>
                <a:ea typeface="+mn-ea"/>
                <a:cs typeface="+mn-cs"/>
              </a:rPr>
              <a:t>geostatistical</a:t>
            </a:r>
            <a:r>
              <a:rPr lang="en-GB" sz="1200" kern="1200" baseline="0" dirty="0">
                <a:solidFill>
                  <a:schemeClr val="tx1"/>
                </a:solidFill>
                <a:effectLst/>
                <a:latin typeface="+mn-lt"/>
                <a:ea typeface="+mn-ea"/>
                <a:cs typeface="+mn-cs"/>
              </a:rPr>
              <a:t> (MBG) methods. Bayesian inference allows for better use of sparse data and </a:t>
            </a:r>
            <a:r>
              <a:rPr lang="en-GB" sz="1200" kern="1200" dirty="0">
                <a:solidFill>
                  <a:schemeClr val="tx1"/>
                </a:solidFill>
                <a:effectLst/>
                <a:latin typeface="+mn-lt"/>
                <a:ea typeface="+mn-ea"/>
                <a:cs typeface="+mn-cs"/>
              </a:rPr>
              <a:t>through the application of prior</a:t>
            </a:r>
            <a:r>
              <a:rPr lang="en-GB" sz="1200" kern="1200" baseline="0" dirty="0">
                <a:solidFill>
                  <a:schemeClr val="tx1"/>
                </a:solidFill>
                <a:effectLst/>
                <a:latin typeface="+mn-lt"/>
                <a:ea typeface="+mn-ea"/>
                <a:cs typeface="+mn-cs"/>
              </a:rPr>
              <a:t> knowledge of an outcome in an iterative process and also allows for robust estimation of uncertainties around the estimates of the outcome</a:t>
            </a:r>
            <a:r>
              <a:rPr lang="en-GB"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algn="just">
              <a:lnSpc>
                <a:spcPct val="115000"/>
              </a:lnSpc>
              <a:spcBef>
                <a:spcPts val="0"/>
              </a:spcBef>
              <a:spcAft>
                <a:spcPts val="0"/>
              </a:spcAft>
            </a:pPr>
            <a:r>
              <a:rPr lang="en-GB" sz="1200" kern="1200" dirty="0">
                <a:solidFill>
                  <a:schemeClr val="tx1"/>
                </a:solidFill>
                <a:effectLst/>
                <a:latin typeface="+mn-lt"/>
                <a:ea typeface="+mn-ea"/>
                <a:cs typeface="+mn-cs"/>
              </a:rPr>
              <a:t>The procedures used to assemble, geo-code, archive, model and validate the transformation of empirical </a:t>
            </a:r>
            <a:r>
              <a:rPr lang="en-GB" sz="1200" i="1" kern="1200" dirty="0">
                <a:solidFill>
                  <a:schemeClr val="tx1"/>
                </a:solidFill>
                <a:effectLst/>
                <a:latin typeface="+mn-lt"/>
                <a:ea typeface="+mn-ea"/>
                <a:cs typeface="+mn-cs"/>
              </a:rPr>
              <a:t>P. falciparum</a:t>
            </a:r>
            <a:r>
              <a:rPr lang="en-GB" sz="1200" kern="1200" dirty="0">
                <a:solidFill>
                  <a:schemeClr val="tx1"/>
                </a:solidFill>
                <a:effectLst/>
                <a:latin typeface="+mn-lt"/>
                <a:ea typeface="+mn-ea"/>
                <a:cs typeface="+mn-cs"/>
              </a:rPr>
              <a:t> parasite prevalence data to continuous predictions of age-corrected mean prevalence in children aged 2-10 years (</a:t>
            </a:r>
            <a:r>
              <a:rPr lang="en-GB" sz="1200" i="1" kern="1200" dirty="0">
                <a:solidFill>
                  <a:schemeClr val="tx1"/>
                </a:solidFill>
                <a:effectLst/>
                <a:latin typeface="+mn-lt"/>
                <a:ea typeface="+mn-ea"/>
                <a:cs typeface="+mn-cs"/>
              </a:rPr>
              <a:t>Pf</a:t>
            </a:r>
            <a:r>
              <a:rPr lang="en-GB" sz="1200" kern="1200" dirty="0">
                <a:solidFill>
                  <a:schemeClr val="tx1"/>
                </a:solidFill>
                <a:effectLst/>
                <a:latin typeface="+mn-lt"/>
                <a:ea typeface="+mn-ea"/>
                <a:cs typeface="+mn-cs"/>
              </a:rPr>
              <a:t>PR</a:t>
            </a:r>
            <a:r>
              <a:rPr lang="en-GB" sz="1200" kern="1200" baseline="-25000" dirty="0">
                <a:solidFill>
                  <a:schemeClr val="tx1"/>
                </a:solidFill>
                <a:effectLst/>
                <a:latin typeface="+mn-lt"/>
                <a:ea typeface="+mn-ea"/>
                <a:cs typeface="+mn-cs"/>
              </a:rPr>
              <a:t>2-10</a:t>
            </a:r>
            <a:r>
              <a:rPr lang="en-GB" sz="1200" kern="1200" dirty="0">
                <a:solidFill>
                  <a:schemeClr val="tx1"/>
                </a:solidFill>
                <a:effectLst/>
                <a:latin typeface="+mn-lt"/>
                <a:ea typeface="+mn-ea"/>
                <a:cs typeface="+mn-cs"/>
              </a:rPr>
              <a:t>) are provided in Noor </a:t>
            </a:r>
            <a:r>
              <a:rPr lang="en-GB" sz="1200" i="1" kern="1200" dirty="0">
                <a:solidFill>
                  <a:schemeClr val="tx1"/>
                </a:solidFill>
                <a:effectLst/>
                <a:latin typeface="+mn-lt"/>
                <a:ea typeface="+mn-ea"/>
                <a:cs typeface="+mn-cs"/>
              </a:rPr>
              <a:t>et al</a:t>
            </a:r>
            <a:r>
              <a:rPr lang="en-GB" sz="1200" kern="1200" dirty="0">
                <a:solidFill>
                  <a:schemeClr val="tx1"/>
                </a:solidFill>
                <a:effectLst/>
                <a:latin typeface="+mn-lt"/>
                <a:ea typeface="+mn-ea"/>
                <a:cs typeface="+mn-cs"/>
              </a:rPr>
              <a:t> 2014 and </a:t>
            </a:r>
            <a:r>
              <a:rPr lang="en-GB" sz="1200" kern="1200" dirty="0">
                <a:solidFill>
                  <a:schemeClr val="accent2"/>
                </a:solidFill>
                <a:effectLst/>
                <a:latin typeface="+mn-lt"/>
                <a:ea typeface="+mn-ea"/>
                <a:cs typeface="+mn-cs"/>
              </a:rPr>
              <a:t>Snow </a:t>
            </a:r>
            <a:r>
              <a:rPr lang="en-GB" sz="1200" i="1" kern="1200" dirty="0">
                <a:solidFill>
                  <a:schemeClr val="accent2"/>
                </a:solidFill>
                <a:effectLst/>
                <a:latin typeface="+mn-lt"/>
                <a:ea typeface="+mn-ea"/>
                <a:cs typeface="+mn-cs"/>
              </a:rPr>
              <a:t>et al </a:t>
            </a:r>
            <a:r>
              <a:rPr lang="en-GB" sz="1200" kern="1200" dirty="0">
                <a:solidFill>
                  <a:schemeClr val="accent2"/>
                </a:solidFill>
                <a:effectLst/>
                <a:latin typeface="+mn-lt"/>
                <a:ea typeface="+mn-ea"/>
                <a:cs typeface="+mn-cs"/>
              </a:rPr>
              <a:t>2015. </a:t>
            </a:r>
            <a:r>
              <a:rPr lang="en-GB" sz="1200" kern="1200" dirty="0">
                <a:solidFill>
                  <a:schemeClr val="tx1"/>
                </a:solidFill>
                <a:effectLst/>
                <a:latin typeface="+mn-lt"/>
                <a:ea typeface="+mn-ea"/>
                <a:cs typeface="+mn-cs"/>
              </a:rPr>
              <a:t>In brief, we have used information from available age-corrected survey data (sample size and numbers positive) at known locations (longitude and latitude) and times (year) </a:t>
            </a:r>
            <a:r>
              <a:rPr lang="en-GB" sz="1200" u="sng" kern="1200" dirty="0">
                <a:solidFill>
                  <a:schemeClr val="accent2"/>
                </a:solidFill>
                <a:effectLst/>
                <a:latin typeface="+mn-lt"/>
                <a:ea typeface="+mn-ea"/>
                <a:cs typeface="+mn-cs"/>
              </a:rPr>
              <a:t>with a minimal set of conservative, long-term covariates traditionally </a:t>
            </a:r>
            <a:r>
              <a:rPr lang="en-GB" sz="1200" kern="1200" dirty="0">
                <a:solidFill>
                  <a:schemeClr val="tx1"/>
                </a:solidFill>
                <a:effectLst/>
                <a:latin typeface="+mn-lt"/>
                <a:ea typeface="+mn-ea"/>
                <a:cs typeface="+mn-cs"/>
              </a:rPr>
              <a:t>used in vector-borne disease mapping within a Bayesian hierarchical space-time model, implemented through an adapted Stochastic Partial Differential Equations (SPDE) approach using Integrated Nested Laplace Approximations (INLA) for inference [R-INLA 2013; Rue et al 2009]</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produce continuous maps of </a:t>
            </a:r>
            <a:r>
              <a:rPr lang="en-GB" sz="1200" i="1" kern="1200" dirty="0">
                <a:solidFill>
                  <a:schemeClr val="tx1"/>
                </a:solidFill>
                <a:effectLst/>
                <a:latin typeface="+mn-lt"/>
                <a:ea typeface="+mn-ea"/>
                <a:cs typeface="+mn-cs"/>
              </a:rPr>
              <a:t>Pf</a:t>
            </a:r>
            <a:r>
              <a:rPr lang="en-GB" sz="1200" kern="1200" dirty="0">
                <a:solidFill>
                  <a:schemeClr val="tx1"/>
                </a:solidFill>
                <a:effectLst/>
                <a:latin typeface="+mn-lt"/>
                <a:ea typeface="+mn-ea"/>
                <a:cs typeface="+mn-cs"/>
              </a:rPr>
              <a:t>PR</a:t>
            </a:r>
            <a:r>
              <a:rPr lang="en-GB" sz="1200" kern="1200" baseline="-25000" dirty="0">
                <a:solidFill>
                  <a:schemeClr val="tx1"/>
                </a:solidFill>
                <a:effectLst/>
                <a:latin typeface="+mn-lt"/>
                <a:ea typeface="+mn-ea"/>
                <a:cs typeface="+mn-cs"/>
              </a:rPr>
              <a:t>2-10 </a:t>
            </a:r>
            <a:r>
              <a:rPr lang="en-GB" sz="1200" kern="1200" dirty="0">
                <a:solidFill>
                  <a:schemeClr val="tx1"/>
                </a:solidFill>
                <a:effectLst/>
                <a:latin typeface="+mn-lt"/>
                <a:ea typeface="+mn-ea"/>
                <a:cs typeface="+mn-cs"/>
              </a:rPr>
              <a:t>for 2000  and 2010 at 1 x 1 spatial resolutions [Noor et al., 2014]. </a:t>
            </a:r>
            <a:r>
              <a:rPr lang="en-US" sz="1200" kern="1200" dirty="0">
                <a:solidFill>
                  <a:schemeClr val="tx1"/>
                </a:solidFill>
                <a:effectLst/>
                <a:latin typeface="+mn-lt"/>
                <a:ea typeface="+mn-ea"/>
                <a:cs typeface="+mn-cs"/>
              </a:rPr>
              <a:t>A spatially and temporally de-clustered 10% of the </a:t>
            </a:r>
            <a:r>
              <a:rPr lang="en-US" sz="1200" i="1" kern="1200" dirty="0">
                <a:solidFill>
                  <a:schemeClr val="tx1"/>
                </a:solidFill>
                <a:effectLst/>
                <a:latin typeface="+mn-lt"/>
                <a:ea typeface="+mn-ea"/>
                <a:cs typeface="+mn-cs"/>
              </a:rPr>
              <a:t>Pf</a:t>
            </a:r>
            <a:r>
              <a:rPr lang="en-US" sz="1200" kern="1200" dirty="0">
                <a:solidFill>
                  <a:schemeClr val="tx1"/>
                </a:solidFill>
                <a:effectLst/>
                <a:latin typeface="+mn-lt"/>
                <a:ea typeface="+mn-ea"/>
                <a:cs typeface="+mn-cs"/>
              </a:rPr>
              <a:t>PR</a:t>
            </a:r>
            <a:r>
              <a:rPr lang="en-US" sz="1200" kern="1200" baseline="-25000" dirty="0">
                <a:solidFill>
                  <a:schemeClr val="tx1"/>
                </a:solidFill>
                <a:effectLst/>
                <a:latin typeface="+mn-lt"/>
                <a:ea typeface="+mn-ea"/>
                <a:cs typeface="+mn-cs"/>
              </a:rPr>
              <a:t>2-10</a:t>
            </a:r>
            <a:r>
              <a:rPr lang="en-US" sz="1200" kern="1200" dirty="0">
                <a:solidFill>
                  <a:schemeClr val="tx1"/>
                </a:solidFill>
                <a:effectLst/>
                <a:latin typeface="+mn-lt"/>
                <a:ea typeface="+mn-ea"/>
                <a:cs typeface="+mn-cs"/>
              </a:rPr>
              <a:t> data was held out per country for model validation. Model accuracy was estimated by computing the linear correlation, the mean prediction error (MPE) and mean absolute prediction error (MAPE) of the observations and predictions of the holdout dataset. MPE is a measure of the bias of predictions (the overall tendency to over or under predict) whilst the MAPE is a measure of overall precision (the average magnitude of error in individual predictions.</a:t>
            </a:r>
            <a:endParaRPr lang="en-GB" sz="1200" kern="1200" dirty="0">
              <a:solidFill>
                <a:schemeClr val="tx1"/>
              </a:solidFill>
              <a:effectLst/>
              <a:latin typeface="+mn-lt"/>
              <a:ea typeface="+mn-ea"/>
              <a:cs typeface="+mn-cs"/>
            </a:endParaRPr>
          </a:p>
          <a:p>
            <a:endParaRPr lang="en-US" altLang="en-US" sz="1200" kern="1200" dirty="0">
              <a:solidFill>
                <a:schemeClr val="tx1"/>
              </a:solidFill>
              <a:effectLst/>
              <a:latin typeface="+mn-lt"/>
              <a:ea typeface="+mn-ea"/>
              <a:cs typeface="+mn-cs"/>
            </a:endParaRPr>
          </a:p>
          <a:p>
            <a:r>
              <a:rPr lang="en-US" altLang="en-US" sz="1200" b="1" kern="1200" dirty="0">
                <a:solidFill>
                  <a:schemeClr val="tx1"/>
                </a:solidFill>
                <a:effectLst/>
                <a:latin typeface="+mn-lt"/>
                <a:ea typeface="+mn-ea"/>
                <a:cs typeface="+mn-cs"/>
              </a:rPr>
              <a:t>References:</a:t>
            </a:r>
          </a:p>
          <a:p>
            <a:endParaRPr lang="en-US"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Tobler W (1970). A computer movie simulating urban growth in the Detroit region. </a:t>
            </a:r>
            <a:r>
              <a:rPr lang="en-GB" sz="1200" i="1" kern="1200" dirty="0">
                <a:solidFill>
                  <a:schemeClr val="tx1"/>
                </a:solidFill>
                <a:effectLst/>
                <a:latin typeface="+mn-lt"/>
                <a:ea typeface="+mn-ea"/>
                <a:cs typeface="+mn-cs"/>
              </a:rPr>
              <a:t>Economic Geography</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46</a:t>
            </a:r>
            <a:r>
              <a:rPr lang="en-GB" sz="1200" kern="1200" dirty="0">
                <a:solidFill>
                  <a:schemeClr val="tx1"/>
                </a:solidFill>
                <a:effectLst/>
                <a:latin typeface="+mn-lt"/>
                <a:ea typeface="+mn-ea"/>
                <a:cs typeface="+mn-cs"/>
              </a:rPr>
              <a:t>: 234-240</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Rue H, Martino S, Chopin N (2009). Approximate Bayesian inference for latent Gaussian models by using integrated nested Laplace approximations. </a:t>
            </a:r>
            <a:r>
              <a:rPr lang="en-US" sz="1200" i="1" kern="1200" dirty="0">
                <a:solidFill>
                  <a:schemeClr val="tx1"/>
                </a:solidFill>
                <a:effectLst/>
                <a:latin typeface="+mn-lt"/>
                <a:ea typeface="+mn-ea"/>
                <a:cs typeface="+mn-cs"/>
              </a:rPr>
              <a:t>Journal of the Royal Statistical Society Series B,</a:t>
            </a:r>
            <a:r>
              <a:rPr lang="en-US" sz="1200" b="1" kern="1200" dirty="0">
                <a:solidFill>
                  <a:schemeClr val="tx1"/>
                </a:solidFill>
                <a:effectLst/>
                <a:latin typeface="+mn-lt"/>
                <a:ea typeface="+mn-ea"/>
                <a:cs typeface="+mn-cs"/>
              </a:rPr>
              <a:t> 71</a:t>
            </a:r>
            <a:r>
              <a:rPr lang="en-US" sz="1200" kern="1200" dirty="0">
                <a:solidFill>
                  <a:schemeClr val="tx1"/>
                </a:solidFill>
                <a:effectLst/>
                <a:latin typeface="+mn-lt"/>
                <a:ea typeface="+mn-ea"/>
                <a:cs typeface="+mn-cs"/>
              </a:rPr>
              <a:t>: 319–392</a:t>
            </a:r>
            <a:endParaRPr lang="en-GB" sz="1200" kern="1200" dirty="0">
              <a:solidFill>
                <a:schemeClr val="tx1"/>
              </a:solidFill>
              <a:effectLst/>
              <a:latin typeface="+mn-lt"/>
              <a:ea typeface="+mn-ea"/>
              <a:cs typeface="+mn-cs"/>
            </a:endParaRP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R-INLA project. http://www.r-inla.org/. </a:t>
            </a:r>
            <a:r>
              <a:rPr lang="en-US" sz="1200" kern="1200" dirty="0">
                <a:solidFill>
                  <a:schemeClr val="tx1"/>
                </a:solidFill>
                <a:effectLst/>
                <a:latin typeface="+mn-lt"/>
                <a:ea typeface="+mn-ea"/>
                <a:cs typeface="+mn-cs"/>
              </a:rPr>
              <a:t>Accessed 10 April 2012. </a:t>
            </a:r>
            <a:endParaRPr lang="en-GB" sz="1200" kern="1200" dirty="0">
              <a:solidFill>
                <a:schemeClr val="tx1"/>
              </a:solidFill>
              <a:effectLst/>
              <a:latin typeface="+mn-lt"/>
              <a:ea typeface="+mn-ea"/>
              <a:cs typeface="+mn-cs"/>
            </a:endParaRPr>
          </a:p>
          <a:p>
            <a:endParaRPr lang="en-US" altLang="en-US" dirty="0"/>
          </a:p>
          <a:p>
            <a:r>
              <a:rPr lang="en-GB" sz="1200" kern="1200" dirty="0">
                <a:solidFill>
                  <a:schemeClr val="tx1"/>
                </a:solidFill>
                <a:effectLst/>
                <a:latin typeface="+mn-lt"/>
                <a:ea typeface="+mn-ea"/>
                <a:cs typeface="+mn-cs"/>
              </a:rPr>
              <a:t>Noor AM, Kinyoki DK, Mundia CW, Kabaria CW, Wambua JM, Alegana VA, Fall IS, Snow RW</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(2014). The changing risk of </a:t>
            </a:r>
            <a:r>
              <a:rPr lang="en-GB" sz="1200" i="1" kern="1200" dirty="0">
                <a:solidFill>
                  <a:schemeClr val="tx1"/>
                </a:solidFill>
                <a:effectLst/>
                <a:latin typeface="+mn-lt"/>
                <a:ea typeface="+mn-ea"/>
                <a:cs typeface="+mn-cs"/>
              </a:rPr>
              <a:t>Plasmodium falciparum</a:t>
            </a:r>
            <a:r>
              <a:rPr lang="en-GB" sz="1200" kern="1200" dirty="0">
                <a:solidFill>
                  <a:schemeClr val="tx1"/>
                </a:solidFill>
                <a:effectLst/>
                <a:latin typeface="+mn-lt"/>
                <a:ea typeface="+mn-ea"/>
                <a:cs typeface="+mn-cs"/>
              </a:rPr>
              <a:t> malaria infection in Africa: 2000 to 2010. </a:t>
            </a:r>
            <a:r>
              <a:rPr lang="en-GB" sz="1200" i="1" kern="1200" dirty="0">
                <a:solidFill>
                  <a:schemeClr val="tx1"/>
                </a:solidFill>
                <a:effectLst/>
                <a:latin typeface="+mn-lt"/>
                <a:ea typeface="+mn-ea"/>
                <a:cs typeface="+mn-cs"/>
              </a:rPr>
              <a:t>Lancet</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383</a:t>
            </a:r>
            <a:r>
              <a:rPr lang="en-GB" sz="1200" kern="1200" dirty="0">
                <a:solidFill>
                  <a:schemeClr val="tx1"/>
                </a:solidFill>
                <a:effectLst/>
                <a:latin typeface="+mn-lt"/>
                <a:ea typeface="+mn-ea"/>
                <a:cs typeface="+mn-cs"/>
              </a:rPr>
              <a:t>: 1739-1747.</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Snow RW </a:t>
            </a:r>
            <a:r>
              <a:rPr lang="en-GB" sz="1200" kern="1200" dirty="0">
                <a:solidFill>
                  <a:schemeClr val="tx1"/>
                </a:solidFill>
                <a:effectLst/>
                <a:latin typeface="+mn-lt"/>
                <a:ea typeface="+mn-ea"/>
                <a:cs typeface="+mn-cs"/>
              </a:rPr>
              <a:t>&amp; Noor AM (2015). </a:t>
            </a:r>
            <a:r>
              <a:rPr lang="en-GB" sz="1200" i="1" kern="1200" dirty="0">
                <a:solidFill>
                  <a:schemeClr val="tx1"/>
                </a:solidFill>
                <a:effectLst/>
                <a:latin typeface="+mn-lt"/>
                <a:ea typeface="+mn-ea"/>
                <a:cs typeface="+mn-cs"/>
              </a:rPr>
              <a:t>Malaria risk mapping in Africa:</a:t>
            </a:r>
            <a:r>
              <a:rPr lang="en-US" sz="1200" i="1" kern="1200" dirty="0">
                <a:solidFill>
                  <a:schemeClr val="tx1"/>
                </a:solidFill>
                <a:effectLst/>
                <a:latin typeface="+mn-lt"/>
                <a:ea typeface="+mn-ea"/>
                <a:cs typeface="+mn-cs"/>
              </a:rPr>
              <a:t> The historical context to the Information for Malaria (INFORM) project</a:t>
            </a:r>
            <a:r>
              <a:rPr lang="en-GB" sz="1200" kern="1200" dirty="0">
                <a:solidFill>
                  <a:schemeClr val="tx1"/>
                </a:solidFill>
                <a:effectLst/>
                <a:latin typeface="+mn-lt"/>
                <a:ea typeface="+mn-ea"/>
                <a:cs typeface="+mn-cs"/>
              </a:rPr>
              <a:t>. Working Paper in support of the INFORM Project funded by the Department for International Development and the </a:t>
            </a:r>
            <a:r>
              <a:rPr lang="en-GB" sz="1200" kern="1200" dirty="0" err="1">
                <a:solidFill>
                  <a:schemeClr val="tx1"/>
                </a:solidFill>
                <a:effectLst/>
                <a:latin typeface="+mn-lt"/>
                <a:ea typeface="+mn-ea"/>
                <a:cs typeface="+mn-cs"/>
              </a:rPr>
              <a:t>Wellcome</a:t>
            </a:r>
            <a:r>
              <a:rPr lang="en-GB" sz="1200" kern="1200" dirty="0">
                <a:solidFill>
                  <a:schemeClr val="tx1"/>
                </a:solidFill>
                <a:effectLst/>
                <a:latin typeface="+mn-lt"/>
                <a:ea typeface="+mn-ea"/>
                <a:cs typeface="+mn-cs"/>
              </a:rPr>
              <a:t> Trust, Nairobi, Kenya June 2015; </a:t>
            </a:r>
            <a:r>
              <a:rPr lang="en-GB" sz="1200" u="sng" kern="1200" dirty="0">
                <a:solidFill>
                  <a:schemeClr val="tx1"/>
                </a:solidFill>
                <a:effectLst/>
                <a:latin typeface="+mn-lt"/>
                <a:ea typeface="+mn-ea"/>
                <a:cs typeface="+mn-cs"/>
                <a:hlinkClick r:id="rId3"/>
              </a:rPr>
              <a:t>http://www.inform-malaria.org/wp-content/uploads/2015/07/History-of-Malaria-Risk-Mapping-Version-1.pdf</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Snow RW, </a:t>
            </a:r>
            <a:r>
              <a:rPr lang="en-US" sz="1200" kern="1200" dirty="0">
                <a:solidFill>
                  <a:schemeClr val="tx1"/>
                </a:solidFill>
                <a:effectLst/>
                <a:latin typeface="+mn-lt"/>
                <a:ea typeface="+mn-ea"/>
                <a:cs typeface="+mn-cs"/>
              </a:rPr>
              <a:t>Amratia P, Mundia CW, Alegana VA, </a:t>
            </a:r>
            <a:r>
              <a:rPr lang="en-US" sz="1200" kern="1200" dirty="0" err="1">
                <a:solidFill>
                  <a:schemeClr val="tx1"/>
                </a:solidFill>
                <a:effectLst/>
                <a:latin typeface="+mn-lt"/>
                <a:ea typeface="+mn-ea"/>
                <a:cs typeface="+mn-cs"/>
              </a:rPr>
              <a:t>Kirui</a:t>
            </a:r>
            <a:r>
              <a:rPr lang="en-US" sz="1200" kern="1200" dirty="0">
                <a:solidFill>
                  <a:schemeClr val="tx1"/>
                </a:solidFill>
                <a:effectLst/>
                <a:latin typeface="+mn-lt"/>
                <a:ea typeface="+mn-ea"/>
                <a:cs typeface="+mn-cs"/>
              </a:rPr>
              <a:t> VC, Kabaria CW, Noor AM (2015). </a:t>
            </a:r>
            <a:r>
              <a:rPr lang="en-US" sz="1200" i="1" kern="1200" dirty="0">
                <a:solidFill>
                  <a:schemeClr val="tx1"/>
                </a:solidFill>
                <a:effectLst/>
                <a:latin typeface="+mn-lt"/>
                <a:ea typeface="+mn-ea"/>
                <a:cs typeface="+mn-cs"/>
              </a:rPr>
              <a:t>Assembling a geo-coded repository of malaria infection prevalence survey data in Africa 1900-2014</a:t>
            </a:r>
            <a:r>
              <a:rPr lang="en-US" sz="1200" kern="1200" dirty="0">
                <a:solidFill>
                  <a:schemeClr val="tx1"/>
                </a:solidFill>
                <a:effectLst/>
                <a:latin typeface="+mn-lt"/>
                <a:ea typeface="+mn-ea"/>
                <a:cs typeface="+mn-cs"/>
              </a:rPr>
              <a:t>. INFORM Working Paper, developed with support from the Department of International Development and </a:t>
            </a:r>
            <a:r>
              <a:rPr lang="en-US" sz="1200" kern="1200" dirty="0" err="1">
                <a:solidFill>
                  <a:schemeClr val="tx1"/>
                </a:solidFill>
                <a:effectLst/>
                <a:latin typeface="+mn-lt"/>
                <a:ea typeface="+mn-ea"/>
                <a:cs typeface="+mn-cs"/>
              </a:rPr>
              <a:t>Wellcome</a:t>
            </a:r>
            <a:r>
              <a:rPr lang="en-US" sz="1200" kern="1200" dirty="0">
                <a:solidFill>
                  <a:schemeClr val="tx1"/>
                </a:solidFill>
                <a:effectLst/>
                <a:latin typeface="+mn-lt"/>
                <a:ea typeface="+mn-ea"/>
                <a:cs typeface="+mn-cs"/>
              </a:rPr>
              <a:t> Trust, UK, June 2015; </a:t>
            </a:r>
            <a:r>
              <a:rPr lang="en-US" sz="1200" u="sng" kern="1200" dirty="0">
                <a:solidFill>
                  <a:schemeClr val="tx1"/>
                </a:solidFill>
                <a:effectLst/>
                <a:latin typeface="+mn-lt"/>
                <a:ea typeface="+mn-ea"/>
                <a:cs typeface="+mn-cs"/>
                <a:hlinkClick r:id="rId4"/>
              </a:rPr>
              <a:t>http://www.inform-malaria.org/wp-content/uploads/2015/07/Assembly-of-Parasite-Rate-Data-Version-1.pdf</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8A0528-E373-436A-B5A4-CDAC456EA642}" type="slidenum">
              <a:rPr lang="en-GB" altLang="en-US">
                <a:latin typeface="Calibri" panose="020F0502020204030204" pitchFamily="34" charset="0"/>
              </a:rPr>
              <a:pPr eaLnBrk="1" hangingPunct="1"/>
              <a:t>9</a:t>
            </a:fld>
            <a:endParaRPr lang="en-GB" altLang="en-US">
              <a:latin typeface="Calibri" panose="020F0502020204030204" pitchFamily="34" charset="0"/>
            </a:endParaRPr>
          </a:p>
        </p:txBody>
      </p:sp>
    </p:spTree>
    <p:extLst>
      <p:ext uri="{BB962C8B-B14F-4D97-AF65-F5344CB8AC3E}">
        <p14:creationId xmlns:p14="http://schemas.microsoft.com/office/powerpoint/2010/main" val="138721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a:solidFill>
                  <a:schemeClr val="tx1"/>
                </a:solidFill>
                <a:latin typeface="+mn-lt"/>
                <a:ea typeface="+mn-ea"/>
                <a:cs typeface="+mn-cs"/>
              </a:rPr>
              <a:t>Covariates considered for selection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development and survival of the </a:t>
            </a:r>
            <a:r>
              <a:rPr lang="en-US" sz="1200" b="0" i="1" u="none" strike="noStrike" kern="1200" baseline="0" dirty="0">
                <a:solidFill>
                  <a:schemeClr val="tx1"/>
                </a:solidFill>
                <a:latin typeface="+mn-lt"/>
                <a:ea typeface="+mn-ea"/>
                <a:cs typeface="+mn-cs"/>
              </a:rPr>
              <a:t>Plasmodium falciparum </a:t>
            </a:r>
            <a:r>
              <a:rPr lang="en-US" sz="1200" b="0" i="0" u="none" strike="noStrike" kern="1200" baseline="0" dirty="0">
                <a:solidFill>
                  <a:schemeClr val="tx1"/>
                </a:solidFill>
                <a:latin typeface="+mn-lt"/>
                <a:ea typeface="+mn-ea"/>
                <a:cs typeface="+mn-cs"/>
              </a:rPr>
              <a:t>parasite and the malaria-transmitting Anopheles vector is affected by a several ecological and climatic factors [</a:t>
            </a:r>
            <a:r>
              <a:rPr lang="en-US" sz="1200" b="0" i="0" u="none" strike="noStrike" kern="1200" baseline="0" dirty="0" err="1">
                <a:solidFill>
                  <a:schemeClr val="tx1"/>
                </a:solidFill>
                <a:latin typeface="+mn-lt"/>
                <a:ea typeface="+mn-ea"/>
                <a:cs typeface="+mn-cs"/>
              </a:rPr>
              <a:t>Molineaux</a:t>
            </a:r>
            <a:r>
              <a:rPr lang="en-US" sz="1200" b="0" i="0" u="none" strike="noStrike" kern="1200" baseline="0" dirty="0">
                <a:solidFill>
                  <a:schemeClr val="tx1"/>
                </a:solidFill>
                <a:latin typeface="+mn-lt"/>
                <a:ea typeface="+mn-ea"/>
                <a:cs typeface="+mn-cs"/>
              </a:rPr>
              <a:t>, 1988]. The factors included for investigation were, Enhanced Vegetation Index (</a:t>
            </a:r>
            <a:r>
              <a:rPr lang="en-US" sz="1200" b="0" i="0" u="none" strike="noStrike" kern="1200" baseline="0" dirty="0" err="1">
                <a:solidFill>
                  <a:schemeClr val="tx1"/>
                </a:solidFill>
                <a:latin typeface="+mn-lt"/>
                <a:ea typeface="+mn-ea"/>
                <a:cs typeface="+mn-cs"/>
              </a:rPr>
              <a:t>EVI</a:t>
            </a:r>
            <a:r>
              <a:rPr lang="en-US" sz="1200" b="0" i="0" u="none" strike="noStrike" kern="1200" baseline="0" dirty="0">
                <a:solidFill>
                  <a:schemeClr val="tx1"/>
                </a:solidFill>
                <a:latin typeface="+mn-lt"/>
                <a:ea typeface="+mn-ea"/>
                <a:cs typeface="+mn-cs"/>
              </a:rPr>
              <a:t>), Precipitation, Temperature Suitability Index(</a:t>
            </a:r>
            <a:r>
              <a:rPr lang="en-US" sz="1200" b="0" i="0" u="none" strike="noStrike" kern="1200" baseline="0" dirty="0" err="1">
                <a:solidFill>
                  <a:schemeClr val="tx1"/>
                </a:solidFill>
                <a:latin typeface="+mn-lt"/>
                <a:ea typeface="+mn-ea"/>
                <a:cs typeface="+mn-cs"/>
              </a:rPr>
              <a:t>TSI</a:t>
            </a:r>
            <a:r>
              <a:rPr lang="en-US" sz="1200" b="0" i="0" u="none" strike="noStrike" kern="1200" baseline="0" dirty="0">
                <a:solidFill>
                  <a:schemeClr val="tx1"/>
                </a:solidFill>
                <a:latin typeface="+mn-lt"/>
                <a:ea typeface="+mn-ea"/>
                <a:cs typeface="+mn-cs"/>
              </a:rPr>
              <a:t>) and urbanization.</a:t>
            </a:r>
          </a:p>
          <a:p>
            <a:endParaRPr lang="en-US" sz="1200" b="0" i="0" u="none" strike="noStrike" kern="1200" baseline="0" dirty="0">
              <a:solidFill>
                <a:schemeClr val="tx1"/>
              </a:solidFill>
              <a:latin typeface="+mn-lt"/>
              <a:ea typeface="+mn-ea"/>
              <a:cs typeface="+mn-cs"/>
            </a:endParaRPr>
          </a:p>
          <a:p>
            <a:pPr algn="l"/>
            <a:r>
              <a:rPr lang="en-US" sz="1200" b="1" i="0" u="none" strike="noStrike" kern="1200" baseline="0" dirty="0" err="1">
                <a:solidFill>
                  <a:schemeClr val="tx1"/>
                </a:solidFill>
                <a:latin typeface="+mn-lt"/>
                <a:ea typeface="+mn-ea"/>
                <a:cs typeface="+mn-cs"/>
              </a:rPr>
              <a:t>EVI</a:t>
            </a:r>
            <a:r>
              <a:rPr lang="en-US" sz="1200" b="0" i="0" u="none" strike="noStrike" kern="1200" baseline="0" dirty="0">
                <a:solidFill>
                  <a:schemeClr val="tx1"/>
                </a:solidFill>
                <a:latin typeface="+mn-lt"/>
                <a:ea typeface="+mn-ea"/>
                <a:cs typeface="+mn-cs"/>
              </a:rPr>
              <a:t> is an index of intensity of photosynthetic activity and ranges from 0 (no vegetation) to 1 (complete vegetation). This index is </a:t>
            </a:r>
            <a:r>
              <a:rPr lang="en-US" sz="1200" b="0" i="0" u="none" strike="noStrike" baseline="0" dirty="0">
                <a:latin typeface="Calibri" panose="020F0502020204030204" pitchFamily="34" charset="0"/>
              </a:rPr>
              <a:t>used in malaria risk mapping as a proxy of rainfall (Noor et al., 2009) and a measure of aridity that limits larval growth and vector survival (Guerra et al.,2008). </a:t>
            </a:r>
            <a:r>
              <a:rPr lang="en-US" sz="1200" b="0" i="0" u="none" strike="noStrike" baseline="0" dirty="0" err="1">
                <a:latin typeface="Calibri" panose="020F0502020204030204" pitchFamily="34" charset="0"/>
              </a:rPr>
              <a:t>EVI</a:t>
            </a:r>
            <a:r>
              <a:rPr lang="en-US" sz="1200" b="0" i="0" u="none" strike="noStrike" baseline="0" dirty="0">
                <a:latin typeface="Calibri" panose="020F0502020204030204" pitchFamily="34" charset="0"/>
              </a:rPr>
              <a:t> ranges from 0 (no vegetation) to 1 (complete vegetation). Monthly </a:t>
            </a:r>
            <a:r>
              <a:rPr lang="en-US" sz="1200" b="0" i="0" u="none" strike="noStrike" kern="1200" baseline="0" dirty="0">
                <a:solidFill>
                  <a:schemeClr val="tx1"/>
                </a:solidFill>
                <a:latin typeface="+mn-lt"/>
                <a:ea typeface="+mn-ea"/>
                <a:cs typeface="+mn-cs"/>
              </a:rPr>
              <a:t>Fourier–processed </a:t>
            </a:r>
            <a:r>
              <a:rPr lang="en-US" sz="1200" b="0" i="0" u="none" strike="noStrike" kern="1200" baseline="0" dirty="0" err="1">
                <a:solidFill>
                  <a:schemeClr val="tx1"/>
                </a:solidFill>
                <a:latin typeface="+mn-lt"/>
                <a:ea typeface="+mn-ea"/>
                <a:cs typeface="+mn-cs"/>
              </a:rPr>
              <a:t>EVI</a:t>
            </a:r>
            <a:r>
              <a:rPr lang="en-US" sz="1200" b="0" i="0" u="none" strike="noStrike" kern="1200" baseline="0" dirty="0">
                <a:solidFill>
                  <a:schemeClr val="tx1"/>
                </a:solidFill>
                <a:latin typeface="+mn-lt"/>
                <a:ea typeface="+mn-ea"/>
                <a:cs typeface="+mn-cs"/>
              </a:rPr>
              <a:t> derived from the </a:t>
            </a:r>
            <a:r>
              <a:rPr lang="en-US" sz="1200" b="0" i="0" u="none" strike="noStrike" kern="1200" baseline="0" dirty="0" err="1">
                <a:solidFill>
                  <a:schemeClr val="tx1"/>
                </a:solidFill>
                <a:latin typeface="+mn-lt"/>
                <a:ea typeface="+mn-ea"/>
                <a:cs typeface="+mn-cs"/>
              </a:rPr>
              <a:t>MODerate</a:t>
            </a:r>
            <a:r>
              <a:rPr lang="en-US" sz="1200" b="0" i="0" u="none" strike="noStrike" kern="1200" baseline="0" dirty="0">
                <a:solidFill>
                  <a:schemeClr val="tx1"/>
                </a:solidFill>
                <a:latin typeface="+mn-lt"/>
                <a:ea typeface="+mn-ea"/>
                <a:cs typeface="+mn-cs"/>
              </a:rPr>
              <a:t>‐resolution Imaging </a:t>
            </a:r>
            <a:r>
              <a:rPr lang="en-US" sz="1200" b="0" i="0" u="none" strike="noStrike" kern="1200" baseline="0" dirty="0" err="1">
                <a:solidFill>
                  <a:schemeClr val="tx1"/>
                </a:solidFill>
                <a:latin typeface="+mn-lt"/>
                <a:ea typeface="+mn-ea"/>
                <a:cs typeface="+mn-cs"/>
              </a:rPr>
              <a:t>Spectroradiometer</a:t>
            </a:r>
            <a:r>
              <a:rPr lang="en-US" sz="1200" b="0" i="0" u="none" strike="noStrike" kern="1200" baseline="0" dirty="0">
                <a:solidFill>
                  <a:schemeClr val="tx1"/>
                </a:solidFill>
                <a:latin typeface="+mn-lt"/>
                <a:ea typeface="+mn-ea"/>
                <a:cs typeface="+mn-cs"/>
              </a:rPr>
              <a:t> (MODIS) sensor imagery and available at approximately 1×1 km spatial resolution [</a:t>
            </a:r>
            <a:r>
              <a:rPr lang="en-US" sz="1200" b="0" i="0" u="none" strike="noStrike" kern="1200" baseline="0" dirty="0" err="1">
                <a:solidFill>
                  <a:schemeClr val="tx1"/>
                </a:solidFill>
                <a:latin typeface="+mn-lt"/>
                <a:ea typeface="+mn-ea"/>
                <a:cs typeface="+mn-cs"/>
              </a:rPr>
              <a:t>Scharlemann</a:t>
            </a:r>
            <a:r>
              <a:rPr lang="en-US" sz="1200" b="0" i="0" u="none" strike="noStrike" kern="1200" baseline="0" dirty="0">
                <a:solidFill>
                  <a:schemeClr val="tx1"/>
                </a:solidFill>
                <a:latin typeface="+mn-lt"/>
                <a:ea typeface="+mn-ea"/>
                <a:cs typeface="+mn-cs"/>
              </a:rPr>
              <a:t> et al., 2008]  was used to develop a long term annual mean </a:t>
            </a:r>
            <a:r>
              <a:rPr lang="en-US" sz="1200" b="0" i="0" u="none" strike="noStrike" kern="1200" baseline="0" dirty="0" err="1">
                <a:solidFill>
                  <a:schemeClr val="tx1"/>
                </a:solidFill>
                <a:latin typeface="+mn-lt"/>
                <a:ea typeface="+mn-ea"/>
                <a:cs typeface="+mn-cs"/>
              </a:rPr>
              <a:t>EVI</a:t>
            </a:r>
            <a:r>
              <a:rPr lang="en-US" sz="1200" b="0" i="0" u="none" strike="noStrike" kern="1200" baseline="0" dirty="0">
                <a:solidFill>
                  <a:schemeClr val="tx1"/>
                </a:solidFill>
                <a:latin typeface="+mn-lt"/>
                <a:ea typeface="+mn-ea"/>
                <a:cs typeface="+mn-cs"/>
              </a:rPr>
              <a:t> surface. </a:t>
            </a:r>
          </a:p>
          <a:p>
            <a:endParaRPr lang="en-US" sz="1200" b="0" i="1"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Precipitation</a:t>
            </a:r>
            <a:r>
              <a:rPr lang="en-US" sz="1200" b="0" i="0" u="none" strike="noStrike" kern="1200" baseline="0" dirty="0">
                <a:solidFill>
                  <a:schemeClr val="tx1"/>
                </a:solidFill>
                <a:latin typeface="+mn-lt"/>
                <a:ea typeface="+mn-ea"/>
                <a:cs typeface="+mn-cs"/>
              </a:rPr>
              <a:t> and  suitable ambient temperatures provide potential breeding settings for </a:t>
            </a:r>
            <a:r>
              <a:rPr lang="en-US" sz="1200" b="0" i="1" u="none" strike="noStrike" kern="1200" baseline="0" dirty="0">
                <a:solidFill>
                  <a:schemeClr val="tx1"/>
                </a:solidFill>
                <a:latin typeface="+mn-lt"/>
                <a:ea typeface="+mn-ea"/>
                <a:cs typeface="+mn-cs"/>
              </a:rPr>
              <a:t>Anopheles </a:t>
            </a:r>
            <a:r>
              <a:rPr lang="en-US" sz="1200" b="0" i="0" u="none" strike="noStrike" kern="1200" baseline="0" dirty="0">
                <a:solidFill>
                  <a:schemeClr val="tx1"/>
                </a:solidFill>
                <a:latin typeface="+mn-lt"/>
                <a:ea typeface="+mn-ea"/>
                <a:cs typeface="+mn-cs"/>
              </a:rPr>
              <a:t>vectors. Monthly mean precipitation raster surfaces at 1×1 km resolution were downloaded from the </a:t>
            </a:r>
            <a:r>
              <a:rPr lang="en-US" sz="1200" b="0" i="0" u="none" strike="noStrike" kern="1200" baseline="0" dirty="0" err="1">
                <a:solidFill>
                  <a:schemeClr val="tx1"/>
                </a:solidFill>
                <a:latin typeface="+mn-lt"/>
                <a:ea typeface="+mn-ea"/>
                <a:cs typeface="+mn-cs"/>
              </a:rPr>
              <a:t>WorldClim</a:t>
            </a:r>
            <a:r>
              <a:rPr lang="en-US" sz="1200" b="0" i="0" u="none" strike="noStrike" kern="1200" baseline="0" dirty="0">
                <a:solidFill>
                  <a:schemeClr val="tx1"/>
                </a:solidFill>
                <a:latin typeface="+mn-lt"/>
                <a:ea typeface="+mn-ea"/>
                <a:cs typeface="+mn-cs"/>
              </a:rPr>
              <a:t> website (http://www.worldclim.org/download.html) was used as a proxy for rainfall. A long term average annual precipitation surface was generated from monthly means.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Urbanization:  </a:t>
            </a:r>
            <a:r>
              <a:rPr lang="en-US" sz="1200" b="0" i="0" u="none" strike="noStrike" kern="1200" baseline="0" dirty="0">
                <a:solidFill>
                  <a:schemeClr val="tx1"/>
                </a:solidFill>
                <a:latin typeface="+mn-lt"/>
                <a:ea typeface="+mn-ea"/>
                <a:cs typeface="+mn-cs"/>
              </a:rPr>
              <a:t>Urban environments limit the availability  of optimum environments for the development of the </a:t>
            </a:r>
            <a:r>
              <a:rPr lang="en-US" sz="1200" b="0" i="0" u="none" strike="noStrike" kern="1200" baseline="0" dirty="0" err="1">
                <a:solidFill>
                  <a:schemeClr val="tx1"/>
                </a:solidFill>
                <a:latin typeface="+mn-lt"/>
                <a:ea typeface="+mn-ea"/>
                <a:cs typeface="+mn-cs"/>
              </a:rPr>
              <a:t>anopheline</a:t>
            </a:r>
            <a:r>
              <a:rPr lang="en-US" sz="1200" b="0" i="0" u="none" strike="noStrike" kern="1200" baseline="0" dirty="0">
                <a:solidFill>
                  <a:schemeClr val="tx1"/>
                </a:solidFill>
                <a:latin typeface="+mn-lt"/>
                <a:ea typeface="+mn-ea"/>
                <a:cs typeface="+mn-cs"/>
              </a:rPr>
              <a:t> vectors. As a consequence, there is reduced vector density, biting rates and transmission intensity. The urbanization surface was obtained from </a:t>
            </a:r>
            <a:r>
              <a:rPr lang="en-US" sz="1200" b="0" i="0" u="none" strike="noStrike" kern="1200" baseline="0" dirty="0" err="1">
                <a:solidFill>
                  <a:schemeClr val="tx1"/>
                </a:solidFill>
                <a:latin typeface="+mn-lt"/>
                <a:ea typeface="+mn-ea"/>
                <a:cs typeface="+mn-cs"/>
              </a:rPr>
              <a:t>WorldPop</a:t>
            </a:r>
            <a:r>
              <a:rPr lang="en-US" sz="1200" b="0" i="0" u="none" strike="noStrike" kern="1200" baseline="0" dirty="0">
                <a:solidFill>
                  <a:schemeClr val="tx1"/>
                </a:solidFill>
                <a:latin typeface="+mn-lt"/>
                <a:ea typeface="+mn-ea"/>
                <a:cs typeface="+mn-cs"/>
              </a:rPr>
              <a:t> [</a:t>
            </a:r>
            <a:r>
              <a:rPr lang="en-US" sz="1200" kern="1200" dirty="0" err="1">
                <a:solidFill>
                  <a:schemeClr val="tx1"/>
                </a:solidFill>
                <a:effectLst/>
                <a:latin typeface="+mn-lt"/>
                <a:ea typeface="+mn-ea"/>
                <a:cs typeface="+mn-cs"/>
              </a:rPr>
              <a:t>Linard</a:t>
            </a:r>
            <a:r>
              <a:rPr lang="en-US" sz="1200" kern="1200" dirty="0">
                <a:solidFill>
                  <a:schemeClr val="tx1"/>
                </a:solidFill>
                <a:effectLst/>
                <a:latin typeface="+mn-lt"/>
                <a:ea typeface="+mn-ea"/>
                <a:cs typeface="+mn-cs"/>
              </a:rPr>
              <a:t> et al., 2010]</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err="1">
                <a:solidFill>
                  <a:schemeClr val="tx1"/>
                </a:solidFill>
                <a:latin typeface="+mn-lt"/>
                <a:ea typeface="+mn-ea"/>
                <a:cs typeface="+mn-cs"/>
              </a:rPr>
              <a:t>TSI</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Too high temperatures lead to larval mortality while lower temperatures results to the larvae to produce viable adults .The mortality increases sharply at ambient temperatures approaching 40 while temperatures 25°C- 30°C are optimum for </a:t>
            </a:r>
            <a:r>
              <a:rPr lang="en-US" sz="1200" b="0" i="1" u="none" strike="noStrike" kern="1200" baseline="0" dirty="0">
                <a:solidFill>
                  <a:schemeClr val="tx1"/>
                </a:solidFill>
                <a:latin typeface="+mn-lt"/>
                <a:ea typeface="+mn-ea"/>
                <a:cs typeface="+mn-cs"/>
              </a:rPr>
              <a:t>Pf </a:t>
            </a:r>
            <a:r>
              <a:rPr lang="en-US" sz="1200" b="0" i="0" u="none" strike="noStrike" kern="1200" baseline="0" dirty="0" err="1">
                <a:solidFill>
                  <a:schemeClr val="tx1"/>
                </a:solidFill>
                <a:latin typeface="+mn-lt"/>
                <a:ea typeface="+mn-ea"/>
                <a:cs typeface="+mn-cs"/>
              </a:rPr>
              <a:t>sporogony</a:t>
            </a:r>
            <a:r>
              <a:rPr lang="en-US" sz="1200" b="0" i="0" u="none" strike="noStrike" kern="1200" baseline="0" dirty="0">
                <a:solidFill>
                  <a:schemeClr val="tx1"/>
                </a:solidFill>
                <a:latin typeface="+mn-lt"/>
                <a:ea typeface="+mn-ea"/>
                <a:cs typeface="+mn-cs"/>
              </a:rPr>
              <a:t>. TSI surface is developed on this, on a scale of increasing transmission suitability, from 0 (unsuitable) to 1 (suitable)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Molineaux</a:t>
            </a:r>
            <a:r>
              <a:rPr lang="en-US" sz="1200" b="0" i="0" u="none" strike="noStrike" kern="1200" baseline="0" dirty="0">
                <a:solidFill>
                  <a:schemeClr val="tx1"/>
                </a:solidFill>
                <a:latin typeface="+mn-lt"/>
                <a:ea typeface="+mn-ea"/>
                <a:cs typeface="+mn-cs"/>
              </a:rPr>
              <a:t> L (1988) The epidemiology of human malaria as an explanation of its distribution, including some implications for its control. Malaria: Principles and Practice of Malariology. </a:t>
            </a:r>
            <a:r>
              <a:rPr lang="en-US" sz="1200" b="0" i="1" u="none" strike="noStrike" kern="1200" baseline="0" dirty="0">
                <a:solidFill>
                  <a:schemeClr val="tx1"/>
                </a:solidFill>
                <a:latin typeface="+mn-lt"/>
                <a:ea typeface="+mn-ea"/>
                <a:cs typeface="+mn-cs"/>
              </a:rPr>
              <a:t>Volume 2</a:t>
            </a:r>
            <a:r>
              <a:rPr lang="en-US" sz="1200" b="0" i="0" u="none" strike="noStrike" kern="1200" baseline="0" dirty="0">
                <a:solidFill>
                  <a:schemeClr val="tx1"/>
                </a:solidFill>
                <a:latin typeface="+mn-lt"/>
                <a:ea typeface="+mn-ea"/>
                <a:cs typeface="+mn-cs"/>
              </a:rPr>
              <a:t>. Edited by: </a:t>
            </a:r>
            <a:r>
              <a:rPr lang="en-US" sz="1200" b="0" i="0" u="none" strike="noStrike" kern="1200" baseline="0" dirty="0" err="1">
                <a:solidFill>
                  <a:schemeClr val="tx1"/>
                </a:solidFill>
                <a:latin typeface="+mn-lt"/>
                <a:ea typeface="+mn-ea"/>
                <a:cs typeface="+mn-cs"/>
              </a:rPr>
              <a:t>Wernsdorfer</a:t>
            </a:r>
            <a:r>
              <a:rPr lang="en-US" sz="1200" b="0" i="0" u="none" strike="noStrike" kern="1200" baseline="0" dirty="0">
                <a:solidFill>
                  <a:schemeClr val="tx1"/>
                </a:solidFill>
                <a:latin typeface="+mn-lt"/>
                <a:ea typeface="+mn-ea"/>
                <a:cs typeface="+mn-cs"/>
              </a:rPr>
              <a:t> W, McGregor I. London, Churchill Livingstone 913-998.</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a:solidFill>
                  <a:schemeClr val="tx1"/>
                </a:solidFill>
                <a:latin typeface="+mn-lt"/>
                <a:ea typeface="+mn-ea"/>
                <a:cs typeface="+mn-cs"/>
              </a:rPr>
              <a:t>Scharlemann</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JPW</a:t>
            </a:r>
            <a:r>
              <a:rPr lang="en-GB" sz="1200" b="0" i="0" u="none" strike="noStrike" kern="1200" baseline="0" dirty="0">
                <a:solidFill>
                  <a:schemeClr val="tx1"/>
                </a:solidFill>
                <a:latin typeface="+mn-lt"/>
                <a:ea typeface="+mn-ea"/>
                <a:cs typeface="+mn-cs"/>
              </a:rPr>
              <a:t>, Benz D, Hay SI, Purse BV, </a:t>
            </a:r>
            <a:r>
              <a:rPr lang="en-GB" sz="1200" b="0" i="0" u="none" strike="noStrike" kern="1200" baseline="0" dirty="0" err="1">
                <a:solidFill>
                  <a:schemeClr val="tx1"/>
                </a:solidFill>
                <a:latin typeface="+mn-lt"/>
                <a:ea typeface="+mn-ea"/>
                <a:cs typeface="+mn-cs"/>
              </a:rPr>
              <a:t>Tatem</a:t>
            </a:r>
            <a:r>
              <a:rPr lang="en-GB" sz="1200" b="0" i="0" u="none" strike="noStrike" kern="1200" baseline="0" dirty="0">
                <a:solidFill>
                  <a:schemeClr val="tx1"/>
                </a:solidFill>
                <a:latin typeface="+mn-lt"/>
                <a:ea typeface="+mn-ea"/>
                <a:cs typeface="+mn-cs"/>
              </a:rPr>
              <a:t> AJ, </a:t>
            </a:r>
            <a:r>
              <a:rPr lang="en-GB" sz="1200" b="0" i="0" u="none" strike="noStrike" kern="1200" baseline="0" dirty="0" err="1">
                <a:solidFill>
                  <a:schemeClr val="tx1"/>
                </a:solidFill>
                <a:latin typeface="+mn-lt"/>
                <a:ea typeface="+mn-ea"/>
                <a:cs typeface="+mn-cs"/>
              </a:rPr>
              <a:t>Wint</a:t>
            </a:r>
            <a:r>
              <a:rPr lang="en-GB" sz="1200" b="0" i="0" u="none" strike="noStrike" kern="1200" baseline="0" dirty="0">
                <a:solidFill>
                  <a:schemeClr val="tx1"/>
                </a:solidFill>
                <a:latin typeface="+mn-lt"/>
                <a:ea typeface="+mn-ea"/>
                <a:cs typeface="+mn-cs"/>
              </a:rPr>
              <a:t> GR, Rogers DJ (2008). Global data for ecology and epidemiology: A novel algorithm for Temporal Fourier Processing MODIS data. </a:t>
            </a:r>
            <a:r>
              <a:rPr lang="en-GB" sz="1200" b="0" i="1" u="none" strike="noStrike" kern="1200" baseline="0" dirty="0" err="1">
                <a:solidFill>
                  <a:schemeClr val="tx1"/>
                </a:solidFill>
                <a:latin typeface="+mn-lt"/>
                <a:ea typeface="+mn-ea"/>
                <a:cs typeface="+mn-cs"/>
              </a:rPr>
              <a:t>PLoS</a:t>
            </a:r>
            <a:r>
              <a:rPr lang="en-GB" sz="1200" b="0" i="1" u="none" strike="noStrike" kern="1200" baseline="0" dirty="0">
                <a:solidFill>
                  <a:schemeClr val="tx1"/>
                </a:solidFill>
                <a:latin typeface="+mn-lt"/>
                <a:ea typeface="+mn-ea"/>
                <a:cs typeface="+mn-cs"/>
              </a:rPr>
              <a:t> One</a:t>
            </a:r>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1</a:t>
            </a:r>
            <a:r>
              <a:rPr lang="en-GB" sz="1200" b="0" i="0" u="none" strike="noStrike" kern="1200" baseline="0" dirty="0">
                <a:solidFill>
                  <a:schemeClr val="tx1"/>
                </a:solidFill>
                <a:latin typeface="+mn-lt"/>
                <a:ea typeface="+mn-ea"/>
                <a:cs typeface="+mn-cs"/>
              </a:rPr>
              <a:t>: e1408</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Guerra CA, </a:t>
            </a:r>
            <a:r>
              <a:rPr lang="en-US" sz="1200" b="0" i="0" u="none" strike="noStrike" kern="1200" baseline="0" dirty="0" err="1">
                <a:solidFill>
                  <a:schemeClr val="tx1"/>
                </a:solidFill>
                <a:latin typeface="+mn-lt"/>
                <a:ea typeface="+mn-ea"/>
                <a:cs typeface="+mn-cs"/>
              </a:rPr>
              <a:t>Gikandi</a:t>
            </a:r>
            <a:r>
              <a:rPr lang="en-US" sz="1200" b="0" i="0" u="none" strike="noStrike" kern="1200" baseline="0" dirty="0">
                <a:solidFill>
                  <a:schemeClr val="tx1"/>
                </a:solidFill>
                <a:latin typeface="+mn-lt"/>
                <a:ea typeface="+mn-ea"/>
                <a:cs typeface="+mn-cs"/>
              </a:rPr>
              <a:t> PW, </a:t>
            </a:r>
            <a:r>
              <a:rPr lang="en-US" sz="1200" b="0" i="0" kern="1200" dirty="0">
                <a:solidFill>
                  <a:schemeClr val="tx1"/>
                </a:solidFill>
                <a:effectLst/>
                <a:latin typeface="+mn-lt"/>
                <a:ea typeface="+mn-ea"/>
                <a:cs typeface="+mn-cs"/>
              </a:rPr>
              <a:t>Tatem AJ, Noor AM, Smith DL, Hay SI, Snow RW. </a:t>
            </a:r>
            <a:r>
              <a:rPr lang="en-US" sz="1200" b="0" i="0" u="none" strike="noStrike" kern="1200" baseline="0" dirty="0">
                <a:solidFill>
                  <a:schemeClr val="tx1"/>
                </a:solidFill>
                <a:latin typeface="+mn-lt"/>
                <a:ea typeface="+mn-ea"/>
                <a:cs typeface="+mn-cs"/>
              </a:rPr>
              <a:t>(2008). The limits and intensity of </a:t>
            </a:r>
            <a:r>
              <a:rPr lang="en-US" sz="1200" b="0" i="1" u="none" strike="noStrike" kern="1200" baseline="0" dirty="0">
                <a:solidFill>
                  <a:schemeClr val="tx1"/>
                </a:solidFill>
                <a:latin typeface="+mn-lt"/>
                <a:ea typeface="+mn-ea"/>
                <a:cs typeface="+mn-cs"/>
              </a:rPr>
              <a:t>Plasmodium falciparum </a:t>
            </a:r>
            <a:r>
              <a:rPr lang="en-US" sz="1200" b="0" i="0" u="none" strike="noStrike" kern="1200" baseline="0" dirty="0">
                <a:solidFill>
                  <a:schemeClr val="tx1"/>
                </a:solidFill>
                <a:latin typeface="+mn-lt"/>
                <a:ea typeface="+mn-ea"/>
                <a:cs typeface="+mn-cs"/>
              </a:rPr>
              <a:t>transmission: implications for malaria control and elimination worldwide. </a:t>
            </a:r>
            <a:r>
              <a:rPr lang="en-US" sz="1200" b="0" i="1" u="none" strike="noStrike" kern="1200" baseline="0" dirty="0" err="1">
                <a:solidFill>
                  <a:schemeClr val="tx1"/>
                </a:solidFill>
                <a:latin typeface="+mn-lt"/>
                <a:ea typeface="+mn-ea"/>
                <a:cs typeface="+mn-cs"/>
              </a:rPr>
              <a:t>PLoS</a:t>
            </a:r>
            <a:r>
              <a:rPr lang="en-US" sz="1200" b="0" i="1" u="none" strike="noStrike" kern="1200" baseline="0" dirty="0">
                <a:solidFill>
                  <a:schemeClr val="tx1"/>
                </a:solidFill>
                <a:latin typeface="+mn-lt"/>
                <a:ea typeface="+mn-ea"/>
                <a:cs typeface="+mn-cs"/>
              </a:rPr>
              <a:t> Medicine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5</a:t>
            </a:r>
            <a:r>
              <a:rPr lang="en-US" sz="1200" b="0" i="0" u="none" strike="noStrike" kern="1200" baseline="0" dirty="0">
                <a:solidFill>
                  <a:schemeClr val="tx1"/>
                </a:solidFill>
                <a:latin typeface="+mn-lt"/>
                <a:ea typeface="+mn-ea"/>
                <a:cs typeface="+mn-cs"/>
              </a:rPr>
              <a:t>: e38.</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Noor AM, </a:t>
            </a:r>
            <a:r>
              <a:rPr lang="en-US" sz="1200" b="0" i="0" u="none" strike="noStrike" kern="1200" baseline="0" dirty="0" err="1">
                <a:solidFill>
                  <a:schemeClr val="tx1"/>
                </a:solidFill>
                <a:latin typeface="+mn-lt"/>
                <a:ea typeface="+mn-ea"/>
                <a:cs typeface="+mn-cs"/>
              </a:rPr>
              <a:t>Gething</a:t>
            </a:r>
            <a:r>
              <a:rPr lang="en-US" sz="1200" b="0" i="0" u="none" strike="noStrike" kern="1200" baseline="0" dirty="0">
                <a:solidFill>
                  <a:schemeClr val="tx1"/>
                </a:solidFill>
                <a:latin typeface="+mn-lt"/>
                <a:ea typeface="+mn-ea"/>
                <a:cs typeface="+mn-cs"/>
              </a:rPr>
              <a:t> PW, Alegana VA</a:t>
            </a:r>
            <a:r>
              <a:rPr lang="en-US" sz="1200" b="1"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Patil</a:t>
            </a:r>
            <a:r>
              <a:rPr lang="en-US" sz="1200" b="0" i="0" u="none" strike="noStrike" kern="1200" baseline="0" dirty="0">
                <a:solidFill>
                  <a:schemeClr val="tx1"/>
                </a:solidFill>
                <a:latin typeface="+mn-lt"/>
                <a:ea typeface="+mn-ea"/>
                <a:cs typeface="+mn-cs"/>
              </a:rPr>
              <a:t> AP, Hay SI, </a:t>
            </a:r>
            <a:r>
              <a:rPr lang="en-US" sz="1200" b="0" i="0" u="none" strike="noStrike" kern="1200" baseline="0" dirty="0" err="1">
                <a:solidFill>
                  <a:schemeClr val="tx1"/>
                </a:solidFill>
                <a:latin typeface="+mn-lt"/>
                <a:ea typeface="+mn-ea"/>
                <a:cs typeface="+mn-cs"/>
              </a:rPr>
              <a:t>Muchiri</a:t>
            </a:r>
            <a:r>
              <a:rPr lang="en-US" sz="1200" b="0" i="0" u="none" strike="noStrike" kern="1200" baseline="0" dirty="0">
                <a:solidFill>
                  <a:schemeClr val="tx1"/>
                </a:solidFill>
                <a:latin typeface="+mn-lt"/>
                <a:ea typeface="+mn-ea"/>
                <a:cs typeface="+mn-cs"/>
              </a:rPr>
              <a:t> E, </a:t>
            </a:r>
            <a:r>
              <a:rPr lang="en-US" sz="1200" b="0" i="0" u="none" strike="noStrike" kern="1200" baseline="0" dirty="0" err="1">
                <a:solidFill>
                  <a:schemeClr val="tx1"/>
                </a:solidFill>
                <a:latin typeface="+mn-lt"/>
                <a:ea typeface="+mn-ea"/>
                <a:cs typeface="+mn-cs"/>
              </a:rPr>
              <a:t>Juma</a:t>
            </a:r>
            <a:r>
              <a:rPr lang="en-US" sz="1200" b="0" i="0" u="none" strike="noStrike" kern="1200" baseline="0" dirty="0">
                <a:solidFill>
                  <a:schemeClr val="tx1"/>
                </a:solidFill>
                <a:latin typeface="+mn-lt"/>
                <a:ea typeface="+mn-ea"/>
                <a:cs typeface="+mn-cs"/>
              </a:rPr>
              <a:t> E, Snow RW (2009). The risks of </a:t>
            </a:r>
            <a:r>
              <a:rPr lang="en-US" sz="1200" b="0" i="1" u="none" strike="noStrike" kern="1200" baseline="0" dirty="0">
                <a:solidFill>
                  <a:schemeClr val="tx1"/>
                </a:solidFill>
                <a:latin typeface="+mn-lt"/>
                <a:ea typeface="+mn-ea"/>
                <a:cs typeface="+mn-cs"/>
              </a:rPr>
              <a:t>Plasmodium falciparum </a:t>
            </a:r>
            <a:r>
              <a:rPr lang="en-US" sz="1200" b="0" i="0" u="none" strike="noStrike" kern="1200" baseline="0" dirty="0">
                <a:solidFill>
                  <a:schemeClr val="tx1"/>
                </a:solidFill>
                <a:latin typeface="+mn-lt"/>
                <a:ea typeface="+mn-ea"/>
                <a:cs typeface="+mn-cs"/>
              </a:rPr>
              <a:t>infection in Kenya in 2009. </a:t>
            </a:r>
            <a:r>
              <a:rPr lang="en-US" sz="1200" b="0" i="1" u="none" strike="noStrike" kern="1200" baseline="0" dirty="0">
                <a:solidFill>
                  <a:schemeClr val="tx1"/>
                </a:solidFill>
                <a:latin typeface="+mn-lt"/>
                <a:ea typeface="+mn-ea"/>
                <a:cs typeface="+mn-cs"/>
              </a:rPr>
              <a:t>BMC Infectious Diseases, </a:t>
            </a:r>
            <a:r>
              <a:rPr lang="en-US" sz="1200" b="1" i="0" u="none" strike="noStrike" kern="1200" baseline="0" dirty="0">
                <a:solidFill>
                  <a:schemeClr val="tx1"/>
                </a:solidFill>
                <a:latin typeface="+mn-lt"/>
                <a:ea typeface="+mn-ea"/>
                <a:cs typeface="+mn-cs"/>
              </a:rPr>
              <a:t>9</a:t>
            </a:r>
            <a:r>
              <a:rPr lang="en-US" sz="1200" b="0" i="0" u="none" strike="noStrike" kern="1200" baseline="0" dirty="0">
                <a:solidFill>
                  <a:schemeClr val="tx1"/>
                </a:solidFill>
                <a:latin typeface="+mn-lt"/>
                <a:ea typeface="+mn-ea"/>
                <a:cs typeface="+mn-cs"/>
              </a:rPr>
              <a:t>: e180</a:t>
            </a:r>
          </a:p>
          <a:p>
            <a:endParaRPr lang="en-US" sz="1200" b="0" i="0" u="none" strike="noStrike" kern="1200" baseline="0" dirty="0">
              <a:solidFill>
                <a:schemeClr val="tx1"/>
              </a:solidFill>
              <a:latin typeface="+mn-lt"/>
              <a:ea typeface="+mn-ea"/>
              <a:cs typeface="+mn-cs"/>
            </a:endParaRPr>
          </a:p>
          <a:p>
            <a:r>
              <a:rPr lang="en-US" sz="1200" kern="1200" dirty="0" err="1">
                <a:solidFill>
                  <a:schemeClr val="tx1"/>
                </a:solidFill>
                <a:effectLst/>
                <a:latin typeface="+mn-lt"/>
                <a:ea typeface="+mn-ea"/>
                <a:cs typeface="+mn-cs"/>
              </a:rPr>
              <a:t>Linard</a:t>
            </a:r>
            <a:r>
              <a:rPr lang="en-US" sz="1200" kern="1200" dirty="0">
                <a:solidFill>
                  <a:schemeClr val="tx1"/>
                </a:solidFill>
                <a:effectLst/>
                <a:latin typeface="+mn-lt"/>
                <a:ea typeface="+mn-ea"/>
                <a:cs typeface="+mn-cs"/>
              </a:rPr>
              <a:t> C, Gilbert M, Snow RW, Noor AM, Tatem AJ. Population distribution, settlement patterns and accessibility across Africa in 2010. </a:t>
            </a:r>
            <a:r>
              <a:rPr lang="en-US" sz="1200" i="1" kern="1200" dirty="0" err="1">
                <a:solidFill>
                  <a:schemeClr val="tx1"/>
                </a:solidFill>
                <a:effectLst/>
                <a:latin typeface="+mn-lt"/>
                <a:ea typeface="+mn-ea"/>
                <a:cs typeface="+mn-cs"/>
              </a:rPr>
              <a:t>PloS</a:t>
            </a:r>
            <a:r>
              <a:rPr lang="en-US" sz="1200" i="1" kern="1200" dirty="0">
                <a:solidFill>
                  <a:schemeClr val="tx1"/>
                </a:solidFill>
                <a:effectLst/>
                <a:latin typeface="+mn-lt"/>
                <a:ea typeface="+mn-ea"/>
                <a:cs typeface="+mn-cs"/>
              </a:rPr>
              <a:t> one. </a:t>
            </a:r>
            <a:r>
              <a:rPr lang="en-US" sz="1200" kern="1200" dirty="0">
                <a:solidFill>
                  <a:schemeClr val="tx1"/>
                </a:solidFill>
                <a:effectLst/>
                <a:latin typeface="+mn-lt"/>
                <a:ea typeface="+mn-ea"/>
                <a:cs typeface="+mn-cs"/>
              </a:rPr>
              <a:t>2012;7(2):e31743.</a:t>
            </a:r>
          </a:p>
          <a:p>
            <a:endParaRPr lang="en-US" sz="1200" kern="1200" dirty="0">
              <a:solidFill>
                <a:schemeClr val="tx1"/>
              </a:solidFill>
              <a:effectLst/>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872797ED-26C5-466D-A12F-FBED66AC7A4C}" type="slidenum">
              <a:rPr lang="en-US" smtClean="0"/>
              <a:t>10</a:t>
            </a:fld>
            <a:endParaRPr lang="en-US"/>
          </a:p>
        </p:txBody>
      </p:sp>
    </p:spTree>
    <p:extLst>
      <p:ext uri="{BB962C8B-B14F-4D97-AF65-F5344CB8AC3E}">
        <p14:creationId xmlns:p14="http://schemas.microsoft.com/office/powerpoint/2010/main" val="97133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5000" b="1" baseline="0">
                <a:solidFill>
                  <a:schemeClr val="accent2">
                    <a:lumMod val="75000"/>
                  </a:schemeClr>
                </a:solidFill>
              </a:defRPr>
            </a:lvl1pPr>
          </a:lstStyle>
          <a:p>
            <a:r>
              <a:rPr lang="en-US" dirty="0"/>
              <a:t>LINK </a:t>
            </a:r>
            <a:r>
              <a:rPr lang="en-US" dirty="0" err="1"/>
              <a:t>programme</a:t>
            </a:r>
            <a:endParaRPr lang="en-GB"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a:p>
            <a:r>
              <a:rPr lang="en-US" dirty="0"/>
              <a:t>Author</a:t>
            </a:r>
          </a:p>
        </p:txBody>
      </p:sp>
      <p:sp>
        <p:nvSpPr>
          <p:cNvPr id="7" name="Title 1"/>
          <p:cNvSpPr txBox="1">
            <a:spLocks/>
          </p:cNvSpPr>
          <p:nvPr userDrawn="1"/>
        </p:nvSpPr>
        <p:spPr>
          <a:xfrm>
            <a:off x="152400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8" name="Subtitle 2"/>
          <p:cNvSpPr txBox="1">
            <a:spLocks/>
          </p:cNvSpPr>
          <p:nvPr userDrawn="1"/>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2E7BC6-3D5B-4735-BEE3-224D7DB11554}" type="slidenum">
              <a:rPr lang="en-GB" smtClean="0"/>
              <a:pPr/>
              <a:t>‹#›</a:t>
            </a:fld>
            <a:endParaRPr lang="en-GB"/>
          </a:p>
        </p:txBody>
      </p:sp>
      <p:pic>
        <p:nvPicPr>
          <p:cNvPr id="13" name="Picture 12" descr="C:\Data\Proposals\Regional Malaria Program. 2014\Proposal development\Full proposal\09apr14\lshtm_logo.jpg"/>
          <p:cNvPicPr>
            <a:picLocks noChangeAspect="1"/>
          </p:cNvPicPr>
          <p:nvPr userDrawn="1"/>
        </p:nvPicPr>
        <p:blipFill>
          <a:blip r:embed="rId2" cstate="print"/>
          <a:srcRect/>
          <a:stretch>
            <a:fillRect/>
          </a:stretch>
        </p:blipFill>
        <p:spPr bwMode="auto">
          <a:xfrm>
            <a:off x="5090157" y="5681263"/>
            <a:ext cx="1632737" cy="857649"/>
          </a:xfrm>
          <a:prstGeom prst="rect">
            <a:avLst/>
          </a:prstGeom>
          <a:noFill/>
          <a:ln w="9525">
            <a:noFill/>
            <a:miter lim="800000"/>
            <a:headEnd/>
            <a:tailEnd/>
          </a:ln>
        </p:spPr>
      </p:pic>
      <p:pic>
        <p:nvPicPr>
          <p:cNvPr id="14" name="Picture 2"/>
          <p:cNvPicPr>
            <a:picLocks noChangeAspect="1" noChangeArrowheads="1"/>
          </p:cNvPicPr>
          <p:nvPr userDrawn="1"/>
        </p:nvPicPr>
        <p:blipFill>
          <a:blip r:embed="rId3" cstate="print"/>
          <a:srcRect/>
          <a:stretch>
            <a:fillRect/>
          </a:stretch>
        </p:blipFill>
        <p:spPr bwMode="auto">
          <a:xfrm>
            <a:off x="6997590" y="5752944"/>
            <a:ext cx="787549" cy="785968"/>
          </a:xfrm>
          <a:prstGeom prst="rect">
            <a:avLst/>
          </a:prstGeom>
          <a:noFill/>
          <a:ln w="9525">
            <a:noFill/>
            <a:miter lim="800000"/>
            <a:headEnd/>
            <a:tailEnd/>
          </a:ln>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476" y="5840878"/>
            <a:ext cx="1485349" cy="123779"/>
          </a:xfrm>
          <a:prstGeom prst="rect">
            <a:avLst/>
          </a:prstGeom>
        </p:spPr>
      </p:pic>
      <p:pic>
        <p:nvPicPr>
          <p:cNvPr id="16" name="Picture 4" descr="Image result for sierra leone MOH"/>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640036" y="5681263"/>
            <a:ext cx="2528996" cy="8343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6" cstate="print"/>
          <a:srcRect/>
          <a:stretch>
            <a:fillRect/>
          </a:stretch>
        </p:blipFill>
        <p:spPr bwMode="auto">
          <a:xfrm>
            <a:off x="7973843" y="5613564"/>
            <a:ext cx="1477488" cy="969745"/>
          </a:xfrm>
          <a:prstGeom prst="rect">
            <a:avLst/>
          </a:prstGeom>
          <a:noFill/>
          <a:ln w="9525">
            <a:noFill/>
            <a:miter lim="800000"/>
            <a:headEnd/>
            <a:tailEnd/>
          </a:ln>
        </p:spPr>
      </p:pic>
    </p:spTree>
    <p:extLst>
      <p:ext uri="{BB962C8B-B14F-4D97-AF65-F5344CB8AC3E}">
        <p14:creationId xmlns:p14="http://schemas.microsoft.com/office/powerpoint/2010/main" val="221815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9B10B2BC-C34D-4FF1-BDC1-0787C53186B5}"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547FAC1-FD9F-471E-B3D5-FC14597D504A}" type="slidenum">
              <a:rPr lang="en-GB" smtClean="0"/>
              <a:t>‹#›</a:t>
            </a:fld>
            <a:endParaRPr lang="en-GB"/>
          </a:p>
        </p:txBody>
      </p:sp>
    </p:spTree>
    <p:extLst>
      <p:ext uri="{BB962C8B-B14F-4D97-AF65-F5344CB8AC3E}">
        <p14:creationId xmlns:p14="http://schemas.microsoft.com/office/powerpoint/2010/main" val="384069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3"/>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3"/>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9B10B2BC-C34D-4FF1-BDC1-0787C53186B5}" type="datetimeFigureOut">
              <a:rPr lang="en-GB" smtClean="0"/>
              <a:t>28/05/2019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547FAC1-FD9F-471E-B3D5-FC14597D504A}" type="slidenum">
              <a:rPr lang="en-GB" smtClean="0"/>
              <a:t>‹#›</a:t>
            </a:fld>
            <a:endParaRPr lang="en-GB"/>
          </a:p>
        </p:txBody>
      </p:sp>
    </p:spTree>
    <p:extLst>
      <p:ext uri="{BB962C8B-B14F-4D97-AF65-F5344CB8AC3E}">
        <p14:creationId xmlns:p14="http://schemas.microsoft.com/office/powerpoint/2010/main" val="307107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9B10B2BC-C34D-4FF1-BDC1-0787C53186B5}" type="datetimeFigureOut">
              <a:rPr lang="en-GB" smtClean="0"/>
              <a:t>28/05/2019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547FAC1-FD9F-471E-B3D5-FC14597D504A}" type="slidenum">
              <a:rPr lang="en-GB" smtClean="0"/>
              <a:t>‹#›</a:t>
            </a:fld>
            <a:endParaRPr lang="en-GB"/>
          </a:p>
        </p:txBody>
      </p:sp>
    </p:spTree>
    <p:extLst>
      <p:ext uri="{BB962C8B-B14F-4D97-AF65-F5344CB8AC3E}">
        <p14:creationId xmlns:p14="http://schemas.microsoft.com/office/powerpoint/2010/main" val="145556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solidFill>
                  <a:schemeClr val="accent3"/>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10B2BC-C34D-4FF1-BDC1-0787C53186B5}" type="datetimeFigureOut">
              <a:rPr lang="en-GB" smtClean="0"/>
              <a:t>28/05/2019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547FAC1-FD9F-471E-B3D5-FC14597D504A}" type="slidenum">
              <a:rPr lang="en-GB" smtClean="0"/>
              <a:t>‹#›</a:t>
            </a:fld>
            <a:endParaRPr lang="en-GB"/>
          </a:p>
        </p:txBody>
      </p:sp>
    </p:spTree>
    <p:extLst>
      <p:ext uri="{BB962C8B-B14F-4D97-AF65-F5344CB8AC3E}">
        <p14:creationId xmlns:p14="http://schemas.microsoft.com/office/powerpoint/2010/main" val="215769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10B2BC-C34D-4FF1-BDC1-0787C53186B5}" type="datetimeFigureOut">
              <a:rPr lang="en-GB" smtClean="0"/>
              <a:t>28/05/2019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547FAC1-FD9F-471E-B3D5-FC14597D504A}" type="slidenum">
              <a:rPr lang="en-GB" smtClean="0"/>
              <a:t>‹#›</a:t>
            </a:fld>
            <a:endParaRPr lang="en-GB"/>
          </a:p>
        </p:txBody>
      </p:sp>
    </p:spTree>
    <p:extLst>
      <p:ext uri="{BB962C8B-B14F-4D97-AF65-F5344CB8AC3E}">
        <p14:creationId xmlns:p14="http://schemas.microsoft.com/office/powerpoint/2010/main" val="53324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4000" baseline="0">
                <a:solidFill>
                  <a:schemeClr val="accent3"/>
                </a:solidFill>
              </a:defRPr>
            </a:lvl1pPr>
          </a:lstStyle>
          <a:p>
            <a:r>
              <a:rPr lang="en-US" dirty="0"/>
              <a:t>Thank you – any questions?</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831850" y="6356350"/>
            <a:ext cx="7321550" cy="365125"/>
          </a:xfrm>
        </p:spPr>
        <p:txBody>
          <a:bodyPr/>
          <a:lstStyle/>
          <a:p>
            <a:pPr algn="l"/>
            <a:r>
              <a:rPr kumimoji="0" lang="en-GB" sz="1800" b="1" i="0" u="none" strike="noStrike" kern="1200" cap="none" spc="0" normalizeH="0" baseline="0" noProof="0" dirty="0">
                <a:ln>
                  <a:noFill/>
                </a:ln>
                <a:solidFill>
                  <a:prstClr val="black"/>
                </a:solidFill>
                <a:effectLst/>
                <a:uLnTx/>
                <a:uFillTx/>
                <a:latin typeface="+mn-lt"/>
                <a:ea typeface="+mn-ea"/>
                <a:cs typeface="+mn-cs"/>
              </a:rPr>
              <a:t>Strengthening the Use of Data for Malaria Decision Making in Africa</a:t>
            </a:r>
          </a:p>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547FAC1-FD9F-471E-B3D5-FC14597D504A}" type="slidenum">
              <a:rPr lang="en-GB" smtClean="0"/>
              <a:t>‹#›</a:t>
            </a:fld>
            <a:endParaRPr lang="en-GB"/>
          </a:p>
        </p:txBody>
      </p:sp>
    </p:spTree>
    <p:extLst>
      <p:ext uri="{BB962C8B-B14F-4D97-AF65-F5344CB8AC3E}">
        <p14:creationId xmlns:p14="http://schemas.microsoft.com/office/powerpoint/2010/main" val="241191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B21F0-28E4-4D3C-BE89-4114EDB66D83}"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79A90-8D1B-4CEB-BB26-F7F52A1BBB75}" type="slidenum">
              <a:rPr lang="en-US" smtClean="0"/>
              <a:t>‹#›</a:t>
            </a:fld>
            <a:endParaRPr lang="en-US"/>
          </a:p>
        </p:txBody>
      </p:sp>
    </p:spTree>
    <p:extLst>
      <p:ext uri="{BB962C8B-B14F-4D97-AF65-F5344CB8AC3E}">
        <p14:creationId xmlns:p14="http://schemas.microsoft.com/office/powerpoint/2010/main" val="346450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49BCD4-35CE-4EB6-AEF7-0120193D42A9}" type="datetimeFigureOut">
              <a:rPr lang="en-US" smtClean="0"/>
              <a:pPr/>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BBB74-33D2-4014-9404-AB0D6B8D7689}" type="slidenum">
              <a:rPr lang="en-US" smtClean="0"/>
              <a:pPr/>
              <a:t>‹#›</a:t>
            </a:fld>
            <a:endParaRPr lang="en-US"/>
          </a:p>
        </p:txBody>
      </p:sp>
    </p:spTree>
    <p:extLst>
      <p:ext uri="{BB962C8B-B14F-4D97-AF65-F5344CB8AC3E}">
        <p14:creationId xmlns:p14="http://schemas.microsoft.com/office/powerpoint/2010/main" val="108465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0B2BC-C34D-4FF1-BDC1-0787C53186B5}" type="datetimeFigureOut">
              <a:rPr lang="en-GB" smtClean="0"/>
              <a:t>28/05/2019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7" name="Content Placeholder 3"/>
          <p:cNvPicPr>
            <a:picLocks noChangeAspect="1"/>
          </p:cNvPicPr>
          <p:nvPr userDrawn="1"/>
        </p:nvPicPr>
        <p:blipFill>
          <a:blip r:embed="rId11" cstate="print"/>
          <a:srcRect/>
          <a:stretch>
            <a:fillRect/>
          </a:stretch>
        </p:blipFill>
        <p:spPr bwMode="auto">
          <a:xfrm>
            <a:off x="10312367" y="5655394"/>
            <a:ext cx="1564705" cy="1043137"/>
          </a:xfrm>
          <a:prstGeom prst="rect">
            <a:avLst/>
          </a:prstGeom>
          <a:noFill/>
          <a:ln w="9525">
            <a:noFill/>
            <a:miter lim="800000"/>
            <a:headEnd/>
            <a:tailEnd/>
          </a:ln>
        </p:spPr>
      </p:pic>
    </p:spTree>
    <p:extLst>
      <p:ext uri="{BB962C8B-B14F-4D97-AF65-F5344CB8AC3E}">
        <p14:creationId xmlns:p14="http://schemas.microsoft.com/office/powerpoint/2010/main" val="41745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1" r:id="rId7"/>
    <p:sldLayoutId id="2147483658"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tiff"/></Relationships>
</file>

<file path=ppt/slides/_rels/slide21.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tiff"/><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tiff"/></Relationships>
</file>

<file path=ppt/slides/_rels/slide3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tif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tiff"/></Relationships>
</file>

<file path=ppt/slides/_rels/slide37.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5.tiff"/></Relationships>
</file>

<file path=ppt/slides/_rels/slide38.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7.tiff"/></Relationships>
</file>

<file path=ppt/slides/_rels/slide39.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7.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6.tiff"/></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tiff"/><Relationship Id="rId7" Type="http://schemas.openxmlformats.org/officeDocument/2006/relationships/image" Target="../media/image63.tiff"/><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62.tiff"/><Relationship Id="rId5" Type="http://schemas.openxmlformats.org/officeDocument/2006/relationships/image" Target="../media/image61.tiff"/><Relationship Id="rId4" Type="http://schemas.openxmlformats.org/officeDocument/2006/relationships/image" Target="../media/image60.tiff"/></Relationships>
</file>

<file path=ppt/slides/_rels/slide43.xml.rels><?xml version="1.0" encoding="UTF-8" standalone="yes"?>
<Relationships xmlns="http://schemas.openxmlformats.org/package/2006/relationships"><Relationship Id="rId3" Type="http://schemas.openxmlformats.org/officeDocument/2006/relationships/image" Target="../media/image65.tiff"/><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67.png"/><Relationship Id="rId4" Type="http://schemas.openxmlformats.org/officeDocument/2006/relationships/image" Target="../media/image66.tiff"/></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2301" y="2584673"/>
            <a:ext cx="7032171" cy="1470025"/>
          </a:xfrm>
        </p:spPr>
        <p:txBody>
          <a:bodyPr>
            <a:normAutofit fontScale="90000"/>
          </a:bodyPr>
          <a:lstStyle/>
          <a:p>
            <a:pPr algn="ctr"/>
            <a:r>
              <a:rPr lang="en-US" sz="4000" b="1" dirty="0"/>
              <a:t>Sierra Leone: A Profile of Malaria Control and Epidemiology</a:t>
            </a:r>
            <a:br>
              <a:rPr lang="en-US" sz="4000" b="1" dirty="0"/>
            </a:br>
            <a:br>
              <a:rPr lang="en-US" sz="4000" b="1" dirty="0"/>
            </a:br>
            <a:r>
              <a:rPr lang="en-US" sz="4000" b="1" dirty="0"/>
              <a:t>December 2017</a:t>
            </a:r>
            <a:endParaRPr lang="en-GB" sz="4000" b="1" dirty="0"/>
          </a:p>
        </p:txBody>
      </p:sp>
      <p:pic>
        <p:nvPicPr>
          <p:cNvPr id="6" name="Picture 5" descr="C:\Data\Proposals\Regional Malaria Program. 2014\Proposal development\Full proposal\09apr14\lshtm_logo.jpg"/>
          <p:cNvPicPr>
            <a:picLocks noChangeAspect="1"/>
          </p:cNvPicPr>
          <p:nvPr/>
        </p:nvPicPr>
        <p:blipFill>
          <a:blip r:embed="rId3" cstate="print"/>
          <a:srcRect/>
          <a:stretch>
            <a:fillRect/>
          </a:stretch>
        </p:blipFill>
        <p:spPr bwMode="auto">
          <a:xfrm>
            <a:off x="3394454" y="5905123"/>
            <a:ext cx="1336433" cy="936007"/>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7871017" y="5947848"/>
            <a:ext cx="590662" cy="785968"/>
          </a:xfrm>
          <a:prstGeom prst="rect">
            <a:avLst/>
          </a:prstGeom>
          <a:noFill/>
          <a:ln w="9525">
            <a:noFill/>
            <a:miter lim="800000"/>
            <a:headEnd/>
            <a:tailEnd/>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037" y="13606737"/>
            <a:ext cx="532098" cy="58272"/>
          </a:xfrm>
          <a:prstGeom prst="rect">
            <a:avLst/>
          </a:prstGeom>
        </p:spPr>
      </p:pic>
      <p:pic>
        <p:nvPicPr>
          <p:cNvPr id="1026" name="Picture 2" descr="Image result for logo who afro"/>
          <p:cNvPicPr>
            <a:picLocks noChangeAspect="1" noChangeArrowheads="1"/>
          </p:cNvPicPr>
          <p:nvPr/>
        </p:nvPicPr>
        <p:blipFill rotWithShape="1">
          <a:blip r:embed="rId6">
            <a:extLst>
              <a:ext uri="{28A0092B-C50C-407E-A947-70E740481C1C}">
                <a14:useLocalDpi xmlns:a14="http://schemas.microsoft.com/office/drawing/2010/main" val="0"/>
              </a:ext>
            </a:extLst>
          </a:blip>
          <a:srcRect t="1" r="24090" b="5972"/>
          <a:stretch/>
        </p:blipFill>
        <p:spPr bwMode="auto">
          <a:xfrm>
            <a:off x="6489606" y="5947848"/>
            <a:ext cx="1192756" cy="4848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sierra leone MO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96622" y="5653281"/>
            <a:ext cx="3275211" cy="1080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srcRect/>
          <a:stretch>
            <a:fillRect/>
          </a:stretch>
        </p:blipFill>
        <p:spPr bwMode="auto">
          <a:xfrm>
            <a:off x="4823464" y="5888255"/>
            <a:ext cx="1477488" cy="969745"/>
          </a:xfrm>
          <a:prstGeom prst="rect">
            <a:avLst/>
          </a:prstGeom>
          <a:noFill/>
          <a:ln w="9525">
            <a:noFill/>
            <a:miter lim="800000"/>
            <a:headEnd/>
            <a:tailEnd/>
          </a:ln>
        </p:spPr>
      </p:pic>
      <p:pic>
        <p:nvPicPr>
          <p:cNvPr id="9" name="Picture 8">
            <a:extLst>
              <a:ext uri="{FF2B5EF4-FFF2-40B4-BE49-F238E27FC236}">
                <a16:creationId xmlns:a16="http://schemas.microsoft.com/office/drawing/2014/main" id="{4D997A3B-7606-4183-8D6E-082D741BD3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1504" y="5577827"/>
            <a:ext cx="1559422" cy="1155989"/>
          </a:xfrm>
          <a:prstGeom prst="rect">
            <a:avLst/>
          </a:prstGeom>
        </p:spPr>
      </p:pic>
    </p:spTree>
    <p:extLst>
      <p:ext uri="{BB962C8B-B14F-4D97-AF65-F5344CB8AC3E}">
        <p14:creationId xmlns:p14="http://schemas.microsoft.com/office/powerpoint/2010/main" val="444425243"/>
      </p:ext>
    </p:extLst>
  </p:cSld>
  <p:clrMapOvr>
    <a:masterClrMapping/>
  </p:clrMapOvr>
  <p:transition advTm="3935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Selection of covariates for incorporation in the SAE model</a:t>
            </a:r>
            <a:br>
              <a:rPr lang="en-US" dirty="0"/>
            </a:br>
            <a:endParaRPr lang="en-US" dirty="0"/>
          </a:p>
        </p:txBody>
      </p:sp>
      <p:sp>
        <p:nvSpPr>
          <p:cNvPr id="3" name="Content Placeholder 2"/>
          <p:cNvSpPr>
            <a:spLocks noGrp="1"/>
          </p:cNvSpPr>
          <p:nvPr>
            <p:ph idx="1"/>
          </p:nvPr>
        </p:nvSpPr>
        <p:spPr/>
        <p:txBody>
          <a:bodyPr/>
          <a:lstStyle/>
          <a:p>
            <a:r>
              <a:rPr lang="en-US"/>
              <a:t>The flowing covariates were investigated for inclusion in the SAE model based on their association with the PfPR2-10 using univariate and multivariable (confidence level of 0.05.). A best GLM was also used.</a:t>
            </a:r>
          </a:p>
          <a:p>
            <a:endParaRPr lang="en-US"/>
          </a:p>
          <a:p>
            <a:pPr lvl="2"/>
            <a:r>
              <a:rPr lang="en-US"/>
              <a:t>Enhanced Vegetation Index (EVI)</a:t>
            </a:r>
          </a:p>
          <a:p>
            <a:pPr lvl="2"/>
            <a:r>
              <a:rPr lang="en-US"/>
              <a:t>Precipitation</a:t>
            </a:r>
          </a:p>
          <a:p>
            <a:pPr lvl="2"/>
            <a:r>
              <a:rPr lang="en-US"/>
              <a:t>Temperature Suitability Index (TSI)</a:t>
            </a:r>
          </a:p>
          <a:p>
            <a:pPr lvl="2"/>
            <a:r>
              <a:rPr lang="en-US"/>
              <a:t>Urbanization</a:t>
            </a:r>
          </a:p>
          <a:p>
            <a:pPr lvl="2"/>
            <a:endParaRPr lang="en-US"/>
          </a:p>
          <a:p>
            <a:endParaRPr lang="en-US" dirty="0"/>
          </a:p>
        </p:txBody>
      </p:sp>
    </p:spTree>
    <p:extLst>
      <p:ext uri="{BB962C8B-B14F-4D97-AF65-F5344CB8AC3E}">
        <p14:creationId xmlns:p14="http://schemas.microsoft.com/office/powerpoint/2010/main" val="120578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Mean prevalence in children aged 2-10 years (P</a:t>
            </a:r>
            <a:r>
              <a:rPr lang="en-GB" i="1" dirty="0"/>
              <a:t>f</a:t>
            </a:r>
            <a:r>
              <a:rPr lang="en-GB" dirty="0"/>
              <a:t>PR</a:t>
            </a:r>
            <a:r>
              <a:rPr lang="en-GB" baseline="-25000" dirty="0"/>
              <a:t>2-10</a:t>
            </a:r>
            <a:r>
              <a:rPr lang="en-GB" dirty="0"/>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69" y="1690688"/>
            <a:ext cx="9933861" cy="4501785"/>
          </a:xfrm>
          <a:prstGeom prst="rect">
            <a:avLst/>
          </a:prstGeom>
        </p:spPr>
      </p:pic>
    </p:spTree>
    <p:extLst>
      <p:ext uri="{BB962C8B-B14F-4D97-AF65-F5344CB8AC3E}">
        <p14:creationId xmlns:p14="http://schemas.microsoft.com/office/powerpoint/2010/main" val="80340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Mean prevalence in children aged 2-10 years (P</a:t>
            </a:r>
            <a:r>
              <a:rPr lang="en-GB" i="1" dirty="0"/>
              <a:t>f</a:t>
            </a:r>
            <a:r>
              <a:rPr lang="en-GB" dirty="0"/>
              <a:t>PR</a:t>
            </a:r>
            <a:r>
              <a:rPr lang="en-GB" baseline="-25000" dirty="0"/>
              <a:t>2-10</a:t>
            </a:r>
            <a:r>
              <a:rPr lang="en-GB" dirty="0"/>
              <a:t>)</a:t>
            </a:r>
          </a:p>
        </p:txBody>
      </p:sp>
      <p:graphicFrame>
        <p:nvGraphicFramePr>
          <p:cNvPr id="5" name="Object 4"/>
          <p:cNvGraphicFramePr>
            <a:graphicFrameLocks noChangeAspect="1"/>
          </p:cNvGraphicFramePr>
          <p:nvPr>
            <p:extLst/>
          </p:nvPr>
        </p:nvGraphicFramePr>
        <p:xfrm>
          <a:off x="1906657" y="1857251"/>
          <a:ext cx="7714422" cy="4285551"/>
        </p:xfrm>
        <a:graphic>
          <a:graphicData uri="http://schemas.openxmlformats.org/presentationml/2006/ole">
            <mc:AlternateContent xmlns:mc="http://schemas.openxmlformats.org/markup-compatibility/2006">
              <mc:Choice xmlns:v="urn:schemas-microsoft-com:vml" Requires="v">
                <p:oleObj spid="_x0000_s5132" name="Document" r:id="rId4" imgW="5717562" imgH="3176658" progId="Word.Document.12">
                  <p:embed/>
                </p:oleObj>
              </mc:Choice>
              <mc:Fallback>
                <p:oleObj name="Document" r:id="rId4" imgW="5717562" imgH="3176658" progId="Word.Document.12">
                  <p:embed/>
                  <p:pic>
                    <p:nvPicPr>
                      <p:cNvPr id="5" name="Object 4"/>
                      <p:cNvPicPr/>
                      <p:nvPr/>
                    </p:nvPicPr>
                    <p:blipFill>
                      <a:blip r:embed="rId5"/>
                      <a:stretch>
                        <a:fillRect/>
                      </a:stretch>
                    </p:blipFill>
                    <p:spPr>
                      <a:xfrm>
                        <a:off x="1906657" y="1857251"/>
                        <a:ext cx="7714422" cy="4285551"/>
                      </a:xfrm>
                      <a:prstGeom prst="rect">
                        <a:avLst/>
                      </a:prstGeom>
                    </p:spPr>
                  </p:pic>
                </p:oleObj>
              </mc:Fallback>
            </mc:AlternateContent>
          </a:graphicData>
        </a:graphic>
      </p:graphicFrame>
    </p:spTree>
    <p:extLst>
      <p:ext uri="{BB962C8B-B14F-4D97-AF65-F5344CB8AC3E}">
        <p14:creationId xmlns:p14="http://schemas.microsoft.com/office/powerpoint/2010/main" val="223378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5222" y="1856326"/>
            <a:ext cx="3661556" cy="4293314"/>
          </a:xfrm>
          <a:prstGeom prst="rect">
            <a:avLst/>
          </a:prstGeom>
        </p:spPr>
      </p:pic>
      <p:pic>
        <p:nvPicPr>
          <p:cNvPr id="5" name="Picture 4"/>
          <p:cNvPicPr>
            <a:picLocks noChangeAspect="1"/>
          </p:cNvPicPr>
          <p:nvPr/>
        </p:nvPicPr>
        <p:blipFill>
          <a:blip r:embed="rId4" cstate="print"/>
          <a:stretch>
            <a:fillRect/>
          </a:stretch>
        </p:blipFill>
        <p:spPr>
          <a:xfrm>
            <a:off x="1717180" y="6045627"/>
            <a:ext cx="1606477" cy="208027"/>
          </a:xfrm>
          <a:prstGeom prst="rect">
            <a:avLst/>
          </a:prstGeom>
        </p:spPr>
      </p:pic>
      <p:sp>
        <p:nvSpPr>
          <p:cNvPr id="3" name="Title 2"/>
          <p:cNvSpPr>
            <a:spLocks noGrp="1"/>
          </p:cNvSpPr>
          <p:nvPr>
            <p:ph type="title"/>
          </p:nvPr>
        </p:nvSpPr>
        <p:spPr/>
        <p:txBody>
          <a:bodyPr>
            <a:normAutofit fontScale="90000"/>
          </a:bodyPr>
          <a:lstStyle/>
          <a:p>
            <a:r>
              <a:rPr lang="en-US" b="1" dirty="0"/>
              <a:t>Sierra Leone</a:t>
            </a:r>
            <a:r>
              <a:rPr lang="en-US" dirty="0"/>
              <a:t>: location of mosquito sampling sites for 189 surveys undertaken between 1898 and 2012</a:t>
            </a:r>
            <a:endParaRPr lang="en-GB" dirty="0"/>
          </a:p>
        </p:txBody>
      </p:sp>
    </p:spTree>
    <p:extLst>
      <p:ext uri="{BB962C8B-B14F-4D97-AF65-F5344CB8AC3E}">
        <p14:creationId xmlns:p14="http://schemas.microsoft.com/office/powerpoint/2010/main" val="341357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3830" y="1880124"/>
            <a:ext cx="3780825" cy="4433163"/>
          </a:xfrm>
          <a:prstGeom prst="rect">
            <a:avLst/>
          </a:prstGeom>
        </p:spPr>
      </p:pic>
      <p:pic>
        <p:nvPicPr>
          <p:cNvPr id="5" name="Picture 4"/>
          <p:cNvPicPr>
            <a:picLocks noChangeAspect="1"/>
          </p:cNvPicPr>
          <p:nvPr/>
        </p:nvPicPr>
        <p:blipFill>
          <a:blip r:embed="rId4" cstate="print"/>
          <a:stretch>
            <a:fillRect/>
          </a:stretch>
        </p:blipFill>
        <p:spPr>
          <a:xfrm>
            <a:off x="2671336" y="5946236"/>
            <a:ext cx="1606477" cy="208027"/>
          </a:xfrm>
          <a:prstGeom prst="rect">
            <a:avLst/>
          </a:prstGeom>
        </p:spPr>
      </p:pic>
      <p:sp>
        <p:nvSpPr>
          <p:cNvPr id="7" name="Title 6"/>
          <p:cNvSpPr>
            <a:spLocks noGrp="1"/>
          </p:cNvSpPr>
          <p:nvPr>
            <p:ph type="title"/>
          </p:nvPr>
        </p:nvSpPr>
        <p:spPr/>
        <p:txBody>
          <a:bodyPr>
            <a:normAutofit/>
          </a:bodyPr>
          <a:lstStyle/>
          <a:p>
            <a:r>
              <a:rPr lang="en-US" b="1" dirty="0"/>
              <a:t>Sierra Leone</a:t>
            </a:r>
            <a:r>
              <a:rPr lang="en-US" dirty="0"/>
              <a:t>: location of mosquito sampling sites for 25 surveys undertaken since 2005</a:t>
            </a:r>
            <a:endParaRPr lang="en-GB" dirty="0"/>
          </a:p>
        </p:txBody>
      </p:sp>
    </p:spTree>
    <p:extLst>
      <p:ext uri="{BB962C8B-B14F-4D97-AF65-F5344CB8AC3E}">
        <p14:creationId xmlns:p14="http://schemas.microsoft.com/office/powerpoint/2010/main" val="379299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65186" y="2155682"/>
            <a:ext cx="4276158" cy="4702318"/>
            <a:chOff x="2619587" y="1"/>
            <a:chExt cx="6400834" cy="6857997"/>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1575" y="1"/>
              <a:ext cx="5848846" cy="6857997"/>
            </a:xfrm>
            <a:prstGeom prst="rect">
              <a:avLst/>
            </a:prstGeom>
          </p:spPr>
        </p:pic>
        <p:pic>
          <p:nvPicPr>
            <p:cNvPr id="3" name="Picture 2"/>
            <p:cNvPicPr>
              <a:picLocks noChangeAspect="1"/>
            </p:cNvPicPr>
            <p:nvPr/>
          </p:nvPicPr>
          <p:blipFill>
            <a:blip r:embed="rId4" cstate="print"/>
            <a:stretch>
              <a:fillRect/>
            </a:stretch>
          </p:blipFill>
          <p:spPr>
            <a:xfrm>
              <a:off x="2619587" y="3266497"/>
              <a:ext cx="783773" cy="1087004"/>
            </a:xfrm>
            <a:prstGeom prst="rect">
              <a:avLst/>
            </a:prstGeom>
          </p:spPr>
        </p:pic>
      </p:grpSp>
      <p:pic>
        <p:nvPicPr>
          <p:cNvPr id="5" name="Picture 4"/>
          <p:cNvPicPr>
            <a:picLocks noChangeAspect="1"/>
          </p:cNvPicPr>
          <p:nvPr/>
        </p:nvPicPr>
        <p:blipFill>
          <a:blip r:embed="rId5" cstate="print"/>
          <a:stretch>
            <a:fillRect/>
          </a:stretch>
        </p:blipFill>
        <p:spPr>
          <a:xfrm>
            <a:off x="7341344" y="6184979"/>
            <a:ext cx="1606477" cy="208027"/>
          </a:xfrm>
          <a:prstGeom prst="rect">
            <a:avLst/>
          </a:prstGeom>
        </p:spPr>
      </p:pic>
      <p:pic>
        <p:nvPicPr>
          <p:cNvPr id="6" name="Picture 5"/>
          <p:cNvPicPr>
            <a:picLocks noChangeAspect="1"/>
          </p:cNvPicPr>
          <p:nvPr/>
        </p:nvPicPr>
        <p:blipFill>
          <a:blip r:embed="rId6" cstate="print"/>
          <a:stretch>
            <a:fillRect/>
          </a:stretch>
        </p:blipFill>
        <p:spPr>
          <a:xfrm>
            <a:off x="9079143" y="5178731"/>
            <a:ext cx="1006392" cy="1110262"/>
          </a:xfrm>
          <a:prstGeom prst="rect">
            <a:avLst/>
          </a:prstGeom>
        </p:spPr>
      </p:pic>
      <p:sp>
        <p:nvSpPr>
          <p:cNvPr id="7" name="Title 6"/>
          <p:cNvSpPr>
            <a:spLocks noGrp="1"/>
          </p:cNvSpPr>
          <p:nvPr>
            <p:ph type="title"/>
          </p:nvPr>
        </p:nvSpPr>
        <p:spPr/>
        <p:txBody>
          <a:bodyPr/>
          <a:lstStyle/>
          <a:p>
            <a:r>
              <a:rPr lang="en-US" dirty="0"/>
              <a:t>Recorded species identifications across all surveys by district</a:t>
            </a:r>
          </a:p>
        </p:txBody>
      </p:sp>
    </p:spTree>
    <p:extLst>
      <p:ext uri="{BB962C8B-B14F-4D97-AF65-F5344CB8AC3E}">
        <p14:creationId xmlns:p14="http://schemas.microsoft.com/office/powerpoint/2010/main" val="1109180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9425" y="1122480"/>
            <a:ext cx="6355600" cy="392415"/>
          </a:xfrm>
          <a:prstGeom prst="rect">
            <a:avLst/>
          </a:prstGeom>
          <a:noFill/>
        </p:spPr>
        <p:txBody>
          <a:bodyPr wrap="square" rtlCol="0">
            <a:spAutoFit/>
          </a:bodyPr>
          <a:lstStyle/>
          <a:p>
            <a:endParaRPr lang="en-GB" sz="1950" dirty="0"/>
          </a:p>
        </p:txBody>
      </p:sp>
      <p:sp>
        <p:nvSpPr>
          <p:cNvPr id="4" name="Title 3"/>
          <p:cNvSpPr>
            <a:spLocks noGrp="1"/>
          </p:cNvSpPr>
          <p:nvPr>
            <p:ph type="title"/>
          </p:nvPr>
        </p:nvSpPr>
        <p:spPr>
          <a:xfrm>
            <a:off x="838200" y="782566"/>
            <a:ext cx="10711070" cy="1325563"/>
          </a:xfrm>
        </p:spPr>
        <p:txBody>
          <a:bodyPr>
            <a:normAutofit fontScale="90000"/>
          </a:bodyPr>
          <a:lstStyle/>
          <a:p>
            <a:r>
              <a:rPr lang="en-GB" b="1" dirty="0"/>
              <a:t>Sierra Leone</a:t>
            </a:r>
            <a:r>
              <a:rPr lang="en-GB" dirty="0"/>
              <a:t>: Records of other </a:t>
            </a:r>
            <a:r>
              <a:rPr lang="en-GB" dirty="0" err="1"/>
              <a:t>anopheline</a:t>
            </a:r>
            <a:r>
              <a:rPr lang="en-GB" dirty="0"/>
              <a:t> species, either non-vectors or considered incidental vectors of malaria since 1898</a:t>
            </a:r>
            <a:br>
              <a:rPr lang="en-GB" dirty="0"/>
            </a:br>
            <a:endParaRPr lang="en-GB" dirty="0"/>
          </a:p>
        </p:txBody>
      </p:sp>
      <p:sp>
        <p:nvSpPr>
          <p:cNvPr id="5" name="Content Placeholder 4"/>
          <p:cNvSpPr>
            <a:spLocks noGrp="1"/>
          </p:cNvSpPr>
          <p:nvPr>
            <p:ph idx="1"/>
          </p:nvPr>
        </p:nvSpPr>
        <p:spPr>
          <a:xfrm>
            <a:off x="797593" y="2371643"/>
            <a:ext cx="10313504" cy="4351338"/>
          </a:xfrm>
        </p:spPr>
        <p:txBody>
          <a:bodyPr>
            <a:normAutofit/>
          </a:bodyPr>
          <a:lstStyle/>
          <a:p>
            <a:pPr marL="0" indent="0">
              <a:buNone/>
            </a:pPr>
            <a:r>
              <a:rPr lang="en-GB" i="1" dirty="0"/>
              <a:t>An. </a:t>
            </a:r>
            <a:r>
              <a:rPr lang="en-GB" i="1" dirty="0" err="1"/>
              <a:t>barberellus</a:t>
            </a:r>
            <a:r>
              <a:rPr lang="en-GB" i="1" dirty="0"/>
              <a:t>, An. </a:t>
            </a:r>
            <a:r>
              <a:rPr lang="en-GB" i="1" dirty="0" err="1"/>
              <a:t>cinctus</a:t>
            </a:r>
            <a:r>
              <a:rPr lang="en-GB" i="1" dirty="0"/>
              <a:t>, An. </a:t>
            </a:r>
            <a:r>
              <a:rPr lang="en-GB" i="1" dirty="0" err="1"/>
              <a:t>coustani</a:t>
            </a:r>
            <a:r>
              <a:rPr lang="en-GB" i="1" dirty="0"/>
              <a:t>, An. </a:t>
            </a:r>
            <a:r>
              <a:rPr lang="en-GB" i="1" dirty="0" err="1"/>
              <a:t>domicolus</a:t>
            </a:r>
            <a:r>
              <a:rPr lang="en-GB" i="1" dirty="0"/>
              <a:t>, An. </a:t>
            </a:r>
            <a:r>
              <a:rPr lang="en-GB" i="1" dirty="0" err="1"/>
              <a:t>freetownensis</a:t>
            </a:r>
            <a:r>
              <a:rPr lang="en-GB" i="1" dirty="0"/>
              <a:t>, An. </a:t>
            </a:r>
            <a:r>
              <a:rPr lang="en-GB" i="1" dirty="0" err="1"/>
              <a:t>hargreavesi</a:t>
            </a:r>
            <a:r>
              <a:rPr lang="en-GB" i="1" dirty="0"/>
              <a:t>, An. </a:t>
            </a:r>
            <a:r>
              <a:rPr lang="en-GB" i="1" dirty="0" err="1"/>
              <a:t>marshalli</a:t>
            </a:r>
            <a:r>
              <a:rPr lang="en-GB" i="1" dirty="0"/>
              <a:t>, An. </a:t>
            </a:r>
            <a:r>
              <a:rPr lang="en-GB" i="1" dirty="0" err="1"/>
              <a:t>mauritianus</a:t>
            </a:r>
            <a:r>
              <a:rPr lang="en-GB" i="1" dirty="0"/>
              <a:t>, An. </a:t>
            </a:r>
            <a:r>
              <a:rPr lang="en-GB" i="1" dirty="0" err="1"/>
              <a:t>obscurus</a:t>
            </a:r>
            <a:r>
              <a:rPr lang="en-GB" i="1" dirty="0"/>
              <a:t>, An. </a:t>
            </a:r>
            <a:r>
              <a:rPr lang="en-GB" i="1" dirty="0" err="1"/>
              <a:t>paludis</a:t>
            </a:r>
            <a:r>
              <a:rPr lang="en-GB" i="1" dirty="0"/>
              <a:t>, An. </a:t>
            </a:r>
            <a:r>
              <a:rPr lang="en-GB" i="1" dirty="0" err="1"/>
              <a:t>quadriannulatus</a:t>
            </a:r>
            <a:r>
              <a:rPr lang="en-GB" i="1" dirty="0"/>
              <a:t> (of the An. </a:t>
            </a:r>
            <a:r>
              <a:rPr lang="en-GB" i="1" dirty="0" err="1"/>
              <a:t>gambaie</a:t>
            </a:r>
            <a:r>
              <a:rPr lang="en-GB" i="1" dirty="0"/>
              <a:t> complex), An. </a:t>
            </a:r>
            <a:r>
              <a:rPr lang="en-GB" i="1" dirty="0" err="1"/>
              <a:t>rhodesiensis</a:t>
            </a:r>
            <a:r>
              <a:rPr lang="en-GB" i="1" dirty="0"/>
              <a:t>, An. </a:t>
            </a:r>
            <a:r>
              <a:rPr lang="en-GB" i="1" dirty="0" err="1"/>
              <a:t>rufipes</a:t>
            </a:r>
            <a:r>
              <a:rPr lang="en-GB" i="1" dirty="0"/>
              <a:t>, An. </a:t>
            </a:r>
            <a:r>
              <a:rPr lang="en-GB" i="1" dirty="0" err="1"/>
              <a:t>smithii</a:t>
            </a:r>
            <a:r>
              <a:rPr lang="en-GB" i="1" dirty="0"/>
              <a:t>, An. </a:t>
            </a:r>
            <a:r>
              <a:rPr lang="en-GB" i="1" dirty="0" err="1"/>
              <a:t>squamosus</a:t>
            </a:r>
            <a:r>
              <a:rPr lang="en-GB" i="1" dirty="0"/>
              <a:t>, An. </a:t>
            </a:r>
            <a:r>
              <a:rPr lang="en-GB" i="1" dirty="0" err="1"/>
              <a:t>tenebrosus</a:t>
            </a:r>
            <a:r>
              <a:rPr lang="en-GB" i="1" dirty="0"/>
              <a:t>, An. </a:t>
            </a:r>
            <a:r>
              <a:rPr lang="en-GB" i="1" dirty="0" err="1"/>
              <a:t>theilleri</a:t>
            </a:r>
            <a:r>
              <a:rPr lang="en-GB" i="1" dirty="0"/>
              <a:t> and An. </a:t>
            </a:r>
            <a:r>
              <a:rPr lang="en-GB" i="1" dirty="0" err="1"/>
              <a:t>ziemanni</a:t>
            </a:r>
            <a:endParaRPr lang="en-US" dirty="0"/>
          </a:p>
          <a:p>
            <a:pPr marL="0" indent="0">
              <a:buNone/>
            </a:pPr>
            <a:endParaRPr lang="en-GB" dirty="0"/>
          </a:p>
        </p:txBody>
      </p:sp>
    </p:spTree>
    <p:extLst>
      <p:ext uri="{BB962C8B-B14F-4D97-AF65-F5344CB8AC3E}">
        <p14:creationId xmlns:p14="http://schemas.microsoft.com/office/powerpoint/2010/main" val="1273204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577499" y="1471602"/>
            <a:ext cx="8946289" cy="4576786"/>
          </a:xfrm>
          <a:prstGeom prst="rect">
            <a:avLst/>
          </a:prstGeom>
        </p:spPr>
      </p:pic>
      <p:sp>
        <p:nvSpPr>
          <p:cNvPr id="2" name="Title 1"/>
          <p:cNvSpPr>
            <a:spLocks noGrp="1"/>
          </p:cNvSpPr>
          <p:nvPr>
            <p:ph type="title"/>
          </p:nvPr>
        </p:nvSpPr>
        <p:spPr/>
        <p:txBody>
          <a:bodyPr>
            <a:normAutofit fontScale="90000"/>
          </a:bodyPr>
          <a:lstStyle/>
          <a:p>
            <a:r>
              <a:rPr lang="en-US" dirty="0"/>
              <a:t>Sierra Leone: Annual national (grey) and effective cumulative (black) procurement of ITNs/LLINs</a:t>
            </a:r>
            <a:endParaRPr lang="en-GB" dirty="0"/>
          </a:p>
        </p:txBody>
      </p:sp>
    </p:spTree>
    <p:extLst>
      <p:ext uri="{BB962C8B-B14F-4D97-AF65-F5344CB8AC3E}">
        <p14:creationId xmlns:p14="http://schemas.microsoft.com/office/powerpoint/2010/main" val="3297780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59693" y="1683002"/>
            <a:ext cx="8942144" cy="4576786"/>
          </a:xfrm>
          <a:prstGeom prst="rect">
            <a:avLst/>
          </a:prstGeom>
        </p:spPr>
      </p:pic>
      <p:sp>
        <p:nvSpPr>
          <p:cNvPr id="2" name="Title 1"/>
          <p:cNvSpPr>
            <a:spLocks noGrp="1"/>
          </p:cNvSpPr>
          <p:nvPr>
            <p:ph type="title"/>
          </p:nvPr>
        </p:nvSpPr>
        <p:spPr/>
        <p:txBody>
          <a:bodyPr>
            <a:normAutofit fontScale="90000"/>
          </a:bodyPr>
          <a:lstStyle/>
          <a:p>
            <a:r>
              <a:rPr lang="en-US" dirty="0"/>
              <a:t>Sierra Leone: Annual national (grey) and effective cumulative (black) distributions of ITNs/LLINs</a:t>
            </a:r>
            <a:endParaRPr lang="en-GB" dirty="0"/>
          </a:p>
        </p:txBody>
      </p:sp>
    </p:spTree>
    <p:extLst>
      <p:ext uri="{BB962C8B-B14F-4D97-AF65-F5344CB8AC3E}">
        <p14:creationId xmlns:p14="http://schemas.microsoft.com/office/powerpoint/2010/main" val="1861364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3303" y="400110"/>
            <a:ext cx="6457891" cy="6457891"/>
          </a:xfrm>
          <a:prstGeom prst="rect">
            <a:avLst/>
          </a:prstGeom>
        </p:spPr>
      </p:pic>
      <p:sp>
        <p:nvSpPr>
          <p:cNvPr id="5" name="TextBox 4"/>
          <p:cNvSpPr txBox="1"/>
          <p:nvPr/>
        </p:nvSpPr>
        <p:spPr>
          <a:xfrm>
            <a:off x="1780428" y="0"/>
            <a:ext cx="8932143" cy="707886"/>
          </a:xfrm>
          <a:prstGeom prst="rect">
            <a:avLst/>
          </a:prstGeom>
          <a:noFill/>
        </p:spPr>
        <p:txBody>
          <a:bodyPr wrap="square" rtlCol="0">
            <a:spAutoFit/>
          </a:bodyPr>
          <a:lstStyle/>
          <a:p>
            <a:r>
              <a:rPr lang="en-US" sz="2000" b="1" dirty="0"/>
              <a:t>Sierra Leone: Districts (yellow) targeted for Indoor Residual Spraying (IRS) since 2011</a:t>
            </a:r>
            <a:endParaRPr lang="en-US" sz="2000" dirty="0"/>
          </a:p>
        </p:txBody>
      </p:sp>
    </p:spTree>
    <p:extLst>
      <p:ext uri="{BB962C8B-B14F-4D97-AF65-F5344CB8AC3E}">
        <p14:creationId xmlns:p14="http://schemas.microsoft.com/office/powerpoint/2010/main" val="142109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8040" y="1391478"/>
            <a:ext cx="5307496" cy="5307496"/>
          </a:xfrm>
          <a:prstGeom prst="rect">
            <a:avLst/>
          </a:prstGeom>
        </p:spPr>
      </p:pic>
      <p:pic>
        <p:nvPicPr>
          <p:cNvPr id="4" name="Picture 3"/>
          <p:cNvPicPr>
            <a:picLocks noChangeAspect="1"/>
          </p:cNvPicPr>
          <p:nvPr/>
        </p:nvPicPr>
        <p:blipFill>
          <a:blip r:embed="rId4"/>
          <a:stretch>
            <a:fillRect/>
          </a:stretch>
        </p:blipFill>
        <p:spPr>
          <a:xfrm>
            <a:off x="1835971" y="6152441"/>
            <a:ext cx="1282069" cy="203200"/>
          </a:xfrm>
          <a:prstGeom prst="rect">
            <a:avLst/>
          </a:prstGeom>
        </p:spPr>
      </p:pic>
      <p:sp>
        <p:nvSpPr>
          <p:cNvPr id="3" name="Title 2"/>
          <p:cNvSpPr>
            <a:spLocks noGrp="1"/>
          </p:cNvSpPr>
          <p:nvPr>
            <p:ph type="title"/>
          </p:nvPr>
        </p:nvSpPr>
        <p:spPr/>
        <p:txBody>
          <a:bodyPr>
            <a:normAutofit/>
          </a:bodyPr>
          <a:lstStyle/>
          <a:p>
            <a:r>
              <a:rPr lang="en-US" dirty="0"/>
              <a:t>Sierra Leone: Major city/town extents, elevation and rivers</a:t>
            </a:r>
            <a:endParaRPr lang="en-GB" dirty="0"/>
          </a:p>
        </p:txBody>
      </p:sp>
    </p:spTree>
    <p:extLst>
      <p:ext uri="{BB962C8B-B14F-4D97-AF65-F5344CB8AC3E}">
        <p14:creationId xmlns:p14="http://schemas.microsoft.com/office/powerpoint/2010/main" val="1541688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3852" y="1191852"/>
            <a:ext cx="3840480" cy="3840480"/>
          </a:xfrm>
          <a:prstGeom prst="rect">
            <a:avLst/>
          </a:prstGeom>
        </p:spPr>
      </p:pic>
      <p:sp>
        <p:nvSpPr>
          <p:cNvPr id="6" name="TextBox 5"/>
          <p:cNvSpPr txBox="1"/>
          <p:nvPr/>
        </p:nvSpPr>
        <p:spPr>
          <a:xfrm>
            <a:off x="2403811" y="190727"/>
            <a:ext cx="7762001" cy="400110"/>
          </a:xfrm>
          <a:prstGeom prst="rect">
            <a:avLst/>
          </a:prstGeom>
          <a:noFill/>
        </p:spPr>
        <p:txBody>
          <a:bodyPr wrap="square" rtlCol="0">
            <a:spAutoFit/>
          </a:bodyPr>
          <a:lstStyle/>
          <a:p>
            <a:r>
              <a:rPr lang="en-US" sz="2000" b="1" dirty="0"/>
              <a:t>Sierra Leone: Indoor Residual Spraying (IRS)  in 2010-2012</a:t>
            </a:r>
          </a:p>
        </p:txBody>
      </p:sp>
      <p:sp>
        <p:nvSpPr>
          <p:cNvPr id="7" name="TextBox 6"/>
          <p:cNvSpPr txBox="1"/>
          <p:nvPr/>
        </p:nvSpPr>
        <p:spPr>
          <a:xfrm>
            <a:off x="1813852" y="785811"/>
            <a:ext cx="2207156" cy="369332"/>
          </a:xfrm>
          <a:prstGeom prst="rect">
            <a:avLst/>
          </a:prstGeom>
          <a:noFill/>
        </p:spPr>
        <p:txBody>
          <a:bodyPr wrap="square" rtlCol="0">
            <a:spAutoFit/>
          </a:bodyPr>
          <a:lstStyle/>
          <a:p>
            <a:r>
              <a:rPr lang="en-US" dirty="0"/>
              <a:t>Rooms sprayed</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4514" y="1155145"/>
            <a:ext cx="3843337" cy="3843337"/>
          </a:xfrm>
          <a:prstGeom prst="rect">
            <a:avLst/>
          </a:prstGeom>
        </p:spPr>
      </p:pic>
      <p:sp>
        <p:nvSpPr>
          <p:cNvPr id="10" name="TextBox 9"/>
          <p:cNvSpPr txBox="1"/>
          <p:nvPr/>
        </p:nvSpPr>
        <p:spPr>
          <a:xfrm>
            <a:off x="6906123" y="785811"/>
            <a:ext cx="2207156" cy="369332"/>
          </a:xfrm>
          <a:prstGeom prst="rect">
            <a:avLst/>
          </a:prstGeom>
          <a:noFill/>
        </p:spPr>
        <p:txBody>
          <a:bodyPr wrap="square" rtlCol="0">
            <a:spAutoFit/>
          </a:bodyPr>
          <a:lstStyle/>
          <a:p>
            <a:r>
              <a:rPr lang="en-US" dirty="0"/>
              <a:t>Coverage</a:t>
            </a:r>
          </a:p>
        </p:txBody>
      </p:sp>
      <p:grpSp>
        <p:nvGrpSpPr>
          <p:cNvPr id="24" name="Group 23"/>
          <p:cNvGrpSpPr/>
          <p:nvPr/>
        </p:nvGrpSpPr>
        <p:grpSpPr>
          <a:xfrm>
            <a:off x="8243888" y="4835526"/>
            <a:ext cx="1738312" cy="1825039"/>
            <a:chOff x="6719888" y="4835524"/>
            <a:chExt cx="1738312" cy="1825039"/>
          </a:xfrm>
        </p:grpSpPr>
        <p:sp>
          <p:nvSpPr>
            <p:cNvPr id="3" name="AutoShape 3"/>
            <p:cNvSpPr>
              <a:spLocks noChangeAspect="1" noChangeArrowheads="1" noTextEdit="1"/>
            </p:cNvSpPr>
            <p:nvPr/>
          </p:nvSpPr>
          <p:spPr bwMode="auto">
            <a:xfrm>
              <a:off x="6719888" y="4843461"/>
              <a:ext cx="1738312"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Rectangle 5"/>
            <p:cNvSpPr>
              <a:spLocks noChangeArrowheads="1"/>
            </p:cNvSpPr>
            <p:nvPr/>
          </p:nvSpPr>
          <p:spPr bwMode="auto">
            <a:xfrm>
              <a:off x="6723063" y="4835524"/>
              <a:ext cx="16046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dirty="0">
                  <a:solidFill>
                    <a:srgbClr val="000000"/>
                  </a:solidFill>
                </a:rPr>
                <a:t>% rooms sprayed</a:t>
              </a:r>
              <a:endParaRPr lang="en-US" altLang="en-US" dirty="0"/>
            </a:p>
          </p:txBody>
        </p:sp>
        <p:sp>
          <p:nvSpPr>
            <p:cNvPr id="11" name="Rectangle 6"/>
            <p:cNvSpPr>
              <a:spLocks noChangeArrowheads="1"/>
            </p:cNvSpPr>
            <p:nvPr/>
          </p:nvSpPr>
          <p:spPr bwMode="auto">
            <a:xfrm>
              <a:off x="6723063" y="5167311"/>
              <a:ext cx="382587" cy="192087"/>
            </a:xfrm>
            <a:prstGeom prst="rect">
              <a:avLst/>
            </a:prstGeom>
            <a:solidFill>
              <a:srgbClr val="CCCCCC"/>
            </a:solidFill>
            <a:ln w="12700">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Rectangle 7"/>
            <p:cNvSpPr>
              <a:spLocks noChangeArrowheads="1"/>
            </p:cNvSpPr>
            <p:nvPr/>
          </p:nvSpPr>
          <p:spPr bwMode="auto">
            <a:xfrm>
              <a:off x="7173913" y="5191124"/>
              <a:ext cx="2035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a:t>
              </a:r>
              <a:endParaRPr lang="en-US" altLang="en-US"/>
            </a:p>
          </p:txBody>
        </p:sp>
        <p:sp>
          <p:nvSpPr>
            <p:cNvPr id="14" name="Rectangle 8"/>
            <p:cNvSpPr>
              <a:spLocks noChangeArrowheads="1"/>
            </p:cNvSpPr>
            <p:nvPr/>
          </p:nvSpPr>
          <p:spPr bwMode="auto">
            <a:xfrm>
              <a:off x="6723063" y="5427661"/>
              <a:ext cx="382587" cy="192087"/>
            </a:xfrm>
            <a:prstGeom prst="rect">
              <a:avLst/>
            </a:prstGeom>
            <a:solidFill>
              <a:srgbClr val="FFFF80"/>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Rectangle 9"/>
            <p:cNvSpPr>
              <a:spLocks noChangeArrowheads="1"/>
            </p:cNvSpPr>
            <p:nvPr/>
          </p:nvSpPr>
          <p:spPr bwMode="auto">
            <a:xfrm>
              <a:off x="7173913" y="5451474"/>
              <a:ext cx="87844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&gt;89 % to 90%</a:t>
              </a:r>
              <a:endParaRPr lang="en-US" altLang="en-US"/>
            </a:p>
          </p:txBody>
        </p:sp>
        <p:sp>
          <p:nvSpPr>
            <p:cNvPr id="16" name="Rectangle 10"/>
            <p:cNvSpPr>
              <a:spLocks noChangeArrowheads="1"/>
            </p:cNvSpPr>
            <p:nvPr/>
          </p:nvSpPr>
          <p:spPr bwMode="auto">
            <a:xfrm>
              <a:off x="6723063" y="5688011"/>
              <a:ext cx="382587" cy="192087"/>
            </a:xfrm>
            <a:prstGeom prst="rect">
              <a:avLst/>
            </a:prstGeom>
            <a:solidFill>
              <a:srgbClr val="FAD155"/>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 name="Rectangle 11"/>
            <p:cNvSpPr>
              <a:spLocks noChangeArrowheads="1"/>
            </p:cNvSpPr>
            <p:nvPr/>
          </p:nvSpPr>
          <p:spPr bwMode="auto">
            <a:xfrm>
              <a:off x="7173913" y="5711824"/>
              <a:ext cx="79188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&gt; 90 to 96 %</a:t>
              </a:r>
              <a:endParaRPr lang="en-US" altLang="en-US"/>
            </a:p>
          </p:txBody>
        </p:sp>
        <p:sp>
          <p:nvSpPr>
            <p:cNvPr id="18" name="Rectangle 12"/>
            <p:cNvSpPr>
              <a:spLocks noChangeArrowheads="1"/>
            </p:cNvSpPr>
            <p:nvPr/>
          </p:nvSpPr>
          <p:spPr bwMode="auto">
            <a:xfrm>
              <a:off x="6723063" y="5948361"/>
              <a:ext cx="382587" cy="188912"/>
            </a:xfrm>
            <a:prstGeom prst="rect">
              <a:avLst/>
            </a:prstGeom>
            <a:solidFill>
              <a:srgbClr val="F2A72E"/>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Rectangle 13"/>
            <p:cNvSpPr>
              <a:spLocks noChangeArrowheads="1"/>
            </p:cNvSpPr>
            <p:nvPr/>
          </p:nvSpPr>
          <p:spPr bwMode="auto">
            <a:xfrm>
              <a:off x="7173913" y="5970586"/>
              <a:ext cx="79188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&gt; 96 to 97 %</a:t>
              </a:r>
              <a:endParaRPr lang="en-US" altLang="en-US"/>
            </a:p>
          </p:txBody>
        </p:sp>
        <p:sp>
          <p:nvSpPr>
            <p:cNvPr id="20" name="Rectangle 14"/>
            <p:cNvSpPr>
              <a:spLocks noChangeArrowheads="1"/>
            </p:cNvSpPr>
            <p:nvPr/>
          </p:nvSpPr>
          <p:spPr bwMode="auto">
            <a:xfrm>
              <a:off x="6723063" y="6207123"/>
              <a:ext cx="382587" cy="192087"/>
            </a:xfrm>
            <a:prstGeom prst="rect">
              <a:avLst/>
            </a:prstGeom>
            <a:solidFill>
              <a:srgbClr val="AD5313"/>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 name="Rectangle 15"/>
            <p:cNvSpPr>
              <a:spLocks noChangeArrowheads="1"/>
            </p:cNvSpPr>
            <p:nvPr/>
          </p:nvSpPr>
          <p:spPr bwMode="auto">
            <a:xfrm>
              <a:off x="7173913" y="6230936"/>
              <a:ext cx="7534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&gt;97 to 98 %</a:t>
              </a:r>
              <a:endParaRPr lang="en-US" altLang="en-US"/>
            </a:p>
          </p:txBody>
        </p:sp>
        <p:sp>
          <p:nvSpPr>
            <p:cNvPr id="22" name="Rectangle 16"/>
            <p:cNvSpPr>
              <a:spLocks noChangeArrowheads="1"/>
            </p:cNvSpPr>
            <p:nvPr/>
          </p:nvSpPr>
          <p:spPr bwMode="auto">
            <a:xfrm>
              <a:off x="6723063" y="6467473"/>
              <a:ext cx="382587" cy="192087"/>
            </a:xfrm>
            <a:prstGeom prst="rect">
              <a:avLst/>
            </a:prstGeom>
            <a:solidFill>
              <a:srgbClr val="6B0000"/>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p:nvSpPr>
          <p:spPr bwMode="auto">
            <a:xfrm>
              <a:off x="7173913" y="6491286"/>
              <a:ext cx="7534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&gt;98 to 99 %</a:t>
              </a:r>
              <a:endParaRPr lang="en-US" altLang="en-US"/>
            </a:p>
          </p:txBody>
        </p:sp>
      </p:grpSp>
      <p:grpSp>
        <p:nvGrpSpPr>
          <p:cNvPr id="25" name="Group 20"/>
          <p:cNvGrpSpPr>
            <a:grpSpLocks noChangeAspect="1"/>
          </p:cNvGrpSpPr>
          <p:nvPr/>
        </p:nvGrpSpPr>
        <p:grpSpPr bwMode="auto">
          <a:xfrm>
            <a:off x="2162175" y="5038727"/>
            <a:ext cx="1511300" cy="1522413"/>
            <a:chOff x="402" y="3174"/>
            <a:chExt cx="952" cy="959"/>
          </a:xfrm>
        </p:grpSpPr>
        <p:sp>
          <p:nvSpPr>
            <p:cNvPr id="26" name="AutoShape 19"/>
            <p:cNvSpPr>
              <a:spLocks noChangeAspect="1" noChangeArrowheads="1" noTextEdit="1"/>
            </p:cNvSpPr>
            <p:nvPr/>
          </p:nvSpPr>
          <p:spPr bwMode="auto">
            <a:xfrm>
              <a:off x="402" y="3174"/>
              <a:ext cx="952" cy="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Rectangle 21"/>
            <p:cNvSpPr>
              <a:spLocks noChangeArrowheads="1"/>
            </p:cNvSpPr>
            <p:nvPr/>
          </p:nvSpPr>
          <p:spPr bwMode="auto">
            <a:xfrm>
              <a:off x="402" y="3178"/>
              <a:ext cx="79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rPr>
                <a:t>Rooms sprayed</a:t>
              </a:r>
              <a:endParaRPr lang="en-US" altLang="en-US" dirty="0"/>
            </a:p>
          </p:txBody>
        </p:sp>
        <p:sp>
          <p:nvSpPr>
            <p:cNvPr id="28" name="Rectangle 22"/>
            <p:cNvSpPr>
              <a:spLocks noChangeArrowheads="1"/>
            </p:cNvSpPr>
            <p:nvPr/>
          </p:nvSpPr>
          <p:spPr bwMode="auto">
            <a:xfrm>
              <a:off x="402" y="3339"/>
              <a:ext cx="248" cy="123"/>
            </a:xfrm>
            <a:prstGeom prst="rect">
              <a:avLst/>
            </a:prstGeom>
            <a:solidFill>
              <a:srgbClr val="B6EDF0"/>
            </a:solidFill>
            <a:ln w="6350">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23"/>
            <p:cNvSpPr>
              <a:spLocks noChangeArrowheads="1"/>
            </p:cNvSpPr>
            <p:nvPr/>
          </p:nvSpPr>
          <p:spPr bwMode="auto">
            <a:xfrm>
              <a:off x="695" y="3355"/>
              <a:ext cx="2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&lt;2730</a:t>
              </a:r>
              <a:endParaRPr lang="en-US" altLang="en-US"/>
            </a:p>
          </p:txBody>
        </p:sp>
        <p:sp>
          <p:nvSpPr>
            <p:cNvPr id="30" name="Rectangle 24"/>
            <p:cNvSpPr>
              <a:spLocks noChangeArrowheads="1"/>
            </p:cNvSpPr>
            <p:nvPr/>
          </p:nvSpPr>
          <p:spPr bwMode="auto">
            <a:xfrm>
              <a:off x="402" y="3506"/>
              <a:ext cx="248" cy="122"/>
            </a:xfrm>
            <a:prstGeom prst="rect">
              <a:avLst/>
            </a:prstGeom>
            <a:solidFill>
              <a:srgbClr val="74B4E8"/>
            </a:solidFill>
            <a:ln w="6350">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25"/>
            <p:cNvSpPr>
              <a:spLocks noChangeArrowheads="1"/>
            </p:cNvSpPr>
            <p:nvPr/>
          </p:nvSpPr>
          <p:spPr bwMode="auto">
            <a:xfrm>
              <a:off x="695" y="3522"/>
              <a:ext cx="4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rPr>
                <a:t>273 - 4289</a:t>
              </a:r>
              <a:endParaRPr lang="en-US" altLang="en-US" dirty="0"/>
            </a:p>
          </p:txBody>
        </p:sp>
        <p:sp>
          <p:nvSpPr>
            <p:cNvPr id="32" name="Rectangle 26"/>
            <p:cNvSpPr>
              <a:spLocks noChangeArrowheads="1"/>
            </p:cNvSpPr>
            <p:nvPr/>
          </p:nvSpPr>
          <p:spPr bwMode="auto">
            <a:xfrm>
              <a:off x="402" y="3672"/>
              <a:ext cx="248" cy="123"/>
            </a:xfrm>
            <a:prstGeom prst="rect">
              <a:avLst/>
            </a:prstGeom>
            <a:solidFill>
              <a:srgbClr val="1F83E0"/>
            </a:solidFill>
            <a:ln w="6350">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27"/>
            <p:cNvSpPr>
              <a:spLocks noChangeArrowheads="1"/>
            </p:cNvSpPr>
            <p:nvPr/>
          </p:nvSpPr>
          <p:spPr bwMode="auto">
            <a:xfrm>
              <a:off x="695" y="3688"/>
              <a:ext cx="47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rPr>
                <a:t>4290 - 6234</a:t>
              </a:r>
              <a:endParaRPr lang="en-US" altLang="en-US" dirty="0"/>
            </a:p>
          </p:txBody>
        </p:sp>
        <p:sp>
          <p:nvSpPr>
            <p:cNvPr id="34" name="Rectangle 28"/>
            <p:cNvSpPr>
              <a:spLocks noChangeArrowheads="1"/>
            </p:cNvSpPr>
            <p:nvPr/>
          </p:nvSpPr>
          <p:spPr bwMode="auto">
            <a:xfrm>
              <a:off x="402" y="3839"/>
              <a:ext cx="248" cy="122"/>
            </a:xfrm>
            <a:prstGeom prst="rect">
              <a:avLst/>
            </a:prstGeom>
            <a:solidFill>
              <a:srgbClr val="1D44B8"/>
            </a:solidFill>
            <a:ln w="6350">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29"/>
            <p:cNvSpPr>
              <a:spLocks noChangeArrowheads="1"/>
            </p:cNvSpPr>
            <p:nvPr/>
          </p:nvSpPr>
          <p:spPr bwMode="auto">
            <a:xfrm>
              <a:off x="695" y="3854"/>
              <a:ext cx="5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rPr>
                <a:t>6235 - 11704</a:t>
              </a:r>
              <a:endParaRPr lang="en-US" altLang="en-US" dirty="0"/>
            </a:p>
          </p:txBody>
        </p:sp>
        <p:sp>
          <p:nvSpPr>
            <p:cNvPr id="36" name="Rectangle 30"/>
            <p:cNvSpPr>
              <a:spLocks noChangeArrowheads="1"/>
            </p:cNvSpPr>
            <p:nvPr/>
          </p:nvSpPr>
          <p:spPr bwMode="auto">
            <a:xfrm>
              <a:off x="402" y="4005"/>
              <a:ext cx="248" cy="122"/>
            </a:xfrm>
            <a:prstGeom prst="rect">
              <a:avLst/>
            </a:prstGeom>
            <a:solidFill>
              <a:srgbClr val="090991"/>
            </a:solidFill>
            <a:ln w="6350">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31"/>
            <p:cNvSpPr>
              <a:spLocks noChangeArrowheads="1"/>
            </p:cNvSpPr>
            <p:nvPr/>
          </p:nvSpPr>
          <p:spPr bwMode="auto">
            <a:xfrm>
              <a:off x="695" y="4021"/>
              <a:ext cx="3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rPr>
                <a:t>11705 - </a:t>
              </a:r>
              <a:endParaRPr lang="en-US" altLang="en-US" dirty="0"/>
            </a:p>
          </p:txBody>
        </p:sp>
      </p:grpSp>
    </p:spTree>
    <p:extLst>
      <p:ext uri="{BB962C8B-B14F-4D97-AF65-F5344CB8AC3E}">
        <p14:creationId xmlns:p14="http://schemas.microsoft.com/office/powerpoint/2010/main" val="2254291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7707" y="129664"/>
            <a:ext cx="9061098" cy="400110"/>
          </a:xfrm>
          <a:prstGeom prst="rect">
            <a:avLst/>
          </a:prstGeom>
          <a:noFill/>
        </p:spPr>
        <p:txBody>
          <a:bodyPr wrap="square" rtlCol="0">
            <a:spAutoFit/>
          </a:bodyPr>
          <a:lstStyle/>
          <a:p>
            <a:r>
              <a:rPr lang="en-US" sz="2000" b="1" dirty="0"/>
              <a:t>Sierra Leone: Mass Drug Administration (MDA) for malaria districts (dark grey)</a:t>
            </a:r>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525" y="893029"/>
            <a:ext cx="5014912" cy="5014912"/>
          </a:xfrm>
          <a:prstGeom prst="rect">
            <a:avLst/>
          </a:prstGeom>
        </p:spPr>
      </p:pic>
    </p:spTree>
    <p:extLst>
      <p:ext uri="{BB962C8B-B14F-4D97-AF65-F5344CB8AC3E}">
        <p14:creationId xmlns:p14="http://schemas.microsoft.com/office/powerpoint/2010/main" val="252614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3717" y="1596773"/>
            <a:ext cx="4446841" cy="4446841"/>
          </a:xfrm>
          <a:prstGeom prst="rect">
            <a:avLst/>
          </a:prstGeom>
        </p:spPr>
      </p:pic>
      <p:sp>
        <p:nvSpPr>
          <p:cNvPr id="2" name="Title 1"/>
          <p:cNvSpPr>
            <a:spLocks noGrp="1"/>
          </p:cNvSpPr>
          <p:nvPr>
            <p:ph type="title"/>
          </p:nvPr>
        </p:nvSpPr>
        <p:spPr/>
        <p:txBody>
          <a:bodyPr>
            <a:normAutofit/>
          </a:bodyPr>
          <a:lstStyle/>
          <a:p>
            <a:r>
              <a:rPr lang="en-US" dirty="0"/>
              <a:t>Sierra Leone: MDA Chiefdoms, Intervention (yellow); Control (brown)</a:t>
            </a:r>
          </a:p>
        </p:txBody>
      </p:sp>
    </p:spTree>
    <p:extLst>
      <p:ext uri="{BB962C8B-B14F-4D97-AF65-F5344CB8AC3E}">
        <p14:creationId xmlns:p14="http://schemas.microsoft.com/office/powerpoint/2010/main" val="2686640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84389" y="1680159"/>
            <a:ext cx="850169" cy="369332"/>
          </a:xfrm>
          <a:prstGeom prst="rect">
            <a:avLst/>
          </a:prstGeom>
        </p:spPr>
        <p:txBody>
          <a:bodyPr wrap="none">
            <a:spAutoFit/>
          </a:bodyPr>
          <a:lstStyle/>
          <a:p>
            <a:r>
              <a:rPr lang="en-US" b="1" dirty="0"/>
              <a:t>Cycle 1</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4858" y="2049491"/>
            <a:ext cx="4049232" cy="4049232"/>
          </a:xfrm>
          <a:prstGeom prst="rect">
            <a:avLst/>
          </a:prstGeom>
        </p:spPr>
      </p:pic>
      <p:pic>
        <p:nvPicPr>
          <p:cNvPr id="9" name="Picture 8"/>
          <p:cNvPicPr>
            <a:picLocks noChangeAspect="1"/>
          </p:cNvPicPr>
          <p:nvPr/>
        </p:nvPicPr>
        <p:blipFill>
          <a:blip r:embed="rId4"/>
          <a:stretch>
            <a:fillRect/>
          </a:stretch>
        </p:blipFill>
        <p:spPr>
          <a:xfrm>
            <a:off x="5156626" y="5415075"/>
            <a:ext cx="1346805" cy="1250235"/>
          </a:xfrm>
          <a:prstGeom prst="rect">
            <a:avLst/>
          </a:prstGeom>
        </p:spPr>
      </p:pic>
      <p:sp>
        <p:nvSpPr>
          <p:cNvPr id="10" name="Rectangle 9"/>
          <p:cNvSpPr/>
          <p:nvPr/>
        </p:nvSpPr>
        <p:spPr>
          <a:xfrm>
            <a:off x="8039693" y="1529424"/>
            <a:ext cx="850169" cy="369332"/>
          </a:xfrm>
          <a:prstGeom prst="rect">
            <a:avLst/>
          </a:prstGeom>
        </p:spPr>
        <p:txBody>
          <a:bodyPr wrap="none">
            <a:spAutoFit/>
          </a:bodyPr>
          <a:lstStyle/>
          <a:p>
            <a:r>
              <a:rPr lang="en-US" b="1" dirty="0"/>
              <a:t>Cycle 2</a:t>
            </a:r>
            <a:endParaRPr lang="en-US"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9841" y="1937574"/>
            <a:ext cx="4207669" cy="4207669"/>
          </a:xfrm>
          <a:prstGeom prst="rect">
            <a:avLst/>
          </a:prstGeom>
        </p:spPr>
      </p:pic>
      <p:sp>
        <p:nvSpPr>
          <p:cNvPr id="2" name="Title 1"/>
          <p:cNvSpPr>
            <a:spLocks noGrp="1"/>
          </p:cNvSpPr>
          <p:nvPr>
            <p:ph type="title"/>
          </p:nvPr>
        </p:nvSpPr>
        <p:spPr/>
        <p:txBody>
          <a:bodyPr/>
          <a:lstStyle/>
          <a:p>
            <a:r>
              <a:rPr lang="en-US"/>
              <a:t>Sierra Leone: MDA Chiefdoms - % population covered</a:t>
            </a:r>
            <a:endParaRPr lang="en-US" dirty="0"/>
          </a:p>
        </p:txBody>
      </p:sp>
    </p:spTree>
    <p:extLst>
      <p:ext uri="{BB962C8B-B14F-4D97-AF65-F5344CB8AC3E}">
        <p14:creationId xmlns:p14="http://schemas.microsoft.com/office/powerpoint/2010/main" val="2126104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LLINs Distributed 2014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440" y="2042160"/>
            <a:ext cx="3295650" cy="3286125"/>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9518" y="1410810"/>
            <a:ext cx="5061162" cy="5110509"/>
          </a:xfrm>
          <a:prstGeom prst="rect">
            <a:avLst/>
          </a:prstGeom>
        </p:spPr>
      </p:pic>
    </p:spTree>
    <p:extLst>
      <p:ext uri="{BB962C8B-B14F-4D97-AF65-F5344CB8AC3E}">
        <p14:creationId xmlns:p14="http://schemas.microsoft.com/office/powerpoint/2010/main" val="470549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LLINs Distributed 2015</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440" y="2042160"/>
            <a:ext cx="3295650" cy="32861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5760" y="1387857"/>
            <a:ext cx="5063771" cy="5113142"/>
          </a:xfrm>
          <a:prstGeom prst="rect">
            <a:avLst/>
          </a:prstGeom>
        </p:spPr>
      </p:pic>
    </p:spTree>
    <p:extLst>
      <p:ext uri="{BB962C8B-B14F-4D97-AF65-F5344CB8AC3E}">
        <p14:creationId xmlns:p14="http://schemas.microsoft.com/office/powerpoint/2010/main" val="1687204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LLINs Distributed 2016</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440" y="2042160"/>
            <a:ext cx="3295650" cy="32861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6372" y="1391587"/>
            <a:ext cx="5160696" cy="5211012"/>
          </a:xfrm>
          <a:prstGeom prst="rect">
            <a:avLst/>
          </a:prstGeom>
        </p:spPr>
      </p:pic>
    </p:spTree>
    <p:extLst>
      <p:ext uri="{BB962C8B-B14F-4D97-AF65-F5344CB8AC3E}">
        <p14:creationId xmlns:p14="http://schemas.microsoft.com/office/powerpoint/2010/main" val="3500412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LLINs Distributed Jan to June 2017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440" y="2042160"/>
            <a:ext cx="3295650" cy="32861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4099" y="1330627"/>
            <a:ext cx="5262702" cy="5314013"/>
          </a:xfrm>
          <a:prstGeom prst="rect">
            <a:avLst/>
          </a:prstGeom>
        </p:spPr>
      </p:pic>
    </p:spTree>
    <p:extLst>
      <p:ext uri="{BB962C8B-B14F-4D97-AF65-F5344CB8AC3E}">
        <p14:creationId xmlns:p14="http://schemas.microsoft.com/office/powerpoint/2010/main" val="428668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LLINs Distributed 2014 to June 2017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0370" y="1313279"/>
            <a:ext cx="5209450" cy="52602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0995" y="2865119"/>
            <a:ext cx="2675991" cy="1630045"/>
          </a:xfrm>
          <a:prstGeom prst="rect">
            <a:avLst/>
          </a:prstGeom>
        </p:spPr>
      </p:pic>
    </p:spTree>
    <p:extLst>
      <p:ext uri="{BB962C8B-B14F-4D97-AF65-F5344CB8AC3E}">
        <p14:creationId xmlns:p14="http://schemas.microsoft.com/office/powerpoint/2010/main" val="70129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LLIN coverage 2013</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648" y="1690688"/>
            <a:ext cx="8762704" cy="4527232"/>
          </a:xfrm>
          <a:prstGeom prst="rect">
            <a:avLst/>
          </a:prstGeom>
        </p:spPr>
      </p:pic>
    </p:spTree>
    <p:extLst>
      <p:ext uri="{BB962C8B-B14F-4D97-AF65-F5344CB8AC3E}">
        <p14:creationId xmlns:p14="http://schemas.microsoft.com/office/powerpoint/2010/main" val="30438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811" y="1151204"/>
            <a:ext cx="5513837" cy="55138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9792" y="4868438"/>
            <a:ext cx="1068019" cy="1124712"/>
          </a:xfrm>
          <a:prstGeom prst="rect">
            <a:avLst/>
          </a:prstGeom>
        </p:spPr>
      </p:pic>
      <p:sp>
        <p:nvSpPr>
          <p:cNvPr id="6" name="Title 5"/>
          <p:cNvSpPr>
            <a:spLocks noGrp="1"/>
          </p:cNvSpPr>
          <p:nvPr>
            <p:ph type="title"/>
          </p:nvPr>
        </p:nvSpPr>
        <p:spPr/>
        <p:txBody>
          <a:bodyPr/>
          <a:lstStyle/>
          <a:p>
            <a:r>
              <a:rPr lang="en-US" dirty="0"/>
              <a:t>Sierra Leone: Health administration units</a:t>
            </a:r>
            <a:br>
              <a:rPr lang="en-US" dirty="0"/>
            </a:br>
            <a:endParaRPr lang="en-GB" dirty="0"/>
          </a:p>
        </p:txBody>
      </p:sp>
    </p:spTree>
    <p:extLst>
      <p:ext uri="{BB962C8B-B14F-4D97-AF65-F5344CB8AC3E}">
        <p14:creationId xmlns:p14="http://schemas.microsoft.com/office/powerpoint/2010/main" val="1954286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LLIN coverage 2016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691" y="1690688"/>
            <a:ext cx="8738617" cy="4514788"/>
          </a:xfrm>
          <a:prstGeom prst="rect">
            <a:avLst/>
          </a:prstGeom>
        </p:spPr>
      </p:pic>
    </p:spTree>
    <p:extLst>
      <p:ext uri="{BB962C8B-B14F-4D97-AF65-F5344CB8AC3E}">
        <p14:creationId xmlns:p14="http://schemas.microsoft.com/office/powerpoint/2010/main" val="20827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4030" y="1596964"/>
            <a:ext cx="4230143" cy="4446448"/>
          </a:xfrm>
          <a:prstGeom prst="rect">
            <a:avLst/>
          </a:prstGeom>
        </p:spPr>
      </p:pic>
      <p:sp>
        <p:nvSpPr>
          <p:cNvPr id="7" name="TextBox 6"/>
          <p:cNvSpPr txBox="1"/>
          <p:nvPr/>
        </p:nvSpPr>
        <p:spPr>
          <a:xfrm>
            <a:off x="857673" y="1752992"/>
            <a:ext cx="1741380" cy="707886"/>
          </a:xfrm>
          <a:prstGeom prst="rect">
            <a:avLst/>
          </a:prstGeom>
          <a:noFill/>
        </p:spPr>
        <p:txBody>
          <a:bodyPr wrap="square" rtlCol="0">
            <a:spAutoFit/>
          </a:bodyPr>
          <a:lstStyle/>
          <a:p>
            <a:r>
              <a:rPr lang="en-US" sz="2000" dirty="0"/>
              <a:t>Rooms sprayed</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0905" y="1610855"/>
            <a:ext cx="4325244" cy="4449756"/>
          </a:xfrm>
          <a:prstGeom prst="rect">
            <a:avLst/>
          </a:prstGeom>
        </p:spPr>
      </p:pic>
      <p:sp>
        <p:nvSpPr>
          <p:cNvPr id="10" name="TextBox 9"/>
          <p:cNvSpPr txBox="1"/>
          <p:nvPr/>
        </p:nvSpPr>
        <p:spPr>
          <a:xfrm>
            <a:off x="6086250" y="1676564"/>
            <a:ext cx="1146023" cy="400110"/>
          </a:xfrm>
          <a:prstGeom prst="rect">
            <a:avLst/>
          </a:prstGeom>
          <a:noFill/>
        </p:spPr>
        <p:txBody>
          <a:bodyPr wrap="square" rtlCol="0">
            <a:spAutoFit/>
          </a:bodyPr>
          <a:lstStyle/>
          <a:p>
            <a:r>
              <a:rPr lang="en-US" sz="2000" dirty="0"/>
              <a:t>Coverage</a:t>
            </a:r>
          </a:p>
        </p:txBody>
      </p:sp>
      <p:grpSp>
        <p:nvGrpSpPr>
          <p:cNvPr id="24" name="Group 23"/>
          <p:cNvGrpSpPr/>
          <p:nvPr/>
        </p:nvGrpSpPr>
        <p:grpSpPr>
          <a:xfrm>
            <a:off x="9708426" y="4913601"/>
            <a:ext cx="1125356" cy="1269409"/>
            <a:chOff x="6719888" y="4835524"/>
            <a:chExt cx="2167352" cy="1833590"/>
          </a:xfrm>
        </p:grpSpPr>
        <p:sp>
          <p:nvSpPr>
            <p:cNvPr id="3" name="AutoShape 3"/>
            <p:cNvSpPr>
              <a:spLocks noChangeAspect="1" noChangeArrowheads="1" noTextEdit="1"/>
            </p:cNvSpPr>
            <p:nvPr/>
          </p:nvSpPr>
          <p:spPr bwMode="auto">
            <a:xfrm>
              <a:off x="6719888" y="4843461"/>
              <a:ext cx="1738312" cy="181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endParaRPr lang="en-GB" sz="1400"/>
            </a:p>
          </p:txBody>
        </p:sp>
        <p:sp>
          <p:nvSpPr>
            <p:cNvPr id="5" name="Rectangle 5"/>
            <p:cNvSpPr>
              <a:spLocks noChangeArrowheads="1"/>
            </p:cNvSpPr>
            <p:nvPr/>
          </p:nvSpPr>
          <p:spPr bwMode="auto">
            <a:xfrm>
              <a:off x="6723066" y="4835524"/>
              <a:ext cx="2164174" cy="233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50" b="1" dirty="0">
                  <a:solidFill>
                    <a:srgbClr val="000000"/>
                  </a:solidFill>
                </a:rPr>
                <a:t>% rooms sprayed</a:t>
              </a:r>
              <a:endParaRPr lang="en-US" altLang="en-US" sz="1400" dirty="0"/>
            </a:p>
          </p:txBody>
        </p:sp>
        <p:sp>
          <p:nvSpPr>
            <p:cNvPr id="11" name="Rectangle 6"/>
            <p:cNvSpPr>
              <a:spLocks noChangeArrowheads="1"/>
            </p:cNvSpPr>
            <p:nvPr/>
          </p:nvSpPr>
          <p:spPr bwMode="auto">
            <a:xfrm>
              <a:off x="6723063" y="5167311"/>
              <a:ext cx="382587" cy="192087"/>
            </a:xfrm>
            <a:prstGeom prst="rect">
              <a:avLst/>
            </a:prstGeom>
            <a:solidFill>
              <a:srgbClr val="CCCCCC"/>
            </a:solidFill>
            <a:ln w="12700">
              <a:solidFill>
                <a:srgbClr val="6E6E6E"/>
              </a:solidFill>
              <a:prstDash val="solid"/>
              <a:miter lim="800000"/>
              <a:headEnd/>
              <a:tailEnd/>
            </a:ln>
          </p:spPr>
          <p:txBody>
            <a:bodyPr vert="horz" wrap="square" lIns="63305" tIns="31652" rIns="63305" bIns="31652" numCol="1" anchor="t" anchorCtr="0" compatLnSpc="1">
              <a:prstTxWarp prst="textNoShape">
                <a:avLst/>
              </a:prstTxWarp>
            </a:bodyPr>
            <a:lstStyle/>
            <a:p>
              <a:endParaRPr lang="en-GB" sz="1400"/>
            </a:p>
          </p:txBody>
        </p:sp>
        <p:sp>
          <p:nvSpPr>
            <p:cNvPr id="13" name="Rectangle 7"/>
            <p:cNvSpPr>
              <a:spLocks noChangeArrowheads="1"/>
            </p:cNvSpPr>
            <p:nvPr/>
          </p:nvSpPr>
          <p:spPr bwMode="auto">
            <a:xfrm>
              <a:off x="7173915" y="5191124"/>
              <a:ext cx="287117" cy="177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0%</a:t>
              </a:r>
              <a:endParaRPr lang="en-US" altLang="en-US" sz="1400"/>
            </a:p>
          </p:txBody>
        </p:sp>
        <p:sp>
          <p:nvSpPr>
            <p:cNvPr id="14" name="Rectangle 8"/>
            <p:cNvSpPr>
              <a:spLocks noChangeArrowheads="1"/>
            </p:cNvSpPr>
            <p:nvPr/>
          </p:nvSpPr>
          <p:spPr bwMode="auto">
            <a:xfrm>
              <a:off x="6723063" y="5427661"/>
              <a:ext cx="382587" cy="192087"/>
            </a:xfrm>
            <a:prstGeom prst="rect">
              <a:avLst/>
            </a:prstGeom>
            <a:solidFill>
              <a:srgbClr val="FFFF80"/>
            </a:solidFill>
            <a:ln w="4763">
              <a:solidFill>
                <a:srgbClr val="6E6E6E"/>
              </a:solidFill>
              <a:prstDash val="solid"/>
              <a:miter lim="800000"/>
              <a:headEnd/>
              <a:tailEnd/>
            </a:ln>
          </p:spPr>
          <p:txBody>
            <a:bodyPr vert="horz" wrap="square" lIns="63305" tIns="31652" rIns="63305" bIns="31652" numCol="1" anchor="t" anchorCtr="0" compatLnSpc="1">
              <a:prstTxWarp prst="textNoShape">
                <a:avLst/>
              </a:prstTxWarp>
            </a:bodyPr>
            <a:lstStyle/>
            <a:p>
              <a:endParaRPr lang="en-GB" sz="1400"/>
            </a:p>
          </p:txBody>
        </p:sp>
        <p:sp>
          <p:nvSpPr>
            <p:cNvPr id="15" name="Rectangle 9"/>
            <p:cNvSpPr>
              <a:spLocks noChangeArrowheads="1"/>
            </p:cNvSpPr>
            <p:nvPr/>
          </p:nvSpPr>
          <p:spPr bwMode="auto">
            <a:xfrm>
              <a:off x="7173915" y="5451474"/>
              <a:ext cx="1244169" cy="177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000000"/>
                  </a:solidFill>
                </a:rPr>
                <a:t>&gt;89 % to 90%</a:t>
              </a:r>
              <a:endParaRPr lang="en-US" altLang="en-US" sz="1400" dirty="0"/>
            </a:p>
          </p:txBody>
        </p:sp>
        <p:sp>
          <p:nvSpPr>
            <p:cNvPr id="16" name="Rectangle 10"/>
            <p:cNvSpPr>
              <a:spLocks noChangeArrowheads="1"/>
            </p:cNvSpPr>
            <p:nvPr/>
          </p:nvSpPr>
          <p:spPr bwMode="auto">
            <a:xfrm>
              <a:off x="6723063" y="5688011"/>
              <a:ext cx="382587" cy="192087"/>
            </a:xfrm>
            <a:prstGeom prst="rect">
              <a:avLst/>
            </a:prstGeom>
            <a:solidFill>
              <a:srgbClr val="FAD155"/>
            </a:solidFill>
            <a:ln w="4763">
              <a:solidFill>
                <a:srgbClr val="6E6E6E"/>
              </a:solidFill>
              <a:prstDash val="solid"/>
              <a:miter lim="800000"/>
              <a:headEnd/>
              <a:tailEnd/>
            </a:ln>
          </p:spPr>
          <p:txBody>
            <a:bodyPr vert="horz" wrap="square" lIns="63305" tIns="31652" rIns="63305" bIns="31652" numCol="1" anchor="t" anchorCtr="0" compatLnSpc="1">
              <a:prstTxWarp prst="textNoShape">
                <a:avLst/>
              </a:prstTxWarp>
            </a:bodyPr>
            <a:lstStyle/>
            <a:p>
              <a:endParaRPr lang="en-GB" sz="1400"/>
            </a:p>
          </p:txBody>
        </p:sp>
        <p:sp>
          <p:nvSpPr>
            <p:cNvPr id="17" name="Rectangle 11"/>
            <p:cNvSpPr>
              <a:spLocks noChangeArrowheads="1"/>
            </p:cNvSpPr>
            <p:nvPr/>
          </p:nvSpPr>
          <p:spPr bwMode="auto">
            <a:xfrm>
              <a:off x="7173915" y="5711825"/>
              <a:ext cx="1123764" cy="177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000000"/>
                  </a:solidFill>
                </a:rPr>
                <a:t>&gt; 90 to 96 %</a:t>
              </a:r>
              <a:endParaRPr lang="en-US" altLang="en-US" sz="1400" dirty="0"/>
            </a:p>
          </p:txBody>
        </p:sp>
        <p:sp>
          <p:nvSpPr>
            <p:cNvPr id="18" name="Rectangle 12"/>
            <p:cNvSpPr>
              <a:spLocks noChangeArrowheads="1"/>
            </p:cNvSpPr>
            <p:nvPr/>
          </p:nvSpPr>
          <p:spPr bwMode="auto">
            <a:xfrm>
              <a:off x="6723063" y="5948361"/>
              <a:ext cx="382587" cy="188912"/>
            </a:xfrm>
            <a:prstGeom prst="rect">
              <a:avLst/>
            </a:prstGeom>
            <a:solidFill>
              <a:srgbClr val="F2A72E"/>
            </a:solidFill>
            <a:ln w="4763">
              <a:solidFill>
                <a:srgbClr val="6E6E6E"/>
              </a:solidFill>
              <a:prstDash val="solid"/>
              <a:miter lim="800000"/>
              <a:headEnd/>
              <a:tailEnd/>
            </a:ln>
          </p:spPr>
          <p:txBody>
            <a:bodyPr vert="horz" wrap="square" lIns="63305" tIns="31652" rIns="63305" bIns="31652" numCol="1" anchor="t" anchorCtr="0" compatLnSpc="1">
              <a:prstTxWarp prst="textNoShape">
                <a:avLst/>
              </a:prstTxWarp>
            </a:bodyPr>
            <a:lstStyle/>
            <a:p>
              <a:endParaRPr lang="en-GB" sz="1400"/>
            </a:p>
          </p:txBody>
        </p:sp>
        <p:sp>
          <p:nvSpPr>
            <p:cNvPr id="19" name="Rectangle 13"/>
            <p:cNvSpPr>
              <a:spLocks noChangeArrowheads="1"/>
            </p:cNvSpPr>
            <p:nvPr/>
          </p:nvSpPr>
          <p:spPr bwMode="auto">
            <a:xfrm>
              <a:off x="7173915" y="5970585"/>
              <a:ext cx="1123764" cy="177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&gt; 96 to 97 %</a:t>
              </a:r>
              <a:endParaRPr lang="en-US" altLang="en-US" sz="1400"/>
            </a:p>
          </p:txBody>
        </p:sp>
        <p:sp>
          <p:nvSpPr>
            <p:cNvPr id="20" name="Rectangle 14"/>
            <p:cNvSpPr>
              <a:spLocks noChangeArrowheads="1"/>
            </p:cNvSpPr>
            <p:nvPr/>
          </p:nvSpPr>
          <p:spPr bwMode="auto">
            <a:xfrm>
              <a:off x="6723063" y="6207123"/>
              <a:ext cx="382587" cy="192087"/>
            </a:xfrm>
            <a:prstGeom prst="rect">
              <a:avLst/>
            </a:prstGeom>
            <a:solidFill>
              <a:srgbClr val="AD5313"/>
            </a:solidFill>
            <a:ln w="4763">
              <a:solidFill>
                <a:srgbClr val="6E6E6E"/>
              </a:solidFill>
              <a:prstDash val="solid"/>
              <a:miter lim="800000"/>
              <a:headEnd/>
              <a:tailEnd/>
            </a:ln>
          </p:spPr>
          <p:txBody>
            <a:bodyPr vert="horz" wrap="square" lIns="63305" tIns="31652" rIns="63305" bIns="31652" numCol="1" anchor="t" anchorCtr="0" compatLnSpc="1">
              <a:prstTxWarp prst="textNoShape">
                <a:avLst/>
              </a:prstTxWarp>
            </a:bodyPr>
            <a:lstStyle/>
            <a:p>
              <a:endParaRPr lang="en-GB" sz="1400"/>
            </a:p>
          </p:txBody>
        </p:sp>
        <p:sp>
          <p:nvSpPr>
            <p:cNvPr id="21" name="Rectangle 15"/>
            <p:cNvSpPr>
              <a:spLocks noChangeArrowheads="1"/>
            </p:cNvSpPr>
            <p:nvPr/>
          </p:nvSpPr>
          <p:spPr bwMode="auto">
            <a:xfrm>
              <a:off x="7173915" y="6230936"/>
              <a:ext cx="1068193" cy="177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&gt;97 to 98 %</a:t>
              </a:r>
              <a:endParaRPr lang="en-US" altLang="en-US" sz="1400"/>
            </a:p>
          </p:txBody>
        </p:sp>
        <p:sp>
          <p:nvSpPr>
            <p:cNvPr id="22" name="Rectangle 16"/>
            <p:cNvSpPr>
              <a:spLocks noChangeArrowheads="1"/>
            </p:cNvSpPr>
            <p:nvPr/>
          </p:nvSpPr>
          <p:spPr bwMode="auto">
            <a:xfrm>
              <a:off x="6723063" y="6467473"/>
              <a:ext cx="382587" cy="192087"/>
            </a:xfrm>
            <a:prstGeom prst="rect">
              <a:avLst/>
            </a:prstGeom>
            <a:solidFill>
              <a:srgbClr val="6B0000"/>
            </a:solidFill>
            <a:ln w="4763">
              <a:solidFill>
                <a:srgbClr val="6E6E6E"/>
              </a:solidFill>
              <a:prstDash val="solid"/>
              <a:miter lim="800000"/>
              <a:headEnd/>
              <a:tailEnd/>
            </a:ln>
          </p:spPr>
          <p:txBody>
            <a:bodyPr vert="horz" wrap="square" lIns="63305" tIns="31652" rIns="63305" bIns="31652" numCol="1" anchor="t" anchorCtr="0" compatLnSpc="1">
              <a:prstTxWarp prst="textNoShape">
                <a:avLst/>
              </a:prstTxWarp>
            </a:bodyPr>
            <a:lstStyle/>
            <a:p>
              <a:endParaRPr lang="en-GB" sz="1400"/>
            </a:p>
          </p:txBody>
        </p:sp>
        <p:sp>
          <p:nvSpPr>
            <p:cNvPr id="23" name="Rectangle 17"/>
            <p:cNvSpPr>
              <a:spLocks noChangeArrowheads="1"/>
            </p:cNvSpPr>
            <p:nvPr/>
          </p:nvSpPr>
          <p:spPr bwMode="auto">
            <a:xfrm>
              <a:off x="7173915" y="6491287"/>
              <a:ext cx="1068193" cy="177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&gt;98 to 99 %</a:t>
              </a:r>
              <a:endParaRPr lang="en-US" altLang="en-US" sz="1400"/>
            </a:p>
          </p:txBody>
        </p:sp>
      </p:grpSp>
      <p:grpSp>
        <p:nvGrpSpPr>
          <p:cNvPr id="25" name="Group 20"/>
          <p:cNvGrpSpPr>
            <a:grpSpLocks noChangeAspect="1"/>
          </p:cNvGrpSpPr>
          <p:nvPr/>
        </p:nvGrpSpPr>
        <p:grpSpPr bwMode="auto">
          <a:xfrm>
            <a:off x="4916525" y="5067476"/>
            <a:ext cx="958635" cy="1053978"/>
            <a:chOff x="402" y="3174"/>
            <a:chExt cx="1163" cy="959"/>
          </a:xfrm>
        </p:grpSpPr>
        <p:sp>
          <p:nvSpPr>
            <p:cNvPr id="26" name="AutoShape 19"/>
            <p:cNvSpPr>
              <a:spLocks noChangeAspect="1" noChangeArrowheads="1" noTextEdit="1"/>
            </p:cNvSpPr>
            <p:nvPr/>
          </p:nvSpPr>
          <p:spPr bwMode="auto">
            <a:xfrm>
              <a:off x="402" y="3174"/>
              <a:ext cx="952" cy="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endParaRPr lang="en-GB" sz="1400"/>
            </a:p>
          </p:txBody>
        </p:sp>
        <p:sp>
          <p:nvSpPr>
            <p:cNvPr id="27" name="Rectangle 21"/>
            <p:cNvSpPr>
              <a:spLocks noChangeArrowheads="1"/>
            </p:cNvSpPr>
            <p:nvPr/>
          </p:nvSpPr>
          <p:spPr bwMode="auto">
            <a:xfrm>
              <a:off x="402" y="3178"/>
              <a:ext cx="1163"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dirty="0">
                  <a:solidFill>
                    <a:srgbClr val="000000"/>
                  </a:solidFill>
                </a:rPr>
                <a:t>Rooms sprayed</a:t>
              </a:r>
              <a:endParaRPr lang="en-US" altLang="en-US" sz="1400" dirty="0"/>
            </a:p>
          </p:txBody>
        </p:sp>
        <p:sp>
          <p:nvSpPr>
            <p:cNvPr id="28" name="Rectangle 22"/>
            <p:cNvSpPr>
              <a:spLocks noChangeArrowheads="1"/>
            </p:cNvSpPr>
            <p:nvPr/>
          </p:nvSpPr>
          <p:spPr bwMode="auto">
            <a:xfrm>
              <a:off x="402" y="3339"/>
              <a:ext cx="248" cy="123"/>
            </a:xfrm>
            <a:prstGeom prst="rect">
              <a:avLst/>
            </a:prstGeom>
            <a:solidFill>
              <a:srgbClr val="B6EDF0"/>
            </a:solidFill>
            <a:ln w="6350">
              <a:solidFill>
                <a:srgbClr val="6E6E6E"/>
              </a:solidFill>
              <a:prstDash val="solid"/>
              <a:miter lim="800000"/>
              <a:headEnd/>
              <a:tailEnd/>
            </a:ln>
          </p:spPr>
          <p:txBody>
            <a:bodyPr vert="horz" wrap="square" lIns="63305" tIns="31652" rIns="63305" bIns="31652" numCol="1" anchor="t" anchorCtr="0" compatLnSpc="1">
              <a:prstTxWarp prst="textNoShape">
                <a:avLst/>
              </a:prstTxWarp>
            </a:bodyPr>
            <a:lstStyle/>
            <a:p>
              <a:endParaRPr lang="en-GB" sz="1400"/>
            </a:p>
          </p:txBody>
        </p:sp>
        <p:sp>
          <p:nvSpPr>
            <p:cNvPr id="29" name="Rectangle 23"/>
            <p:cNvSpPr>
              <a:spLocks noChangeArrowheads="1"/>
            </p:cNvSpPr>
            <p:nvPr/>
          </p:nvSpPr>
          <p:spPr bwMode="auto">
            <a:xfrm>
              <a:off x="695" y="3355"/>
              <a:ext cx="352" cy="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000000"/>
                  </a:solidFill>
                </a:rPr>
                <a:t>&lt;2730</a:t>
              </a:r>
              <a:endParaRPr lang="en-US" altLang="en-US" sz="1400" dirty="0"/>
            </a:p>
          </p:txBody>
        </p:sp>
        <p:sp>
          <p:nvSpPr>
            <p:cNvPr id="30" name="Rectangle 24"/>
            <p:cNvSpPr>
              <a:spLocks noChangeArrowheads="1"/>
            </p:cNvSpPr>
            <p:nvPr/>
          </p:nvSpPr>
          <p:spPr bwMode="auto">
            <a:xfrm>
              <a:off x="402" y="3506"/>
              <a:ext cx="248" cy="122"/>
            </a:xfrm>
            <a:prstGeom prst="rect">
              <a:avLst/>
            </a:prstGeom>
            <a:solidFill>
              <a:srgbClr val="74B4E8"/>
            </a:solidFill>
            <a:ln w="6350">
              <a:solidFill>
                <a:srgbClr val="6E6E6E"/>
              </a:solidFill>
              <a:prstDash val="solid"/>
              <a:miter lim="800000"/>
              <a:headEnd/>
              <a:tailEnd/>
            </a:ln>
          </p:spPr>
          <p:txBody>
            <a:bodyPr vert="horz" wrap="square" lIns="63305" tIns="31652" rIns="63305" bIns="31652" numCol="1" anchor="t" anchorCtr="0" compatLnSpc="1">
              <a:prstTxWarp prst="textNoShape">
                <a:avLst/>
              </a:prstTxWarp>
            </a:bodyPr>
            <a:lstStyle/>
            <a:p>
              <a:endParaRPr lang="en-GB" sz="1400"/>
            </a:p>
          </p:txBody>
        </p:sp>
        <p:sp>
          <p:nvSpPr>
            <p:cNvPr id="31" name="Rectangle 25"/>
            <p:cNvSpPr>
              <a:spLocks noChangeArrowheads="1"/>
            </p:cNvSpPr>
            <p:nvPr/>
          </p:nvSpPr>
          <p:spPr bwMode="auto">
            <a:xfrm>
              <a:off x="695" y="3522"/>
              <a:ext cx="601" cy="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000000"/>
                  </a:solidFill>
                </a:rPr>
                <a:t>273 - 4289</a:t>
              </a:r>
              <a:endParaRPr lang="en-US" altLang="en-US" sz="1400" dirty="0"/>
            </a:p>
          </p:txBody>
        </p:sp>
        <p:sp>
          <p:nvSpPr>
            <p:cNvPr id="32" name="Rectangle 26"/>
            <p:cNvSpPr>
              <a:spLocks noChangeArrowheads="1"/>
            </p:cNvSpPr>
            <p:nvPr/>
          </p:nvSpPr>
          <p:spPr bwMode="auto">
            <a:xfrm>
              <a:off x="402" y="3672"/>
              <a:ext cx="248" cy="123"/>
            </a:xfrm>
            <a:prstGeom prst="rect">
              <a:avLst/>
            </a:prstGeom>
            <a:solidFill>
              <a:srgbClr val="1F83E0"/>
            </a:solidFill>
            <a:ln w="6350">
              <a:solidFill>
                <a:srgbClr val="6E6E6E"/>
              </a:solidFill>
              <a:prstDash val="solid"/>
              <a:miter lim="800000"/>
              <a:headEnd/>
              <a:tailEnd/>
            </a:ln>
          </p:spPr>
          <p:txBody>
            <a:bodyPr vert="horz" wrap="square" lIns="63305" tIns="31652" rIns="63305" bIns="31652" numCol="1" anchor="t" anchorCtr="0" compatLnSpc="1">
              <a:prstTxWarp prst="textNoShape">
                <a:avLst/>
              </a:prstTxWarp>
            </a:bodyPr>
            <a:lstStyle/>
            <a:p>
              <a:endParaRPr lang="en-GB" sz="1400"/>
            </a:p>
          </p:txBody>
        </p:sp>
        <p:sp>
          <p:nvSpPr>
            <p:cNvPr id="33" name="Rectangle 27"/>
            <p:cNvSpPr>
              <a:spLocks noChangeArrowheads="1"/>
            </p:cNvSpPr>
            <p:nvPr/>
          </p:nvSpPr>
          <p:spPr bwMode="auto">
            <a:xfrm>
              <a:off x="695" y="3688"/>
              <a:ext cx="671" cy="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000000"/>
                  </a:solidFill>
                </a:rPr>
                <a:t>4290 - 6234</a:t>
              </a:r>
              <a:endParaRPr lang="en-US" altLang="en-US" sz="1400" dirty="0"/>
            </a:p>
          </p:txBody>
        </p:sp>
        <p:sp>
          <p:nvSpPr>
            <p:cNvPr id="34" name="Rectangle 28"/>
            <p:cNvSpPr>
              <a:spLocks noChangeArrowheads="1"/>
            </p:cNvSpPr>
            <p:nvPr/>
          </p:nvSpPr>
          <p:spPr bwMode="auto">
            <a:xfrm>
              <a:off x="402" y="3839"/>
              <a:ext cx="248" cy="122"/>
            </a:xfrm>
            <a:prstGeom prst="rect">
              <a:avLst/>
            </a:prstGeom>
            <a:solidFill>
              <a:srgbClr val="1D44B8"/>
            </a:solidFill>
            <a:ln w="6350">
              <a:solidFill>
                <a:srgbClr val="6E6E6E"/>
              </a:solidFill>
              <a:prstDash val="solid"/>
              <a:miter lim="800000"/>
              <a:headEnd/>
              <a:tailEnd/>
            </a:ln>
          </p:spPr>
          <p:txBody>
            <a:bodyPr vert="horz" wrap="square" lIns="63305" tIns="31652" rIns="63305" bIns="31652" numCol="1" anchor="t" anchorCtr="0" compatLnSpc="1">
              <a:prstTxWarp prst="textNoShape">
                <a:avLst/>
              </a:prstTxWarp>
            </a:bodyPr>
            <a:lstStyle/>
            <a:p>
              <a:endParaRPr lang="en-GB" sz="1400"/>
            </a:p>
          </p:txBody>
        </p:sp>
        <p:sp>
          <p:nvSpPr>
            <p:cNvPr id="35" name="Rectangle 29"/>
            <p:cNvSpPr>
              <a:spLocks noChangeArrowheads="1"/>
            </p:cNvSpPr>
            <p:nvPr/>
          </p:nvSpPr>
          <p:spPr bwMode="auto">
            <a:xfrm>
              <a:off x="695" y="3854"/>
              <a:ext cx="741" cy="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000000"/>
                  </a:solidFill>
                </a:rPr>
                <a:t>6235 - 11704</a:t>
              </a:r>
              <a:endParaRPr lang="en-US" altLang="en-US" sz="1400" dirty="0"/>
            </a:p>
          </p:txBody>
        </p:sp>
        <p:sp>
          <p:nvSpPr>
            <p:cNvPr id="36" name="Rectangle 30"/>
            <p:cNvSpPr>
              <a:spLocks noChangeArrowheads="1"/>
            </p:cNvSpPr>
            <p:nvPr/>
          </p:nvSpPr>
          <p:spPr bwMode="auto">
            <a:xfrm>
              <a:off x="402" y="4005"/>
              <a:ext cx="248" cy="122"/>
            </a:xfrm>
            <a:prstGeom prst="rect">
              <a:avLst/>
            </a:prstGeom>
            <a:solidFill>
              <a:srgbClr val="090991"/>
            </a:solidFill>
            <a:ln w="6350">
              <a:solidFill>
                <a:srgbClr val="6E6E6E"/>
              </a:solidFill>
              <a:prstDash val="solid"/>
              <a:miter lim="800000"/>
              <a:headEnd/>
              <a:tailEnd/>
            </a:ln>
          </p:spPr>
          <p:txBody>
            <a:bodyPr vert="horz" wrap="square" lIns="63305" tIns="31652" rIns="63305" bIns="31652" numCol="1" anchor="t" anchorCtr="0" compatLnSpc="1">
              <a:prstTxWarp prst="textNoShape">
                <a:avLst/>
              </a:prstTxWarp>
            </a:bodyPr>
            <a:lstStyle/>
            <a:p>
              <a:endParaRPr lang="en-GB" sz="1400"/>
            </a:p>
          </p:txBody>
        </p:sp>
        <p:sp>
          <p:nvSpPr>
            <p:cNvPr id="37" name="Rectangle 31"/>
            <p:cNvSpPr>
              <a:spLocks noChangeArrowheads="1"/>
            </p:cNvSpPr>
            <p:nvPr/>
          </p:nvSpPr>
          <p:spPr bwMode="auto">
            <a:xfrm>
              <a:off x="695" y="4021"/>
              <a:ext cx="461" cy="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000000"/>
                  </a:solidFill>
                </a:rPr>
                <a:t>11705 - </a:t>
              </a:r>
              <a:endParaRPr lang="en-US" altLang="en-US" sz="1400" dirty="0"/>
            </a:p>
          </p:txBody>
        </p:sp>
      </p:grpSp>
      <p:sp>
        <p:nvSpPr>
          <p:cNvPr id="2" name="Title 1"/>
          <p:cNvSpPr>
            <a:spLocks noGrp="1"/>
          </p:cNvSpPr>
          <p:nvPr>
            <p:ph type="title"/>
          </p:nvPr>
        </p:nvSpPr>
        <p:spPr/>
        <p:txBody>
          <a:bodyPr>
            <a:noAutofit/>
          </a:bodyPr>
          <a:lstStyle/>
          <a:p>
            <a:r>
              <a:rPr lang="en-US" dirty="0"/>
              <a:t>Sierra Leone: Indoor Residual Spraying (IRS)  in 2010-2012</a:t>
            </a:r>
          </a:p>
        </p:txBody>
      </p:sp>
    </p:spTree>
    <p:extLst>
      <p:ext uri="{BB962C8B-B14F-4D97-AF65-F5344CB8AC3E}">
        <p14:creationId xmlns:p14="http://schemas.microsoft.com/office/powerpoint/2010/main" val="671381778"/>
      </p:ext>
    </p:extLst>
  </p:cSld>
  <p:clrMapOvr>
    <a:masterClrMapping/>
  </p:clrMapOvr>
  <mc:AlternateContent xmlns:mc="http://schemas.openxmlformats.org/markup-compatibility/2006" xmlns:p14="http://schemas.microsoft.com/office/powerpoint/2010/main">
    <mc:Choice Requires="p14">
      <p:transition spd="slow" p14:dur="2000" advTm="17131"/>
    </mc:Choice>
    <mc:Fallback xmlns="">
      <p:transition spd="slow" advTm="1713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3885" y="1926149"/>
            <a:ext cx="4688741" cy="4688741"/>
          </a:xfrm>
          <a:prstGeom prst="rect">
            <a:avLst/>
          </a:prstGeom>
        </p:spPr>
      </p:pic>
      <p:sp>
        <p:nvSpPr>
          <p:cNvPr id="2" name="Title 1"/>
          <p:cNvSpPr>
            <a:spLocks noGrp="1"/>
          </p:cNvSpPr>
          <p:nvPr>
            <p:ph type="title"/>
          </p:nvPr>
        </p:nvSpPr>
        <p:spPr/>
        <p:txBody>
          <a:bodyPr>
            <a:normAutofit/>
          </a:bodyPr>
          <a:lstStyle/>
          <a:p>
            <a:r>
              <a:rPr lang="en-US" dirty="0"/>
              <a:t>Sierra Leone: Mass Drug Administration (MDA) for malaria districts (dark grey)</a:t>
            </a:r>
          </a:p>
        </p:txBody>
      </p:sp>
    </p:spTree>
    <p:extLst>
      <p:ext uri="{BB962C8B-B14F-4D97-AF65-F5344CB8AC3E}">
        <p14:creationId xmlns:p14="http://schemas.microsoft.com/office/powerpoint/2010/main" val="1145459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2832" y="1690688"/>
            <a:ext cx="4962526" cy="4962526"/>
          </a:xfrm>
          <a:prstGeom prst="rect">
            <a:avLst/>
          </a:prstGeom>
        </p:spPr>
      </p:pic>
      <p:sp>
        <p:nvSpPr>
          <p:cNvPr id="2" name="Title 1"/>
          <p:cNvSpPr>
            <a:spLocks noGrp="1"/>
          </p:cNvSpPr>
          <p:nvPr>
            <p:ph type="title"/>
          </p:nvPr>
        </p:nvSpPr>
        <p:spPr/>
        <p:txBody>
          <a:bodyPr>
            <a:normAutofit/>
          </a:bodyPr>
          <a:lstStyle/>
          <a:p>
            <a:r>
              <a:rPr lang="en-US" dirty="0"/>
              <a:t>Sierra Leone: MDA Chiefdoms, Intervention (yellow); Control (brown)</a:t>
            </a:r>
          </a:p>
        </p:txBody>
      </p:sp>
    </p:spTree>
    <p:extLst>
      <p:ext uri="{BB962C8B-B14F-4D97-AF65-F5344CB8AC3E}">
        <p14:creationId xmlns:p14="http://schemas.microsoft.com/office/powerpoint/2010/main" val="1826668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4757" y="1837447"/>
            <a:ext cx="4207669" cy="420766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606" y="1837447"/>
            <a:ext cx="4049232" cy="4049232"/>
          </a:xfrm>
          <a:prstGeom prst="rect">
            <a:avLst/>
          </a:prstGeom>
        </p:spPr>
      </p:pic>
      <p:sp>
        <p:nvSpPr>
          <p:cNvPr id="7" name="Rectangle 6"/>
          <p:cNvSpPr/>
          <p:nvPr/>
        </p:nvSpPr>
        <p:spPr>
          <a:xfrm>
            <a:off x="2894137" y="1468115"/>
            <a:ext cx="850169" cy="369332"/>
          </a:xfrm>
          <a:prstGeom prst="rect">
            <a:avLst/>
          </a:prstGeom>
        </p:spPr>
        <p:txBody>
          <a:bodyPr wrap="none">
            <a:spAutoFit/>
          </a:bodyPr>
          <a:lstStyle/>
          <a:p>
            <a:r>
              <a:rPr lang="en-US" b="1" dirty="0"/>
              <a:t>Cycle 1</a:t>
            </a:r>
            <a:endParaRPr lang="en-US" dirty="0"/>
          </a:p>
        </p:txBody>
      </p:sp>
      <p:pic>
        <p:nvPicPr>
          <p:cNvPr id="9" name="Picture 8"/>
          <p:cNvPicPr>
            <a:picLocks noChangeAspect="1"/>
          </p:cNvPicPr>
          <p:nvPr/>
        </p:nvPicPr>
        <p:blipFill>
          <a:blip r:embed="rId5"/>
          <a:stretch>
            <a:fillRect/>
          </a:stretch>
        </p:blipFill>
        <p:spPr>
          <a:xfrm>
            <a:off x="10253345" y="2977432"/>
            <a:ext cx="1346805" cy="1250235"/>
          </a:xfrm>
          <a:prstGeom prst="rect">
            <a:avLst/>
          </a:prstGeom>
        </p:spPr>
      </p:pic>
      <p:sp>
        <p:nvSpPr>
          <p:cNvPr id="10" name="Rectangle 9"/>
          <p:cNvSpPr/>
          <p:nvPr/>
        </p:nvSpPr>
        <p:spPr>
          <a:xfrm>
            <a:off x="7373506" y="1468115"/>
            <a:ext cx="850169" cy="369332"/>
          </a:xfrm>
          <a:prstGeom prst="rect">
            <a:avLst/>
          </a:prstGeom>
        </p:spPr>
        <p:txBody>
          <a:bodyPr wrap="none">
            <a:spAutoFit/>
          </a:bodyPr>
          <a:lstStyle/>
          <a:p>
            <a:r>
              <a:rPr lang="en-US" b="1" dirty="0"/>
              <a:t>Cycle 2</a:t>
            </a:r>
            <a:endParaRPr lang="en-US" dirty="0"/>
          </a:p>
        </p:txBody>
      </p:sp>
      <p:sp>
        <p:nvSpPr>
          <p:cNvPr id="2" name="Title 1"/>
          <p:cNvSpPr>
            <a:spLocks noGrp="1"/>
          </p:cNvSpPr>
          <p:nvPr>
            <p:ph type="title"/>
          </p:nvPr>
        </p:nvSpPr>
        <p:spPr>
          <a:xfrm>
            <a:off x="838200" y="670279"/>
            <a:ext cx="10515600" cy="848038"/>
          </a:xfrm>
        </p:spPr>
        <p:txBody>
          <a:bodyPr>
            <a:normAutofit fontScale="90000"/>
          </a:bodyPr>
          <a:lstStyle/>
          <a:p>
            <a:r>
              <a:rPr lang="en-US" dirty="0"/>
              <a:t>Sierra Leone: MDA Chiefdoms - % population covered</a:t>
            </a:r>
            <a:br>
              <a:rPr lang="en-US" dirty="0"/>
            </a:br>
            <a:endParaRPr lang="en-US" dirty="0"/>
          </a:p>
        </p:txBody>
      </p:sp>
    </p:spTree>
    <p:extLst>
      <p:ext uri="{BB962C8B-B14F-4D97-AF65-F5344CB8AC3E}">
        <p14:creationId xmlns:p14="http://schemas.microsoft.com/office/powerpoint/2010/main" val="1111380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health data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9451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215" y="2017841"/>
            <a:ext cx="4579544" cy="46799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952" y="1988545"/>
            <a:ext cx="4579544" cy="4679999"/>
          </a:xfrm>
          <a:prstGeom prst="rect">
            <a:avLst/>
          </a:prstGeom>
        </p:spPr>
      </p:pic>
      <p:pic>
        <p:nvPicPr>
          <p:cNvPr id="8" name="Picture 7"/>
          <p:cNvPicPr>
            <a:picLocks noChangeAspect="1"/>
          </p:cNvPicPr>
          <p:nvPr/>
        </p:nvPicPr>
        <p:blipFill>
          <a:blip r:embed="rId5"/>
          <a:stretch>
            <a:fillRect/>
          </a:stretch>
        </p:blipFill>
        <p:spPr>
          <a:xfrm>
            <a:off x="4999110" y="4433390"/>
            <a:ext cx="1979748" cy="2122797"/>
          </a:xfrm>
          <a:prstGeom prst="rect">
            <a:avLst/>
          </a:prstGeom>
        </p:spPr>
      </p:pic>
      <p:sp>
        <p:nvSpPr>
          <p:cNvPr id="9" name="TextBox 8"/>
          <p:cNvSpPr txBox="1"/>
          <p:nvPr/>
        </p:nvSpPr>
        <p:spPr>
          <a:xfrm>
            <a:off x="1646220" y="1465325"/>
            <a:ext cx="3729519" cy="523220"/>
          </a:xfrm>
          <a:prstGeom prst="rect">
            <a:avLst/>
          </a:prstGeom>
          <a:noFill/>
        </p:spPr>
        <p:txBody>
          <a:bodyPr wrap="square" rtlCol="0">
            <a:spAutoFit/>
          </a:bodyPr>
          <a:lstStyle/>
          <a:p>
            <a:r>
              <a:rPr lang="en-US" sz="2800" b="1" dirty="0">
                <a:latin typeface="Cambria" panose="02040503050406030204" pitchFamily="18" charset="0"/>
              </a:rPr>
              <a:t>2013 </a:t>
            </a:r>
            <a:r>
              <a:rPr lang="en-US" dirty="0">
                <a:latin typeface="Times New Roman" panose="02020603050405020304" pitchFamily="18" charset="0"/>
              </a:rPr>
              <a:t>( February – March)</a:t>
            </a:r>
          </a:p>
        </p:txBody>
      </p:sp>
      <p:sp>
        <p:nvSpPr>
          <p:cNvPr id="10" name="TextBox 9"/>
          <p:cNvSpPr txBox="1"/>
          <p:nvPr/>
        </p:nvSpPr>
        <p:spPr>
          <a:xfrm>
            <a:off x="7860981" y="1260218"/>
            <a:ext cx="2578013" cy="523220"/>
          </a:xfrm>
          <a:prstGeom prst="rect">
            <a:avLst/>
          </a:prstGeom>
          <a:noFill/>
        </p:spPr>
        <p:txBody>
          <a:bodyPr wrap="none" rtlCol="0">
            <a:spAutoFit/>
          </a:bodyPr>
          <a:lstStyle/>
          <a:p>
            <a:r>
              <a:rPr lang="en-US" sz="2800" b="1" dirty="0">
                <a:latin typeface="Cambria" panose="02040503050406030204" pitchFamily="18" charset="0"/>
              </a:rPr>
              <a:t>2016 </a:t>
            </a:r>
            <a:r>
              <a:rPr lang="en-US" dirty="0">
                <a:latin typeface="Times New Roman" panose="02020603050405020304" pitchFamily="18" charset="0"/>
              </a:rPr>
              <a:t>(June – August)</a:t>
            </a:r>
            <a:endParaRPr lang="en-US" dirty="0"/>
          </a:p>
        </p:txBody>
      </p:sp>
      <p:sp>
        <p:nvSpPr>
          <p:cNvPr id="2" name="Title 1"/>
          <p:cNvSpPr>
            <a:spLocks noGrp="1"/>
          </p:cNvSpPr>
          <p:nvPr>
            <p:ph type="title"/>
          </p:nvPr>
        </p:nvSpPr>
        <p:spPr>
          <a:xfrm>
            <a:off x="731184" y="249105"/>
            <a:ext cx="10515600" cy="1325563"/>
          </a:xfrm>
        </p:spPr>
        <p:txBody>
          <a:bodyPr>
            <a:normAutofit/>
          </a:bodyPr>
          <a:lstStyle/>
          <a:p>
            <a:r>
              <a:rPr lang="en-US" dirty="0">
                <a:latin typeface="Cambria" panose="02040503050406030204" pitchFamily="18" charset="0"/>
              </a:rPr>
              <a:t>MIS </a:t>
            </a:r>
            <a:r>
              <a:rPr lang="en-US" u="sng" dirty="0">
                <a:latin typeface="Cambria" panose="02040503050406030204" pitchFamily="18" charset="0"/>
              </a:rPr>
              <a:t>Reported</a:t>
            </a:r>
            <a:r>
              <a:rPr lang="en-US" dirty="0">
                <a:latin typeface="Cambria" panose="02040503050406030204" pitchFamily="18" charset="0"/>
              </a:rPr>
              <a:t> RDT Positivity (actual data)</a:t>
            </a:r>
            <a:endParaRPr lang="en-US" dirty="0"/>
          </a:p>
        </p:txBody>
      </p:sp>
    </p:spTree>
    <p:extLst>
      <p:ext uri="{BB962C8B-B14F-4D97-AF65-F5344CB8AC3E}">
        <p14:creationId xmlns:p14="http://schemas.microsoft.com/office/powerpoint/2010/main" val="1941488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216" y="2008755"/>
            <a:ext cx="4579543" cy="46799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209" y="2052992"/>
            <a:ext cx="4579543" cy="4679999"/>
          </a:xfrm>
          <a:prstGeom prst="rect">
            <a:avLst/>
          </a:prstGeom>
        </p:spPr>
      </p:pic>
      <p:pic>
        <p:nvPicPr>
          <p:cNvPr id="8" name="Picture 7"/>
          <p:cNvPicPr>
            <a:picLocks noChangeAspect="1"/>
          </p:cNvPicPr>
          <p:nvPr/>
        </p:nvPicPr>
        <p:blipFill>
          <a:blip r:embed="rId5"/>
          <a:stretch>
            <a:fillRect/>
          </a:stretch>
        </p:blipFill>
        <p:spPr>
          <a:xfrm>
            <a:off x="4999110" y="4433390"/>
            <a:ext cx="1979748" cy="2122797"/>
          </a:xfrm>
          <a:prstGeom prst="rect">
            <a:avLst/>
          </a:prstGeom>
        </p:spPr>
      </p:pic>
      <p:sp>
        <p:nvSpPr>
          <p:cNvPr id="9" name="TextBox 8"/>
          <p:cNvSpPr txBox="1"/>
          <p:nvPr/>
        </p:nvSpPr>
        <p:spPr>
          <a:xfrm>
            <a:off x="1899852" y="1568042"/>
            <a:ext cx="3729519" cy="523220"/>
          </a:xfrm>
          <a:prstGeom prst="rect">
            <a:avLst/>
          </a:prstGeom>
          <a:noFill/>
        </p:spPr>
        <p:txBody>
          <a:bodyPr wrap="square" rtlCol="0">
            <a:spAutoFit/>
          </a:bodyPr>
          <a:lstStyle/>
          <a:p>
            <a:r>
              <a:rPr lang="en-US" sz="2800" b="1" dirty="0">
                <a:latin typeface="Cambria" panose="02040503050406030204" pitchFamily="18" charset="0"/>
              </a:rPr>
              <a:t>2013 </a:t>
            </a:r>
            <a:r>
              <a:rPr lang="en-US" dirty="0">
                <a:latin typeface="Times New Roman" panose="02020603050405020304" pitchFamily="18" charset="0"/>
              </a:rPr>
              <a:t>( February – March)</a:t>
            </a:r>
          </a:p>
        </p:txBody>
      </p:sp>
      <p:sp>
        <p:nvSpPr>
          <p:cNvPr id="10" name="TextBox 9"/>
          <p:cNvSpPr txBox="1"/>
          <p:nvPr/>
        </p:nvSpPr>
        <p:spPr>
          <a:xfrm>
            <a:off x="8255582" y="1529772"/>
            <a:ext cx="2533066" cy="523220"/>
          </a:xfrm>
          <a:prstGeom prst="rect">
            <a:avLst/>
          </a:prstGeom>
          <a:noFill/>
        </p:spPr>
        <p:txBody>
          <a:bodyPr wrap="none" rtlCol="0">
            <a:spAutoFit/>
          </a:bodyPr>
          <a:lstStyle/>
          <a:p>
            <a:r>
              <a:rPr lang="en-US" sz="2800" b="1" dirty="0">
                <a:latin typeface="Cambria" panose="02040503050406030204" pitchFamily="18" charset="0"/>
              </a:rPr>
              <a:t>2016 </a:t>
            </a:r>
            <a:r>
              <a:rPr lang="en-US" dirty="0">
                <a:latin typeface="Times New Roman" panose="02020603050405020304" pitchFamily="18" charset="0"/>
              </a:rPr>
              <a:t>(June –August)</a:t>
            </a:r>
            <a:endParaRPr lang="en-US" dirty="0"/>
          </a:p>
        </p:txBody>
      </p:sp>
      <p:sp>
        <p:nvSpPr>
          <p:cNvPr id="2" name="Title 1"/>
          <p:cNvSpPr>
            <a:spLocks noGrp="1"/>
          </p:cNvSpPr>
          <p:nvPr>
            <p:ph type="title"/>
          </p:nvPr>
        </p:nvSpPr>
        <p:spPr>
          <a:xfrm>
            <a:off x="838199" y="365125"/>
            <a:ext cx="10601559" cy="1325563"/>
          </a:xfrm>
        </p:spPr>
        <p:txBody>
          <a:bodyPr>
            <a:normAutofit/>
          </a:bodyPr>
          <a:lstStyle/>
          <a:p>
            <a:r>
              <a:rPr lang="en-US" dirty="0">
                <a:latin typeface="Cambria" panose="02040503050406030204" pitchFamily="18" charset="0"/>
              </a:rPr>
              <a:t>MIS </a:t>
            </a:r>
            <a:r>
              <a:rPr lang="en-US" u="sng" dirty="0">
                <a:latin typeface="Cambria" panose="02040503050406030204" pitchFamily="18" charset="0"/>
              </a:rPr>
              <a:t>Reported</a:t>
            </a:r>
            <a:r>
              <a:rPr lang="en-US" dirty="0">
                <a:latin typeface="Cambria" panose="02040503050406030204" pitchFamily="18" charset="0"/>
              </a:rPr>
              <a:t> Microscopy Positivity (actual data)</a:t>
            </a:r>
            <a:endParaRPr lang="en-US" dirty="0"/>
          </a:p>
        </p:txBody>
      </p:sp>
    </p:spTree>
    <p:extLst>
      <p:ext uri="{BB962C8B-B14F-4D97-AF65-F5344CB8AC3E}">
        <p14:creationId xmlns:p14="http://schemas.microsoft.com/office/powerpoint/2010/main" val="1491291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217" y="2093390"/>
            <a:ext cx="4579544" cy="4680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207" y="1876187"/>
            <a:ext cx="4579544" cy="4680000"/>
          </a:xfrm>
          <a:prstGeom prst="rect">
            <a:avLst/>
          </a:prstGeom>
        </p:spPr>
      </p:pic>
      <p:sp>
        <p:nvSpPr>
          <p:cNvPr id="15" name="TextBox 14"/>
          <p:cNvSpPr txBox="1"/>
          <p:nvPr/>
        </p:nvSpPr>
        <p:spPr>
          <a:xfrm>
            <a:off x="3260993" y="183787"/>
            <a:ext cx="184731" cy="523220"/>
          </a:xfrm>
          <a:prstGeom prst="rect">
            <a:avLst/>
          </a:prstGeom>
          <a:noFill/>
        </p:spPr>
        <p:txBody>
          <a:bodyPr wrap="none" rtlCol="0">
            <a:spAutoFit/>
          </a:bodyPr>
          <a:lstStyle/>
          <a:p>
            <a:endParaRPr lang="en-US" sz="2800" b="1" dirty="0">
              <a:latin typeface="Cambria" panose="02040503050406030204" pitchFamily="18" charset="0"/>
            </a:endParaRPr>
          </a:p>
        </p:txBody>
      </p:sp>
      <p:sp>
        <p:nvSpPr>
          <p:cNvPr id="16" name="TextBox 15"/>
          <p:cNvSpPr txBox="1"/>
          <p:nvPr/>
        </p:nvSpPr>
        <p:spPr>
          <a:xfrm>
            <a:off x="1396233" y="1256459"/>
            <a:ext cx="3729519" cy="523220"/>
          </a:xfrm>
          <a:prstGeom prst="rect">
            <a:avLst/>
          </a:prstGeom>
          <a:noFill/>
        </p:spPr>
        <p:txBody>
          <a:bodyPr wrap="square" rtlCol="0">
            <a:spAutoFit/>
          </a:bodyPr>
          <a:lstStyle/>
          <a:p>
            <a:r>
              <a:rPr lang="en-US" sz="2800" b="1" dirty="0">
                <a:latin typeface="Cambria" panose="02040503050406030204" pitchFamily="18" charset="0"/>
              </a:rPr>
              <a:t>2013 </a:t>
            </a:r>
            <a:r>
              <a:rPr lang="en-US" dirty="0">
                <a:latin typeface="Times New Roman" panose="02020603050405020304" pitchFamily="18" charset="0"/>
              </a:rPr>
              <a:t>( February - March)</a:t>
            </a:r>
          </a:p>
        </p:txBody>
      </p:sp>
      <p:sp>
        <p:nvSpPr>
          <p:cNvPr id="17" name="TextBox 16"/>
          <p:cNvSpPr txBox="1"/>
          <p:nvPr/>
        </p:nvSpPr>
        <p:spPr>
          <a:xfrm>
            <a:off x="7880218" y="1352967"/>
            <a:ext cx="2539541" cy="523220"/>
          </a:xfrm>
          <a:prstGeom prst="rect">
            <a:avLst/>
          </a:prstGeom>
          <a:noFill/>
        </p:spPr>
        <p:txBody>
          <a:bodyPr wrap="none" rtlCol="0">
            <a:spAutoFit/>
          </a:bodyPr>
          <a:lstStyle/>
          <a:p>
            <a:r>
              <a:rPr lang="en-US" sz="2800" b="1" dirty="0">
                <a:latin typeface="Cambria" panose="02040503050406030204" pitchFamily="18" charset="0"/>
              </a:rPr>
              <a:t>2016 </a:t>
            </a:r>
            <a:r>
              <a:rPr lang="en-US" dirty="0">
                <a:latin typeface="Times New Roman" panose="02020603050405020304" pitchFamily="18" charset="0"/>
              </a:rPr>
              <a:t>(June - August)</a:t>
            </a:r>
            <a:endParaRPr lang="en-US" dirty="0"/>
          </a:p>
        </p:txBody>
      </p:sp>
      <p:pic>
        <p:nvPicPr>
          <p:cNvPr id="6" name="Picture 5"/>
          <p:cNvPicPr>
            <a:picLocks noChangeAspect="1"/>
          </p:cNvPicPr>
          <p:nvPr/>
        </p:nvPicPr>
        <p:blipFill>
          <a:blip r:embed="rId5"/>
          <a:stretch>
            <a:fillRect/>
          </a:stretch>
        </p:blipFill>
        <p:spPr>
          <a:xfrm>
            <a:off x="4999110" y="4433390"/>
            <a:ext cx="1979748" cy="2122797"/>
          </a:xfrm>
          <a:prstGeom prst="rect">
            <a:avLst/>
          </a:prstGeom>
        </p:spPr>
      </p:pic>
      <p:sp>
        <p:nvSpPr>
          <p:cNvPr id="4" name="Title 3"/>
          <p:cNvSpPr>
            <a:spLocks noGrp="1"/>
          </p:cNvSpPr>
          <p:nvPr>
            <p:ph type="title"/>
          </p:nvPr>
        </p:nvSpPr>
        <p:spPr/>
        <p:txBody>
          <a:bodyPr/>
          <a:lstStyle/>
          <a:p>
            <a:r>
              <a:rPr lang="en-US" dirty="0">
                <a:latin typeface="Cambria" panose="02040503050406030204" pitchFamily="18" charset="0"/>
              </a:rPr>
              <a:t>Model Predicted RDT </a:t>
            </a:r>
            <a:r>
              <a:rPr lang="en-US" dirty="0">
                <a:solidFill>
                  <a:prstClr val="black"/>
                </a:solidFill>
                <a:latin typeface="Cambria" panose="02040503050406030204" pitchFamily="18" charset="0"/>
              </a:rPr>
              <a:t>(</a:t>
            </a:r>
            <a:r>
              <a:rPr lang="en-US" i="1" dirty="0">
                <a:latin typeface="Cambria" panose="02040503050406030204" pitchFamily="18" charset="0"/>
              </a:rPr>
              <a:t>Pf</a:t>
            </a:r>
            <a:r>
              <a:rPr lang="en-US" dirty="0">
                <a:latin typeface="Cambria" panose="02040503050406030204" pitchFamily="18" charset="0"/>
              </a:rPr>
              <a:t>PR</a:t>
            </a:r>
            <a:r>
              <a:rPr lang="en-US" baseline="-25000" dirty="0">
                <a:latin typeface="Cambria" panose="02040503050406030204" pitchFamily="18" charset="0"/>
              </a:rPr>
              <a:t>2–10</a:t>
            </a:r>
            <a:r>
              <a:rPr lang="en-US" dirty="0">
                <a:solidFill>
                  <a:prstClr val="black"/>
                </a:solidFill>
                <a:latin typeface="Cambria" panose="02040503050406030204" pitchFamily="18" charset="0"/>
              </a:rPr>
              <a:t>) </a:t>
            </a:r>
            <a:endParaRPr lang="en-US" dirty="0"/>
          </a:p>
        </p:txBody>
      </p:sp>
    </p:spTree>
    <p:extLst>
      <p:ext uri="{BB962C8B-B14F-4D97-AF65-F5344CB8AC3E}">
        <p14:creationId xmlns:p14="http://schemas.microsoft.com/office/powerpoint/2010/main" val="1323379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7823" y="1963135"/>
            <a:ext cx="4579543" cy="46799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20" y="2093390"/>
            <a:ext cx="4579543" cy="4679999"/>
          </a:xfrm>
          <a:prstGeom prst="rect">
            <a:avLst/>
          </a:prstGeom>
        </p:spPr>
      </p:pic>
      <p:sp>
        <p:nvSpPr>
          <p:cNvPr id="16" name="TextBox 15"/>
          <p:cNvSpPr txBox="1"/>
          <p:nvPr/>
        </p:nvSpPr>
        <p:spPr>
          <a:xfrm>
            <a:off x="2712361" y="1519509"/>
            <a:ext cx="804387" cy="523220"/>
          </a:xfrm>
          <a:prstGeom prst="rect">
            <a:avLst/>
          </a:prstGeom>
          <a:noFill/>
        </p:spPr>
        <p:txBody>
          <a:bodyPr wrap="none" rtlCol="0">
            <a:spAutoFit/>
          </a:bodyPr>
          <a:lstStyle/>
          <a:p>
            <a:r>
              <a:rPr lang="en-US" sz="2800" b="1" dirty="0">
                <a:latin typeface="Cambria" panose="02040503050406030204" pitchFamily="18" charset="0"/>
              </a:rPr>
              <a:t>SAE</a:t>
            </a:r>
          </a:p>
        </p:txBody>
      </p:sp>
      <p:sp>
        <p:nvSpPr>
          <p:cNvPr id="17" name="TextBox 16"/>
          <p:cNvSpPr txBox="1"/>
          <p:nvPr/>
        </p:nvSpPr>
        <p:spPr>
          <a:xfrm>
            <a:off x="8630341" y="1519509"/>
            <a:ext cx="1723357" cy="523220"/>
          </a:xfrm>
          <a:prstGeom prst="rect">
            <a:avLst/>
          </a:prstGeom>
          <a:noFill/>
        </p:spPr>
        <p:txBody>
          <a:bodyPr wrap="none" rtlCol="0">
            <a:spAutoFit/>
          </a:bodyPr>
          <a:lstStyle/>
          <a:p>
            <a:r>
              <a:rPr lang="en-US" sz="2800" b="1" dirty="0">
                <a:latin typeface="Cambria" panose="02040503050406030204" pitchFamily="18" charset="0"/>
              </a:rPr>
              <a:t>Reported</a:t>
            </a:r>
          </a:p>
        </p:txBody>
      </p:sp>
      <p:pic>
        <p:nvPicPr>
          <p:cNvPr id="8" name="Picture 7"/>
          <p:cNvPicPr>
            <a:picLocks noChangeAspect="1"/>
          </p:cNvPicPr>
          <p:nvPr/>
        </p:nvPicPr>
        <p:blipFill>
          <a:blip r:embed="rId5"/>
          <a:stretch>
            <a:fillRect/>
          </a:stretch>
        </p:blipFill>
        <p:spPr>
          <a:xfrm>
            <a:off x="4999110" y="4433390"/>
            <a:ext cx="1979748" cy="2122797"/>
          </a:xfrm>
          <a:prstGeom prst="rect">
            <a:avLst/>
          </a:prstGeom>
        </p:spPr>
      </p:pic>
      <p:sp>
        <p:nvSpPr>
          <p:cNvPr id="2" name="Title 1"/>
          <p:cNvSpPr>
            <a:spLocks noGrp="1"/>
          </p:cNvSpPr>
          <p:nvPr>
            <p:ph type="title"/>
          </p:nvPr>
        </p:nvSpPr>
        <p:spPr>
          <a:xfrm>
            <a:off x="607320" y="260609"/>
            <a:ext cx="10515600" cy="1325563"/>
          </a:xfrm>
        </p:spPr>
        <p:txBody>
          <a:bodyPr/>
          <a:lstStyle/>
          <a:p>
            <a:r>
              <a:rPr lang="en-US" dirty="0">
                <a:latin typeface="Cambria" panose="02040503050406030204" pitchFamily="18" charset="0"/>
              </a:rPr>
              <a:t>2013 SAE modelled RDT vs MIS reported RDT</a:t>
            </a:r>
          </a:p>
        </p:txBody>
      </p:sp>
    </p:spTree>
    <p:extLst>
      <p:ext uri="{BB962C8B-B14F-4D97-AF65-F5344CB8AC3E}">
        <p14:creationId xmlns:p14="http://schemas.microsoft.com/office/powerpoint/2010/main" val="67636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D3611FD6-0232-4E05-8E37-C1FB5CC04C6E}"/>
              </a:ext>
            </a:extLst>
          </p:cNvPr>
          <p:cNvGraphicFramePr>
            <a:graphicFrameLocks/>
          </p:cNvGraphicFramePr>
          <p:nvPr>
            <p:extLst>
              <p:ext uri="{D42A27DB-BD31-4B8C-83A1-F6EECF244321}">
                <p14:modId xmlns:p14="http://schemas.microsoft.com/office/powerpoint/2010/main" val="3371668290"/>
              </p:ext>
            </p:extLst>
          </p:nvPr>
        </p:nvGraphicFramePr>
        <p:xfrm>
          <a:off x="4691269" y="364040"/>
          <a:ext cx="3959533" cy="6081026"/>
        </p:xfrm>
        <a:graphic>
          <a:graphicData uri="http://schemas.openxmlformats.org/drawingml/2006/table">
            <a:tbl>
              <a:tblPr firstRow="1" bandRow="1">
                <a:tableStyleId>{5C22544A-7EE6-4342-B048-85BDC9FD1C3A}</a:tableStyleId>
              </a:tblPr>
              <a:tblGrid>
                <a:gridCol w="723487">
                  <a:extLst>
                    <a:ext uri="{9D8B030D-6E8A-4147-A177-3AD203B41FA5}">
                      <a16:colId xmlns:a16="http://schemas.microsoft.com/office/drawing/2014/main" val="3948197435"/>
                    </a:ext>
                  </a:extLst>
                </a:gridCol>
                <a:gridCol w="3236046">
                  <a:extLst>
                    <a:ext uri="{9D8B030D-6E8A-4147-A177-3AD203B41FA5}">
                      <a16:colId xmlns:a16="http://schemas.microsoft.com/office/drawing/2014/main" val="3068079496"/>
                    </a:ext>
                  </a:extLst>
                </a:gridCol>
              </a:tblGrid>
              <a:tr h="320054">
                <a:tc>
                  <a:txBody>
                    <a:bodyPr/>
                    <a:lstStyle/>
                    <a:p>
                      <a:r>
                        <a:rPr lang="en-GB" sz="1400" dirty="0"/>
                        <a:t>Code</a:t>
                      </a:r>
                    </a:p>
                  </a:txBody>
                  <a:tcPr/>
                </a:tc>
                <a:tc>
                  <a:txBody>
                    <a:bodyPr/>
                    <a:lstStyle/>
                    <a:p>
                      <a:r>
                        <a:rPr lang="en-GB" sz="1400" dirty="0"/>
                        <a:t>District</a:t>
                      </a:r>
                    </a:p>
                  </a:txBody>
                  <a:tcPr/>
                </a:tc>
                <a:extLst>
                  <a:ext uri="{0D108BD9-81ED-4DB2-BD59-A6C34878D82A}">
                    <a16:rowId xmlns:a16="http://schemas.microsoft.com/office/drawing/2014/main" val="2672849095"/>
                  </a:ext>
                </a:extLst>
              </a:tr>
              <a:tr h="320054">
                <a:tc gridSpan="2">
                  <a:txBody>
                    <a:bodyPr/>
                    <a:lstStyle/>
                    <a:p>
                      <a:r>
                        <a:rPr lang="en-GB" sz="1400" dirty="0">
                          <a:solidFill>
                            <a:schemeClr val="accent1"/>
                          </a:solidFill>
                        </a:rPr>
                        <a:t>Eastern Region</a:t>
                      </a:r>
                    </a:p>
                  </a:txBody>
                  <a:tcPr/>
                </a:tc>
                <a:tc hMerge="1">
                  <a:txBody>
                    <a:bodyPr/>
                    <a:lstStyle/>
                    <a:p>
                      <a:endParaRPr lang="en-GB" dirty="0">
                        <a:solidFill>
                          <a:schemeClr val="accent1"/>
                        </a:solidFill>
                      </a:endParaRPr>
                    </a:p>
                  </a:txBody>
                  <a:tcPr/>
                </a:tc>
                <a:extLst>
                  <a:ext uri="{0D108BD9-81ED-4DB2-BD59-A6C34878D82A}">
                    <a16:rowId xmlns:a16="http://schemas.microsoft.com/office/drawing/2014/main" val="1019833297"/>
                  </a:ext>
                </a:extLst>
              </a:tr>
              <a:tr h="320054">
                <a:tc>
                  <a:txBody>
                    <a:bodyPr/>
                    <a:lstStyle/>
                    <a:p>
                      <a:r>
                        <a:rPr lang="en-GB" sz="1400" dirty="0"/>
                        <a:t>1</a:t>
                      </a:r>
                    </a:p>
                  </a:txBody>
                  <a:tcPr/>
                </a:tc>
                <a:tc>
                  <a:txBody>
                    <a:bodyPr/>
                    <a:lstStyle/>
                    <a:p>
                      <a:r>
                        <a:rPr lang="en-GB" sz="1400" dirty="0" err="1"/>
                        <a:t>Kailahun</a:t>
                      </a:r>
                      <a:endParaRPr lang="en-GB" sz="1400" dirty="0"/>
                    </a:p>
                  </a:txBody>
                  <a:tcPr>
                    <a:solidFill>
                      <a:srgbClr val="E9EBF5"/>
                    </a:solidFill>
                  </a:tcPr>
                </a:tc>
                <a:extLst>
                  <a:ext uri="{0D108BD9-81ED-4DB2-BD59-A6C34878D82A}">
                    <a16:rowId xmlns:a16="http://schemas.microsoft.com/office/drawing/2014/main" val="1793470059"/>
                  </a:ext>
                </a:extLst>
              </a:tr>
              <a:tr h="320054">
                <a:tc>
                  <a:txBody>
                    <a:bodyPr/>
                    <a:lstStyle/>
                    <a:p>
                      <a:r>
                        <a:rPr lang="en-GB" sz="1400" dirty="0"/>
                        <a:t>2</a:t>
                      </a:r>
                    </a:p>
                  </a:txBody>
                  <a:tcPr>
                    <a:solidFill>
                      <a:srgbClr val="E9EBF5"/>
                    </a:solidFill>
                  </a:tcPr>
                </a:tc>
                <a:tc>
                  <a:txBody>
                    <a:bodyPr/>
                    <a:lstStyle/>
                    <a:p>
                      <a:r>
                        <a:rPr lang="en-GB" sz="1400" dirty="0"/>
                        <a:t>Kenema</a:t>
                      </a:r>
                    </a:p>
                  </a:txBody>
                  <a:tcPr>
                    <a:solidFill>
                      <a:srgbClr val="E9EBF5"/>
                    </a:solidFill>
                  </a:tcPr>
                </a:tc>
                <a:extLst>
                  <a:ext uri="{0D108BD9-81ED-4DB2-BD59-A6C34878D82A}">
                    <a16:rowId xmlns:a16="http://schemas.microsoft.com/office/drawing/2014/main" val="3841536506"/>
                  </a:ext>
                </a:extLst>
              </a:tr>
              <a:tr h="320054">
                <a:tc>
                  <a:txBody>
                    <a:bodyPr/>
                    <a:lstStyle/>
                    <a:p>
                      <a:r>
                        <a:rPr lang="en-GB" sz="1400" dirty="0"/>
                        <a:t>3</a:t>
                      </a:r>
                    </a:p>
                  </a:txBody>
                  <a:tcPr/>
                </a:tc>
                <a:tc>
                  <a:txBody>
                    <a:bodyPr/>
                    <a:lstStyle/>
                    <a:p>
                      <a:r>
                        <a:rPr lang="en-GB" sz="1400" dirty="0" err="1"/>
                        <a:t>Kono</a:t>
                      </a:r>
                      <a:endParaRPr lang="en-GB" sz="1400" dirty="0"/>
                    </a:p>
                  </a:txBody>
                  <a:tcPr/>
                </a:tc>
                <a:extLst>
                  <a:ext uri="{0D108BD9-81ED-4DB2-BD59-A6C34878D82A}">
                    <a16:rowId xmlns:a16="http://schemas.microsoft.com/office/drawing/2014/main" val="347550153"/>
                  </a:ext>
                </a:extLst>
              </a:tr>
              <a:tr h="32005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solidFill>
                        </a:rPr>
                        <a:t>Northern Region</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1"/>
                        </a:solidFill>
                      </a:endParaRPr>
                    </a:p>
                  </a:txBody>
                  <a:tcPr/>
                </a:tc>
                <a:extLst>
                  <a:ext uri="{0D108BD9-81ED-4DB2-BD59-A6C34878D82A}">
                    <a16:rowId xmlns:a16="http://schemas.microsoft.com/office/drawing/2014/main" val="4086864743"/>
                  </a:ext>
                </a:extLst>
              </a:tr>
              <a:tr h="320054">
                <a:tc>
                  <a:txBody>
                    <a:bodyPr/>
                    <a:lstStyle/>
                    <a:p>
                      <a:r>
                        <a:rPr lang="en-GB" sz="1400" dirty="0"/>
                        <a:t>4</a:t>
                      </a:r>
                    </a:p>
                  </a:txBody>
                  <a:tcPr/>
                </a:tc>
                <a:tc>
                  <a:txBody>
                    <a:bodyPr/>
                    <a:lstStyle/>
                    <a:p>
                      <a:r>
                        <a:rPr lang="en-GB" sz="1400" dirty="0" err="1"/>
                        <a:t>Bombali</a:t>
                      </a:r>
                      <a:endParaRPr lang="en-GB" sz="1400" dirty="0"/>
                    </a:p>
                  </a:txBody>
                  <a:tcPr/>
                </a:tc>
                <a:extLst>
                  <a:ext uri="{0D108BD9-81ED-4DB2-BD59-A6C34878D82A}">
                    <a16:rowId xmlns:a16="http://schemas.microsoft.com/office/drawing/2014/main" val="638823589"/>
                  </a:ext>
                </a:extLst>
              </a:tr>
              <a:tr h="320054">
                <a:tc>
                  <a:txBody>
                    <a:bodyPr/>
                    <a:lstStyle/>
                    <a:p>
                      <a:r>
                        <a:rPr lang="en-GB" sz="1400" dirty="0"/>
                        <a:t>5</a:t>
                      </a:r>
                    </a:p>
                  </a:txBody>
                  <a:tcPr>
                    <a:solidFill>
                      <a:srgbClr val="E9EBF5"/>
                    </a:solidFill>
                  </a:tcPr>
                </a:tc>
                <a:tc>
                  <a:txBody>
                    <a:bodyPr/>
                    <a:lstStyle/>
                    <a:p>
                      <a:r>
                        <a:rPr lang="en-GB" sz="1400" dirty="0" err="1"/>
                        <a:t>Kambia</a:t>
                      </a:r>
                      <a:endParaRPr lang="en-GB" sz="1400" dirty="0"/>
                    </a:p>
                  </a:txBody>
                  <a:tcPr>
                    <a:solidFill>
                      <a:srgbClr val="E9EBF5"/>
                    </a:solidFill>
                  </a:tcPr>
                </a:tc>
                <a:extLst>
                  <a:ext uri="{0D108BD9-81ED-4DB2-BD59-A6C34878D82A}">
                    <a16:rowId xmlns:a16="http://schemas.microsoft.com/office/drawing/2014/main" val="3891511406"/>
                  </a:ext>
                </a:extLst>
              </a:tr>
              <a:tr h="320054">
                <a:tc>
                  <a:txBody>
                    <a:bodyPr/>
                    <a:lstStyle/>
                    <a:p>
                      <a:r>
                        <a:rPr lang="en-GB" sz="1400" dirty="0"/>
                        <a:t>6</a:t>
                      </a:r>
                    </a:p>
                  </a:txBody>
                  <a:tcPr/>
                </a:tc>
                <a:tc>
                  <a:txBody>
                    <a:bodyPr/>
                    <a:lstStyle/>
                    <a:p>
                      <a:r>
                        <a:rPr lang="en-GB" sz="1400" dirty="0" err="1"/>
                        <a:t>Koinadugu</a:t>
                      </a:r>
                      <a:endParaRPr lang="en-GB" sz="1400" dirty="0"/>
                    </a:p>
                  </a:txBody>
                  <a:tcPr/>
                </a:tc>
                <a:extLst>
                  <a:ext uri="{0D108BD9-81ED-4DB2-BD59-A6C34878D82A}">
                    <a16:rowId xmlns:a16="http://schemas.microsoft.com/office/drawing/2014/main" val="3252934793"/>
                  </a:ext>
                </a:extLst>
              </a:tr>
              <a:tr h="320054">
                <a:tc>
                  <a:txBody>
                    <a:bodyPr/>
                    <a:lstStyle/>
                    <a:p>
                      <a:r>
                        <a:rPr lang="en-GB" sz="1400" dirty="0"/>
                        <a:t>7</a:t>
                      </a:r>
                    </a:p>
                  </a:txBody>
                  <a:tcPr>
                    <a:solidFill>
                      <a:srgbClr val="E9EBF5"/>
                    </a:solidFill>
                  </a:tcPr>
                </a:tc>
                <a:tc>
                  <a:txBody>
                    <a:bodyPr/>
                    <a:lstStyle/>
                    <a:p>
                      <a:r>
                        <a:rPr lang="en-GB" sz="1400" dirty="0"/>
                        <a:t>Port </a:t>
                      </a:r>
                      <a:r>
                        <a:rPr lang="en-GB" sz="1400" dirty="0" err="1"/>
                        <a:t>Loko</a:t>
                      </a:r>
                      <a:endParaRPr lang="en-GB" sz="1400" dirty="0"/>
                    </a:p>
                  </a:txBody>
                  <a:tcPr>
                    <a:solidFill>
                      <a:srgbClr val="E9EBF5"/>
                    </a:solidFill>
                  </a:tcPr>
                </a:tc>
                <a:extLst>
                  <a:ext uri="{0D108BD9-81ED-4DB2-BD59-A6C34878D82A}">
                    <a16:rowId xmlns:a16="http://schemas.microsoft.com/office/drawing/2014/main" val="3005256888"/>
                  </a:ext>
                </a:extLst>
              </a:tr>
              <a:tr h="320054">
                <a:tc>
                  <a:txBody>
                    <a:bodyPr/>
                    <a:lstStyle/>
                    <a:p>
                      <a:r>
                        <a:rPr lang="en-GB" sz="1400" dirty="0"/>
                        <a:t>8</a:t>
                      </a:r>
                    </a:p>
                  </a:txBody>
                  <a:tcPr/>
                </a:tc>
                <a:tc>
                  <a:txBody>
                    <a:bodyPr/>
                    <a:lstStyle/>
                    <a:p>
                      <a:r>
                        <a:rPr lang="en-GB" sz="1400" dirty="0" err="1"/>
                        <a:t>Tonkolili</a:t>
                      </a:r>
                      <a:endParaRPr lang="en-GB" sz="1400" dirty="0"/>
                    </a:p>
                  </a:txBody>
                  <a:tcPr/>
                </a:tc>
                <a:extLst>
                  <a:ext uri="{0D108BD9-81ED-4DB2-BD59-A6C34878D82A}">
                    <a16:rowId xmlns:a16="http://schemas.microsoft.com/office/drawing/2014/main" val="1830933636"/>
                  </a:ext>
                </a:extLst>
              </a:tr>
              <a:tr h="32005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solidFill>
                        </a:rPr>
                        <a:t>Southern Region</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1"/>
                        </a:solidFill>
                      </a:endParaRPr>
                    </a:p>
                  </a:txBody>
                  <a:tcPr/>
                </a:tc>
                <a:extLst>
                  <a:ext uri="{0D108BD9-81ED-4DB2-BD59-A6C34878D82A}">
                    <a16:rowId xmlns:a16="http://schemas.microsoft.com/office/drawing/2014/main" val="3213335435"/>
                  </a:ext>
                </a:extLst>
              </a:tr>
              <a:tr h="320054">
                <a:tc>
                  <a:txBody>
                    <a:bodyPr/>
                    <a:lstStyle/>
                    <a:p>
                      <a:r>
                        <a:rPr lang="en-GB" sz="1400" dirty="0"/>
                        <a:t>9</a:t>
                      </a:r>
                    </a:p>
                  </a:txBody>
                  <a:tcPr/>
                </a:tc>
                <a:tc>
                  <a:txBody>
                    <a:bodyPr/>
                    <a:lstStyle/>
                    <a:p>
                      <a:r>
                        <a:rPr lang="en-GB" sz="1400" dirty="0"/>
                        <a:t>Bo</a:t>
                      </a:r>
                    </a:p>
                  </a:txBody>
                  <a:tcPr/>
                </a:tc>
                <a:extLst>
                  <a:ext uri="{0D108BD9-81ED-4DB2-BD59-A6C34878D82A}">
                    <a16:rowId xmlns:a16="http://schemas.microsoft.com/office/drawing/2014/main" val="2054255878"/>
                  </a:ext>
                </a:extLst>
              </a:tr>
              <a:tr h="320054">
                <a:tc>
                  <a:txBody>
                    <a:bodyPr/>
                    <a:lstStyle/>
                    <a:p>
                      <a:r>
                        <a:rPr lang="en-GB" sz="1400" dirty="0"/>
                        <a:t>10</a:t>
                      </a:r>
                    </a:p>
                  </a:txBody>
                  <a:tcPr>
                    <a:solidFill>
                      <a:srgbClr val="E9EBF5"/>
                    </a:solidFill>
                  </a:tcPr>
                </a:tc>
                <a:tc>
                  <a:txBody>
                    <a:bodyPr/>
                    <a:lstStyle/>
                    <a:p>
                      <a:r>
                        <a:rPr lang="en-GB" sz="1400" dirty="0" err="1"/>
                        <a:t>Bonthe</a:t>
                      </a:r>
                      <a:endParaRPr lang="en-GB" sz="1400" dirty="0"/>
                    </a:p>
                  </a:txBody>
                  <a:tcPr>
                    <a:solidFill>
                      <a:srgbClr val="E9EBF5"/>
                    </a:solidFill>
                  </a:tcPr>
                </a:tc>
                <a:extLst>
                  <a:ext uri="{0D108BD9-81ED-4DB2-BD59-A6C34878D82A}">
                    <a16:rowId xmlns:a16="http://schemas.microsoft.com/office/drawing/2014/main" val="3102693843"/>
                  </a:ext>
                </a:extLst>
              </a:tr>
              <a:tr h="320054">
                <a:tc>
                  <a:txBody>
                    <a:bodyPr/>
                    <a:lstStyle/>
                    <a:p>
                      <a:r>
                        <a:rPr lang="en-GB" sz="1400" dirty="0"/>
                        <a:t>11</a:t>
                      </a:r>
                    </a:p>
                  </a:txBody>
                  <a:tcPr/>
                </a:tc>
                <a:tc>
                  <a:txBody>
                    <a:bodyPr/>
                    <a:lstStyle/>
                    <a:p>
                      <a:r>
                        <a:rPr lang="en-GB" sz="1400" dirty="0" err="1"/>
                        <a:t>Moyamba</a:t>
                      </a:r>
                      <a:endParaRPr lang="en-GB" sz="1400" dirty="0"/>
                    </a:p>
                  </a:txBody>
                  <a:tcPr/>
                </a:tc>
                <a:extLst>
                  <a:ext uri="{0D108BD9-81ED-4DB2-BD59-A6C34878D82A}">
                    <a16:rowId xmlns:a16="http://schemas.microsoft.com/office/drawing/2014/main" val="1156493142"/>
                  </a:ext>
                </a:extLst>
              </a:tr>
              <a:tr h="320054">
                <a:tc>
                  <a:txBody>
                    <a:bodyPr/>
                    <a:lstStyle/>
                    <a:p>
                      <a:r>
                        <a:rPr lang="en-GB" sz="1400" dirty="0"/>
                        <a:t>12</a:t>
                      </a:r>
                    </a:p>
                  </a:txBody>
                  <a:tcPr>
                    <a:solidFill>
                      <a:srgbClr val="E9EBF5"/>
                    </a:solidFill>
                  </a:tcPr>
                </a:tc>
                <a:tc>
                  <a:txBody>
                    <a:bodyPr/>
                    <a:lstStyle/>
                    <a:p>
                      <a:r>
                        <a:rPr lang="en-GB" sz="1400" dirty="0" err="1"/>
                        <a:t>Pujehun</a:t>
                      </a:r>
                      <a:endParaRPr lang="en-GB" sz="1400" dirty="0"/>
                    </a:p>
                  </a:txBody>
                  <a:tcPr>
                    <a:solidFill>
                      <a:srgbClr val="E9EBF5"/>
                    </a:solidFill>
                  </a:tcPr>
                </a:tc>
                <a:extLst>
                  <a:ext uri="{0D108BD9-81ED-4DB2-BD59-A6C34878D82A}">
                    <a16:rowId xmlns:a16="http://schemas.microsoft.com/office/drawing/2014/main" val="966288277"/>
                  </a:ext>
                </a:extLst>
              </a:tr>
              <a:tr h="320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solidFill>
                      </a:endParaRPr>
                    </a:p>
                  </a:txBody>
                  <a:tcP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solidFill>
                        </a:rPr>
                        <a:t>Western Region</a:t>
                      </a:r>
                    </a:p>
                  </a:txBody>
                  <a:tcPr>
                    <a:solidFill>
                      <a:srgbClr val="CFD5EA"/>
                    </a:solidFill>
                  </a:tcPr>
                </a:tc>
                <a:extLst>
                  <a:ext uri="{0D108BD9-81ED-4DB2-BD59-A6C34878D82A}">
                    <a16:rowId xmlns:a16="http://schemas.microsoft.com/office/drawing/2014/main" val="1103190945"/>
                  </a:ext>
                </a:extLst>
              </a:tr>
              <a:tr h="320054">
                <a:tc>
                  <a:txBody>
                    <a:bodyPr/>
                    <a:lstStyle/>
                    <a:p>
                      <a:r>
                        <a:rPr lang="en-GB" sz="1400" dirty="0"/>
                        <a:t>13</a:t>
                      </a:r>
                    </a:p>
                  </a:txBody>
                  <a:tcPr>
                    <a:solidFill>
                      <a:srgbClr val="E9EBF5"/>
                    </a:solidFill>
                  </a:tcPr>
                </a:tc>
                <a:tc>
                  <a:txBody>
                    <a:bodyPr/>
                    <a:lstStyle/>
                    <a:p>
                      <a:r>
                        <a:rPr lang="en-GB" sz="1400" dirty="0"/>
                        <a:t>Western Rural</a:t>
                      </a:r>
                    </a:p>
                  </a:txBody>
                  <a:tcPr>
                    <a:solidFill>
                      <a:srgbClr val="E9EBF5"/>
                    </a:solidFill>
                  </a:tcPr>
                </a:tc>
                <a:extLst>
                  <a:ext uri="{0D108BD9-81ED-4DB2-BD59-A6C34878D82A}">
                    <a16:rowId xmlns:a16="http://schemas.microsoft.com/office/drawing/2014/main" val="1572204794"/>
                  </a:ext>
                </a:extLst>
              </a:tr>
              <a:tr h="320054">
                <a:tc>
                  <a:txBody>
                    <a:bodyPr/>
                    <a:lstStyle/>
                    <a:p>
                      <a:r>
                        <a:rPr lang="en-GB" sz="1400" dirty="0"/>
                        <a:t>14</a:t>
                      </a:r>
                    </a:p>
                  </a:txBody>
                  <a:tcPr/>
                </a:tc>
                <a:tc>
                  <a:txBody>
                    <a:bodyPr/>
                    <a:lstStyle/>
                    <a:p>
                      <a:r>
                        <a:rPr lang="en-GB" sz="1400" dirty="0"/>
                        <a:t>Western Urban/Freetown</a:t>
                      </a:r>
                    </a:p>
                  </a:txBody>
                  <a:tcPr/>
                </a:tc>
                <a:extLst>
                  <a:ext uri="{0D108BD9-81ED-4DB2-BD59-A6C34878D82A}">
                    <a16:rowId xmlns:a16="http://schemas.microsoft.com/office/drawing/2014/main" val="3327516637"/>
                  </a:ext>
                </a:extLst>
              </a:tr>
            </a:tbl>
          </a:graphicData>
        </a:graphic>
      </p:graphicFrame>
    </p:spTree>
    <p:extLst>
      <p:ext uri="{BB962C8B-B14F-4D97-AF65-F5344CB8AC3E}">
        <p14:creationId xmlns:p14="http://schemas.microsoft.com/office/powerpoint/2010/main" val="4037346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5249" y="1963135"/>
            <a:ext cx="4579543" cy="467999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72" y="1963135"/>
            <a:ext cx="4579543" cy="4679998"/>
          </a:xfrm>
          <a:prstGeom prst="rect">
            <a:avLst/>
          </a:prstGeom>
        </p:spPr>
      </p:pic>
      <p:sp>
        <p:nvSpPr>
          <p:cNvPr id="16" name="TextBox 15"/>
          <p:cNvSpPr txBox="1"/>
          <p:nvPr/>
        </p:nvSpPr>
        <p:spPr>
          <a:xfrm>
            <a:off x="2691830" y="1429078"/>
            <a:ext cx="804387" cy="523220"/>
          </a:xfrm>
          <a:prstGeom prst="rect">
            <a:avLst/>
          </a:prstGeom>
          <a:noFill/>
        </p:spPr>
        <p:txBody>
          <a:bodyPr wrap="none" rtlCol="0">
            <a:spAutoFit/>
          </a:bodyPr>
          <a:lstStyle/>
          <a:p>
            <a:r>
              <a:rPr lang="en-US" sz="2800" b="1" dirty="0">
                <a:latin typeface="Cambria" panose="02040503050406030204" pitchFamily="18" charset="0"/>
              </a:rPr>
              <a:t>SAE</a:t>
            </a:r>
          </a:p>
        </p:txBody>
      </p:sp>
      <p:sp>
        <p:nvSpPr>
          <p:cNvPr id="17" name="TextBox 16"/>
          <p:cNvSpPr txBox="1"/>
          <p:nvPr/>
        </p:nvSpPr>
        <p:spPr>
          <a:xfrm>
            <a:off x="8716066" y="1429078"/>
            <a:ext cx="1723357" cy="523220"/>
          </a:xfrm>
          <a:prstGeom prst="rect">
            <a:avLst/>
          </a:prstGeom>
          <a:noFill/>
        </p:spPr>
        <p:txBody>
          <a:bodyPr wrap="none" rtlCol="0">
            <a:spAutoFit/>
          </a:bodyPr>
          <a:lstStyle/>
          <a:p>
            <a:r>
              <a:rPr lang="en-US" sz="2800" b="1" dirty="0">
                <a:latin typeface="Cambria" panose="02040503050406030204" pitchFamily="18" charset="0"/>
              </a:rPr>
              <a:t>Reported</a:t>
            </a:r>
          </a:p>
        </p:txBody>
      </p:sp>
      <p:pic>
        <p:nvPicPr>
          <p:cNvPr id="8" name="Picture 7"/>
          <p:cNvPicPr>
            <a:picLocks noChangeAspect="1"/>
          </p:cNvPicPr>
          <p:nvPr/>
        </p:nvPicPr>
        <p:blipFill>
          <a:blip r:embed="rId5"/>
          <a:stretch>
            <a:fillRect/>
          </a:stretch>
        </p:blipFill>
        <p:spPr>
          <a:xfrm>
            <a:off x="4999110" y="4433390"/>
            <a:ext cx="1979748" cy="2122797"/>
          </a:xfrm>
          <a:prstGeom prst="rect">
            <a:avLst/>
          </a:prstGeom>
        </p:spPr>
      </p:pic>
      <p:sp>
        <p:nvSpPr>
          <p:cNvPr id="2" name="Title 1"/>
          <p:cNvSpPr>
            <a:spLocks noGrp="1"/>
          </p:cNvSpPr>
          <p:nvPr>
            <p:ph type="title"/>
          </p:nvPr>
        </p:nvSpPr>
        <p:spPr>
          <a:xfrm>
            <a:off x="838200" y="365125"/>
            <a:ext cx="11353800" cy="1325563"/>
          </a:xfrm>
        </p:spPr>
        <p:txBody>
          <a:bodyPr>
            <a:normAutofit/>
          </a:bodyPr>
          <a:lstStyle/>
          <a:p>
            <a:r>
              <a:rPr lang="en-US" dirty="0">
                <a:latin typeface="Cambria" panose="02040503050406030204" pitchFamily="18" charset="0"/>
              </a:rPr>
              <a:t>2016 SAE modelled RDT vs MIS reported RDT</a:t>
            </a:r>
            <a:endParaRPr lang="en-US" dirty="0"/>
          </a:p>
        </p:txBody>
      </p:sp>
    </p:spTree>
    <p:extLst>
      <p:ext uri="{BB962C8B-B14F-4D97-AF65-F5344CB8AC3E}">
        <p14:creationId xmlns:p14="http://schemas.microsoft.com/office/powerpoint/2010/main" val="555883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13" y="1690688"/>
            <a:ext cx="11207429" cy="4006393"/>
          </a:xfrm>
          <a:prstGeom prst="rect">
            <a:avLst/>
          </a:prstGeom>
        </p:spPr>
      </p:pic>
      <p:sp>
        <p:nvSpPr>
          <p:cNvPr id="2" name="Title 1"/>
          <p:cNvSpPr>
            <a:spLocks noGrp="1"/>
          </p:cNvSpPr>
          <p:nvPr>
            <p:ph type="title"/>
          </p:nvPr>
        </p:nvSpPr>
        <p:spPr/>
        <p:txBody>
          <a:bodyPr>
            <a:normAutofit/>
          </a:bodyPr>
          <a:lstStyle/>
          <a:p>
            <a:r>
              <a:rPr lang="en-US" dirty="0">
                <a:latin typeface="Cambria" panose="02040503050406030204" pitchFamily="18" charset="0"/>
              </a:rPr>
              <a:t>Sierra Leone under 5 years, monthly TPR overall Jan 2012 – Dec 2016</a:t>
            </a:r>
            <a:endParaRPr lang="en-US" dirty="0"/>
          </a:p>
        </p:txBody>
      </p:sp>
    </p:spTree>
    <p:extLst>
      <p:ext uri="{BB962C8B-B14F-4D97-AF65-F5344CB8AC3E}">
        <p14:creationId xmlns:p14="http://schemas.microsoft.com/office/powerpoint/2010/main" val="601577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832" y="946293"/>
            <a:ext cx="2595644" cy="26281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9832" y="3984409"/>
            <a:ext cx="2595644" cy="262815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5476" y="946293"/>
            <a:ext cx="2595644" cy="262815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9450" y="946292"/>
            <a:ext cx="2595644" cy="2628153"/>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3806" y="3984409"/>
            <a:ext cx="2595644" cy="2628153"/>
          </a:xfrm>
          <a:prstGeom prst="rect">
            <a:avLst/>
          </a:prstGeom>
        </p:spPr>
      </p:pic>
      <p:sp>
        <p:nvSpPr>
          <p:cNvPr id="7" name="TextBox 6"/>
          <p:cNvSpPr txBox="1"/>
          <p:nvPr/>
        </p:nvSpPr>
        <p:spPr>
          <a:xfrm>
            <a:off x="2517047" y="641684"/>
            <a:ext cx="571058" cy="276999"/>
          </a:xfrm>
          <a:prstGeom prst="rect">
            <a:avLst/>
          </a:prstGeom>
          <a:noFill/>
        </p:spPr>
        <p:txBody>
          <a:bodyPr wrap="square" rtlCol="0">
            <a:spAutoFit/>
          </a:bodyPr>
          <a:lstStyle/>
          <a:p>
            <a:r>
              <a:rPr lang="en-US" sz="1200" b="1" dirty="0"/>
              <a:t>2012</a:t>
            </a:r>
          </a:p>
        </p:txBody>
      </p:sp>
      <p:sp>
        <p:nvSpPr>
          <p:cNvPr id="8" name="TextBox 7"/>
          <p:cNvSpPr txBox="1"/>
          <p:nvPr/>
        </p:nvSpPr>
        <p:spPr>
          <a:xfrm>
            <a:off x="5112691" y="697081"/>
            <a:ext cx="571058" cy="276999"/>
          </a:xfrm>
          <a:prstGeom prst="rect">
            <a:avLst/>
          </a:prstGeom>
          <a:noFill/>
        </p:spPr>
        <p:txBody>
          <a:bodyPr wrap="square" rtlCol="0">
            <a:spAutoFit/>
          </a:bodyPr>
          <a:lstStyle/>
          <a:p>
            <a:r>
              <a:rPr lang="en-US" sz="1200" b="1" dirty="0"/>
              <a:t>2013</a:t>
            </a:r>
          </a:p>
        </p:txBody>
      </p:sp>
      <p:sp>
        <p:nvSpPr>
          <p:cNvPr id="9" name="TextBox 8"/>
          <p:cNvSpPr txBox="1"/>
          <p:nvPr/>
        </p:nvSpPr>
        <p:spPr>
          <a:xfrm>
            <a:off x="7766665" y="697081"/>
            <a:ext cx="559187" cy="276999"/>
          </a:xfrm>
          <a:prstGeom prst="rect">
            <a:avLst/>
          </a:prstGeom>
          <a:noFill/>
        </p:spPr>
        <p:txBody>
          <a:bodyPr wrap="square" rtlCol="0">
            <a:spAutoFit/>
          </a:bodyPr>
          <a:lstStyle/>
          <a:p>
            <a:r>
              <a:rPr lang="en-US" sz="1200" b="1" dirty="0"/>
              <a:t>2014</a:t>
            </a:r>
          </a:p>
        </p:txBody>
      </p:sp>
      <p:sp>
        <p:nvSpPr>
          <p:cNvPr id="10" name="TextBox 9"/>
          <p:cNvSpPr txBox="1"/>
          <p:nvPr/>
        </p:nvSpPr>
        <p:spPr>
          <a:xfrm>
            <a:off x="2517045" y="3710185"/>
            <a:ext cx="571059" cy="276999"/>
          </a:xfrm>
          <a:prstGeom prst="rect">
            <a:avLst/>
          </a:prstGeom>
          <a:noFill/>
        </p:spPr>
        <p:txBody>
          <a:bodyPr wrap="square" rtlCol="0">
            <a:spAutoFit/>
          </a:bodyPr>
          <a:lstStyle/>
          <a:p>
            <a:r>
              <a:rPr lang="en-US" sz="1200" b="1" dirty="0"/>
              <a:t>2015</a:t>
            </a:r>
          </a:p>
        </p:txBody>
      </p:sp>
      <p:sp>
        <p:nvSpPr>
          <p:cNvPr id="11" name="TextBox 10"/>
          <p:cNvSpPr txBox="1"/>
          <p:nvPr/>
        </p:nvSpPr>
        <p:spPr>
          <a:xfrm>
            <a:off x="5112691" y="3714047"/>
            <a:ext cx="571058" cy="276999"/>
          </a:xfrm>
          <a:prstGeom prst="rect">
            <a:avLst/>
          </a:prstGeom>
          <a:noFill/>
        </p:spPr>
        <p:txBody>
          <a:bodyPr wrap="square" rtlCol="0">
            <a:spAutoFit/>
          </a:bodyPr>
          <a:lstStyle/>
          <a:p>
            <a:r>
              <a:rPr lang="en-US" sz="1200" b="1" dirty="0"/>
              <a:t>2016</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4340" y="4763321"/>
            <a:ext cx="1615824" cy="1070328"/>
          </a:xfrm>
          <a:prstGeom prst="rect">
            <a:avLst/>
          </a:prstGeom>
        </p:spPr>
      </p:pic>
      <p:sp>
        <p:nvSpPr>
          <p:cNvPr id="14" name="TextBox 13"/>
          <p:cNvSpPr txBox="1"/>
          <p:nvPr/>
        </p:nvSpPr>
        <p:spPr>
          <a:xfrm>
            <a:off x="1004538" y="165615"/>
            <a:ext cx="9358422" cy="461665"/>
          </a:xfrm>
          <a:prstGeom prst="rect">
            <a:avLst/>
          </a:prstGeom>
          <a:noFill/>
        </p:spPr>
        <p:txBody>
          <a:bodyPr wrap="square" rtlCol="0">
            <a:spAutoFit/>
          </a:bodyPr>
          <a:lstStyle/>
          <a:p>
            <a:r>
              <a:rPr lang="en-US" sz="2400" b="1" dirty="0">
                <a:latin typeface="Cambria" panose="02040503050406030204" pitchFamily="18" charset="0"/>
              </a:rPr>
              <a:t>Sierra Leone under 5 years, annual TPR by district 2012 - 2016</a:t>
            </a:r>
          </a:p>
        </p:txBody>
      </p:sp>
    </p:spTree>
    <p:extLst>
      <p:ext uri="{BB962C8B-B14F-4D97-AF65-F5344CB8AC3E}">
        <p14:creationId xmlns:p14="http://schemas.microsoft.com/office/powerpoint/2010/main" val="2144955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247" y="1251284"/>
            <a:ext cx="4963143" cy="507732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1458" y="1251284"/>
            <a:ext cx="4963143" cy="5077326"/>
          </a:xfrm>
          <a:prstGeom prst="rect">
            <a:avLst/>
          </a:prstGeom>
        </p:spPr>
      </p:pic>
      <p:sp>
        <p:nvSpPr>
          <p:cNvPr id="4" name="TextBox 3"/>
          <p:cNvSpPr txBox="1"/>
          <p:nvPr/>
        </p:nvSpPr>
        <p:spPr>
          <a:xfrm>
            <a:off x="1515509" y="720464"/>
            <a:ext cx="4548932" cy="338554"/>
          </a:xfrm>
          <a:prstGeom prst="rect">
            <a:avLst/>
          </a:prstGeom>
          <a:noFill/>
        </p:spPr>
        <p:txBody>
          <a:bodyPr wrap="square" rtlCol="0">
            <a:spAutoFit/>
          </a:bodyPr>
          <a:lstStyle/>
          <a:p>
            <a:r>
              <a:rPr lang="en-US" sz="1600" b="1" dirty="0"/>
              <a:t>Combined TPR February-March 2013</a:t>
            </a:r>
          </a:p>
        </p:txBody>
      </p:sp>
      <p:sp>
        <p:nvSpPr>
          <p:cNvPr id="5" name="TextBox 4"/>
          <p:cNvSpPr txBox="1"/>
          <p:nvPr/>
        </p:nvSpPr>
        <p:spPr>
          <a:xfrm>
            <a:off x="7512553" y="719033"/>
            <a:ext cx="4548932" cy="338554"/>
          </a:xfrm>
          <a:prstGeom prst="rect">
            <a:avLst/>
          </a:prstGeom>
          <a:noFill/>
        </p:spPr>
        <p:txBody>
          <a:bodyPr wrap="square" rtlCol="0">
            <a:spAutoFit/>
          </a:bodyPr>
          <a:lstStyle/>
          <a:p>
            <a:r>
              <a:rPr lang="en-US" sz="1600" b="1" dirty="0"/>
              <a:t>Combined TPR June-July-August 2016</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9864" y="5029200"/>
            <a:ext cx="1352121" cy="1243263"/>
          </a:xfrm>
          <a:prstGeom prst="rect">
            <a:avLst/>
          </a:prstGeom>
        </p:spPr>
      </p:pic>
    </p:spTree>
    <p:extLst>
      <p:ext uri="{BB962C8B-B14F-4D97-AF65-F5344CB8AC3E}">
        <p14:creationId xmlns:p14="http://schemas.microsoft.com/office/powerpoint/2010/main" val="140749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334" y="1260210"/>
            <a:ext cx="5211331" cy="521133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6861" y="6041062"/>
            <a:ext cx="1078325" cy="539980"/>
          </a:xfrm>
          <a:prstGeom prst="rect">
            <a:avLst/>
          </a:prstGeom>
        </p:spPr>
      </p:pic>
      <p:sp>
        <p:nvSpPr>
          <p:cNvPr id="3" name="Title 2"/>
          <p:cNvSpPr>
            <a:spLocks noGrp="1"/>
          </p:cNvSpPr>
          <p:nvPr>
            <p:ph type="title"/>
          </p:nvPr>
        </p:nvSpPr>
        <p:spPr/>
        <p:txBody>
          <a:bodyPr>
            <a:normAutofit/>
          </a:bodyPr>
          <a:lstStyle/>
          <a:p>
            <a:r>
              <a:rPr lang="en-US" dirty="0"/>
              <a:t>Sierra Leone: Population distribution at 1 × 1 km</a:t>
            </a:r>
            <a:r>
              <a:rPr lang="en-US" baseline="30000" dirty="0"/>
              <a:t>2 </a:t>
            </a:r>
            <a:r>
              <a:rPr lang="en-US" dirty="0"/>
              <a:t>in 2010</a:t>
            </a:r>
            <a:endParaRPr lang="en-GB" dirty="0"/>
          </a:p>
        </p:txBody>
      </p:sp>
    </p:spTree>
    <p:extLst>
      <p:ext uri="{BB962C8B-B14F-4D97-AF65-F5344CB8AC3E}">
        <p14:creationId xmlns:p14="http://schemas.microsoft.com/office/powerpoint/2010/main" val="72331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924" y="1690688"/>
            <a:ext cx="5136151" cy="5136151"/>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850" y="4925974"/>
            <a:ext cx="1463962" cy="10606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Sierra Leone: Distribution of available public health facilities hospitals (red), Health centers (blue) and Health Posts (green) </a:t>
            </a:r>
            <a:endParaRPr lang="en-GB" dirty="0"/>
          </a:p>
        </p:txBody>
      </p:sp>
    </p:spTree>
    <p:extLst>
      <p:ext uri="{BB962C8B-B14F-4D97-AF65-F5344CB8AC3E}">
        <p14:creationId xmlns:p14="http://schemas.microsoft.com/office/powerpoint/2010/main" val="383172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28174" y="1931144"/>
            <a:ext cx="9014390" cy="4449778"/>
          </a:xfrm>
          <a:prstGeom prst="rect">
            <a:avLst/>
          </a:prstGeom>
        </p:spPr>
      </p:pic>
      <p:sp>
        <p:nvSpPr>
          <p:cNvPr id="4" name="Title 3"/>
          <p:cNvSpPr>
            <a:spLocks noGrp="1"/>
          </p:cNvSpPr>
          <p:nvPr>
            <p:ph type="title"/>
          </p:nvPr>
        </p:nvSpPr>
        <p:spPr/>
        <p:txBody>
          <a:bodyPr>
            <a:normAutofit/>
          </a:bodyPr>
          <a:lstStyle/>
          <a:p>
            <a:r>
              <a:rPr lang="en-US" dirty="0"/>
              <a:t>Sierra Leone: Malaria parasite prevalence 321 surveys by year 1983-2013</a:t>
            </a:r>
            <a:endParaRPr lang="en-GB" dirty="0"/>
          </a:p>
        </p:txBody>
      </p:sp>
    </p:spTree>
    <p:extLst>
      <p:ext uri="{BB962C8B-B14F-4D97-AF65-F5344CB8AC3E}">
        <p14:creationId xmlns:p14="http://schemas.microsoft.com/office/powerpoint/2010/main" val="396602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046" y="1666081"/>
            <a:ext cx="31750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063" y="1690688"/>
            <a:ext cx="7113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570788" y="7373004"/>
            <a:ext cx="4076700" cy="523220"/>
          </a:xfrm>
          <a:prstGeom prst="rect">
            <a:avLst/>
          </a:prstGeom>
        </p:spPr>
        <p:txBody>
          <a:bodyPr wrap="square">
            <a:spAutoFit/>
          </a:bodyPr>
          <a:lstStyle/>
          <a:p>
            <a:r>
              <a:rPr lang="en-GB" sz="1400" dirty="0">
                <a:solidFill>
                  <a:srgbClr val="000000"/>
                </a:solidFill>
                <a:latin typeface="Cambria" panose="02040503050406030204" pitchFamily="18" charset="0"/>
                <a:ea typeface="Cambria" panose="02040503050406030204" pitchFamily="18" charset="0"/>
                <a:cs typeface="Cambria" panose="02040503050406030204" pitchFamily="18" charset="0"/>
              </a:rPr>
              <a:t>Location of 276 age-corrected parasite prevalence data (</a:t>
            </a:r>
            <a:r>
              <a:rPr lang="en-GB" sz="1400" i="1" dirty="0">
                <a:solidFill>
                  <a:srgbClr val="000000"/>
                </a:solidFill>
                <a:latin typeface="Cambria" panose="02040503050406030204" pitchFamily="18" charset="0"/>
                <a:ea typeface="Cambria" panose="02040503050406030204" pitchFamily="18" charset="0"/>
                <a:cs typeface="Cambria" panose="02040503050406030204" pitchFamily="18" charset="0"/>
              </a:rPr>
              <a:t>Pf</a:t>
            </a:r>
            <a:r>
              <a:rPr lang="en-GB" sz="1400" dirty="0">
                <a:solidFill>
                  <a:srgbClr val="000000"/>
                </a:solidFill>
                <a:latin typeface="Cambria" panose="02040503050406030204" pitchFamily="18" charset="0"/>
                <a:ea typeface="Cambria" panose="02040503050406030204" pitchFamily="18" charset="0"/>
                <a:cs typeface="Cambria" panose="02040503050406030204" pitchFamily="18" charset="0"/>
              </a:rPr>
              <a:t>PR</a:t>
            </a:r>
            <a:r>
              <a:rPr lang="en-GB" sz="1400" baseline="-25000" dirty="0">
                <a:solidFill>
                  <a:srgbClr val="000000"/>
                </a:solidFill>
                <a:latin typeface="Cambria" panose="02040503050406030204" pitchFamily="18" charset="0"/>
                <a:ea typeface="Cambria" panose="02040503050406030204" pitchFamily="18" charset="0"/>
                <a:cs typeface="Cambria" panose="02040503050406030204" pitchFamily="18" charset="0"/>
              </a:rPr>
              <a:t>2–10</a:t>
            </a:r>
            <a:r>
              <a:rPr lang="en-GB" sz="1400" dirty="0">
                <a:solidFill>
                  <a:srgbClr val="000000"/>
                </a:solidFill>
                <a:latin typeface="Cambria" panose="02040503050406030204" pitchFamily="18" charset="0"/>
                <a:ea typeface="Cambria" panose="02040503050406030204" pitchFamily="18" charset="0"/>
                <a:cs typeface="Cambria" panose="02040503050406030204" pitchFamily="18" charset="0"/>
              </a:rPr>
              <a:t>) for Sierra Leone MIS 2013 </a:t>
            </a:r>
            <a:endParaRPr lang="en-GB" sz="1400" dirty="0"/>
          </a:p>
        </p:txBody>
      </p:sp>
      <p:pic>
        <p:nvPicPr>
          <p:cNvPr id="717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0551" y="1666081"/>
            <a:ext cx="317023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6984" y="1666081"/>
            <a:ext cx="315753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326438" y="4929188"/>
            <a:ext cx="2565400" cy="830997"/>
          </a:xfrm>
          <a:prstGeom prst="rect">
            <a:avLst/>
          </a:prstGeom>
        </p:spPr>
        <p:txBody>
          <a:bodyPr wrap="square">
            <a:spAutoFit/>
          </a:bodyPr>
          <a:lstStyle/>
          <a:p>
            <a:r>
              <a:rPr lang="en-GB" sz="1200" dirty="0">
                <a:solidFill>
                  <a:srgbClr val="000000"/>
                </a:solidFill>
                <a:latin typeface="Cambria" panose="02040503050406030204" pitchFamily="18" charset="0"/>
                <a:ea typeface="Cambria" panose="02040503050406030204" pitchFamily="18" charset="0"/>
                <a:cs typeface="Cambria" panose="02040503050406030204" pitchFamily="18" charset="0"/>
              </a:rPr>
              <a:t>Location of 612 age-corrected parasite prevalence data (</a:t>
            </a:r>
            <a:r>
              <a:rPr lang="en-GB" sz="1200" i="1" dirty="0">
                <a:solidFill>
                  <a:srgbClr val="000000"/>
                </a:solidFill>
                <a:latin typeface="Cambria" panose="02040503050406030204" pitchFamily="18" charset="0"/>
                <a:ea typeface="Cambria" panose="02040503050406030204" pitchFamily="18" charset="0"/>
                <a:cs typeface="Cambria" panose="02040503050406030204" pitchFamily="18" charset="0"/>
              </a:rPr>
              <a:t>Pf</a:t>
            </a:r>
            <a:r>
              <a:rPr lang="en-GB" sz="1200" dirty="0">
                <a:solidFill>
                  <a:srgbClr val="000000"/>
                </a:solidFill>
                <a:latin typeface="Cambria" panose="02040503050406030204" pitchFamily="18" charset="0"/>
                <a:ea typeface="Cambria" panose="02040503050406030204" pitchFamily="18" charset="0"/>
                <a:cs typeface="Cambria" panose="02040503050406030204" pitchFamily="18" charset="0"/>
              </a:rPr>
              <a:t>PR</a:t>
            </a:r>
            <a:r>
              <a:rPr lang="en-GB" sz="1200" baseline="-25000" dirty="0">
                <a:solidFill>
                  <a:srgbClr val="000000"/>
                </a:solidFill>
                <a:latin typeface="Cambria" panose="02040503050406030204" pitchFamily="18" charset="0"/>
                <a:ea typeface="Cambria" panose="02040503050406030204" pitchFamily="18" charset="0"/>
                <a:cs typeface="Cambria" panose="02040503050406030204" pitchFamily="18" charset="0"/>
              </a:rPr>
              <a:t>2–10</a:t>
            </a:r>
            <a:r>
              <a:rPr lang="en-GB" sz="1200" dirty="0">
                <a:solidFill>
                  <a:srgbClr val="000000"/>
                </a:solidFill>
                <a:latin typeface="Cambria" panose="02040503050406030204" pitchFamily="18" charset="0"/>
                <a:ea typeface="Cambria" panose="02040503050406030204" pitchFamily="18" charset="0"/>
                <a:cs typeface="Cambria" panose="02040503050406030204" pitchFamily="18" charset="0"/>
              </a:rPr>
              <a:t>) for Sierra Leone for MIS 2013 and MIS 2016 combined</a:t>
            </a:r>
            <a:endParaRPr lang="en-GB" sz="1200" dirty="0"/>
          </a:p>
        </p:txBody>
      </p:sp>
      <p:sp>
        <p:nvSpPr>
          <p:cNvPr id="6" name="Rectangle 5"/>
          <p:cNvSpPr/>
          <p:nvPr/>
        </p:nvSpPr>
        <p:spPr>
          <a:xfrm>
            <a:off x="4743450" y="5043100"/>
            <a:ext cx="2705100" cy="646331"/>
          </a:xfrm>
          <a:prstGeom prst="rect">
            <a:avLst/>
          </a:prstGeom>
        </p:spPr>
        <p:txBody>
          <a:bodyPr wrap="square">
            <a:spAutoFit/>
          </a:bodyPr>
          <a:lstStyle/>
          <a:p>
            <a:r>
              <a:rPr lang="en-GB" sz="1200" dirty="0">
                <a:solidFill>
                  <a:srgbClr val="000000"/>
                </a:solidFill>
                <a:latin typeface="Cambria" panose="02040503050406030204" pitchFamily="18" charset="0"/>
                <a:ea typeface="Cambria" panose="02040503050406030204" pitchFamily="18" charset="0"/>
                <a:cs typeface="Cambria" panose="02040503050406030204" pitchFamily="18" charset="0"/>
              </a:rPr>
              <a:t>Location of 336 age-corrected parasite prevalence data (</a:t>
            </a:r>
            <a:r>
              <a:rPr lang="en-GB" sz="1200" i="1" dirty="0">
                <a:solidFill>
                  <a:srgbClr val="000000"/>
                </a:solidFill>
                <a:latin typeface="Cambria" panose="02040503050406030204" pitchFamily="18" charset="0"/>
                <a:ea typeface="Cambria" panose="02040503050406030204" pitchFamily="18" charset="0"/>
                <a:cs typeface="Cambria" panose="02040503050406030204" pitchFamily="18" charset="0"/>
              </a:rPr>
              <a:t>Pf</a:t>
            </a:r>
            <a:r>
              <a:rPr lang="en-GB" sz="1200" dirty="0">
                <a:solidFill>
                  <a:srgbClr val="000000"/>
                </a:solidFill>
                <a:latin typeface="Cambria" panose="02040503050406030204" pitchFamily="18" charset="0"/>
                <a:ea typeface="Cambria" panose="02040503050406030204" pitchFamily="18" charset="0"/>
                <a:cs typeface="Cambria" panose="02040503050406030204" pitchFamily="18" charset="0"/>
              </a:rPr>
              <a:t>PR</a:t>
            </a:r>
            <a:r>
              <a:rPr lang="en-GB" sz="1200" baseline="-25000" dirty="0">
                <a:solidFill>
                  <a:srgbClr val="000000"/>
                </a:solidFill>
                <a:latin typeface="Cambria" panose="02040503050406030204" pitchFamily="18" charset="0"/>
                <a:ea typeface="Cambria" panose="02040503050406030204" pitchFamily="18" charset="0"/>
                <a:cs typeface="Cambria" panose="02040503050406030204" pitchFamily="18" charset="0"/>
              </a:rPr>
              <a:t>2–10</a:t>
            </a:r>
            <a:r>
              <a:rPr lang="en-GB" sz="1200" dirty="0">
                <a:solidFill>
                  <a:srgbClr val="000000"/>
                </a:solidFill>
                <a:latin typeface="Cambria" panose="02040503050406030204" pitchFamily="18" charset="0"/>
                <a:ea typeface="Cambria" panose="02040503050406030204" pitchFamily="18" charset="0"/>
                <a:cs typeface="Cambria" panose="02040503050406030204" pitchFamily="18" charset="0"/>
              </a:rPr>
              <a:t>) for Sierra Leone MIS 2016 </a:t>
            </a:r>
            <a:endParaRPr lang="en-GB" sz="1200" dirty="0"/>
          </a:p>
        </p:txBody>
      </p:sp>
      <p:sp>
        <p:nvSpPr>
          <p:cNvPr id="7" name="Rectangle 6"/>
          <p:cNvSpPr/>
          <p:nvPr/>
        </p:nvSpPr>
        <p:spPr>
          <a:xfrm>
            <a:off x="1015206" y="5113854"/>
            <a:ext cx="3112294" cy="646331"/>
          </a:xfrm>
          <a:prstGeom prst="rect">
            <a:avLst/>
          </a:prstGeom>
        </p:spPr>
        <p:txBody>
          <a:bodyPr wrap="square">
            <a:spAutoFit/>
          </a:bodyPr>
          <a:lstStyle/>
          <a:p>
            <a:r>
              <a:rPr lang="en-GB" sz="1200" dirty="0">
                <a:solidFill>
                  <a:srgbClr val="000000"/>
                </a:solidFill>
                <a:latin typeface="Cambria" panose="02040503050406030204" pitchFamily="18" charset="0"/>
                <a:ea typeface="Cambria" panose="02040503050406030204" pitchFamily="18" charset="0"/>
                <a:cs typeface="Cambria" panose="02040503050406030204" pitchFamily="18" charset="0"/>
              </a:rPr>
              <a:t>Location of 276 age-corrected parasite prevalence data (</a:t>
            </a:r>
            <a:r>
              <a:rPr lang="en-GB" sz="1200" i="1" dirty="0">
                <a:solidFill>
                  <a:srgbClr val="000000"/>
                </a:solidFill>
                <a:latin typeface="Cambria" panose="02040503050406030204" pitchFamily="18" charset="0"/>
                <a:ea typeface="Cambria" panose="02040503050406030204" pitchFamily="18" charset="0"/>
                <a:cs typeface="Cambria" panose="02040503050406030204" pitchFamily="18" charset="0"/>
              </a:rPr>
              <a:t>Pf</a:t>
            </a:r>
            <a:r>
              <a:rPr lang="en-GB" sz="1200" dirty="0">
                <a:solidFill>
                  <a:srgbClr val="000000"/>
                </a:solidFill>
                <a:latin typeface="Cambria" panose="02040503050406030204" pitchFamily="18" charset="0"/>
                <a:ea typeface="Cambria" panose="02040503050406030204" pitchFamily="18" charset="0"/>
                <a:cs typeface="Cambria" panose="02040503050406030204" pitchFamily="18" charset="0"/>
              </a:rPr>
              <a:t>PR</a:t>
            </a:r>
            <a:r>
              <a:rPr lang="en-GB" sz="1200" baseline="-25000" dirty="0">
                <a:solidFill>
                  <a:srgbClr val="000000"/>
                </a:solidFill>
                <a:latin typeface="Cambria" panose="02040503050406030204" pitchFamily="18" charset="0"/>
                <a:ea typeface="Cambria" panose="02040503050406030204" pitchFamily="18" charset="0"/>
                <a:cs typeface="Cambria" panose="02040503050406030204" pitchFamily="18" charset="0"/>
              </a:rPr>
              <a:t>2–10</a:t>
            </a:r>
            <a:r>
              <a:rPr lang="en-GB" sz="1200" dirty="0">
                <a:solidFill>
                  <a:srgbClr val="000000"/>
                </a:solidFill>
                <a:latin typeface="Cambria" panose="02040503050406030204" pitchFamily="18" charset="0"/>
                <a:ea typeface="Cambria" panose="02040503050406030204" pitchFamily="18" charset="0"/>
                <a:cs typeface="Cambria" panose="02040503050406030204" pitchFamily="18" charset="0"/>
              </a:rPr>
              <a:t>) for Sierra Leone MIS 2013 </a:t>
            </a:r>
            <a:endParaRPr lang="en-GB" sz="1200" dirty="0"/>
          </a:p>
        </p:txBody>
      </p:sp>
      <p:sp>
        <p:nvSpPr>
          <p:cNvPr id="8" name="Title 7"/>
          <p:cNvSpPr>
            <a:spLocks noGrp="1"/>
          </p:cNvSpPr>
          <p:nvPr>
            <p:ph type="title"/>
          </p:nvPr>
        </p:nvSpPr>
        <p:spPr/>
        <p:txBody>
          <a:bodyPr>
            <a:normAutofit fontScale="90000"/>
          </a:bodyPr>
          <a:lstStyle/>
          <a:p>
            <a:r>
              <a:rPr lang="en-US" dirty="0"/>
              <a:t>Sierra Leone: Location of 270 age-corrected parasite prevalence data (</a:t>
            </a:r>
            <a:r>
              <a:rPr lang="en-US" i="1" dirty="0"/>
              <a:t>Pf</a:t>
            </a:r>
            <a:r>
              <a:rPr lang="en-US" dirty="0"/>
              <a:t>PR2-10) in 2013 and 2016</a:t>
            </a:r>
            <a:endParaRPr lang="en-GB" dirty="0"/>
          </a:p>
        </p:txBody>
      </p:sp>
    </p:spTree>
    <p:extLst>
      <p:ext uri="{BB962C8B-B14F-4D97-AF65-F5344CB8AC3E}">
        <p14:creationId xmlns:p14="http://schemas.microsoft.com/office/powerpoint/2010/main" val="332188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2835273" y="4166981"/>
            <a:ext cx="6121400" cy="1079500"/>
          </a:xfrm>
          <a:prstGeom prst="parallelogram">
            <a:avLst>
              <a:gd name="adj" fmla="val 231812"/>
            </a:avLst>
          </a:prstGeom>
          <a:solidFill>
            <a:srgbClr val="CCFFFF"/>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27" name="Line 3"/>
          <p:cNvSpPr>
            <a:spLocks noChangeShapeType="1"/>
          </p:cNvSpPr>
          <p:nvPr/>
        </p:nvSpPr>
        <p:spPr bwMode="auto">
          <a:xfrm flipV="1">
            <a:off x="3698873" y="41669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28" name="Line 4"/>
          <p:cNvSpPr>
            <a:spLocks noChangeShapeType="1"/>
          </p:cNvSpPr>
          <p:nvPr/>
        </p:nvSpPr>
        <p:spPr bwMode="auto">
          <a:xfrm flipV="1">
            <a:off x="3267073" y="41669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29" name="Line 5"/>
          <p:cNvSpPr>
            <a:spLocks noChangeShapeType="1"/>
          </p:cNvSpPr>
          <p:nvPr/>
        </p:nvSpPr>
        <p:spPr bwMode="auto">
          <a:xfrm flipV="1">
            <a:off x="4130673" y="41669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30" name="Line 6"/>
          <p:cNvSpPr>
            <a:spLocks noChangeShapeType="1"/>
          </p:cNvSpPr>
          <p:nvPr/>
        </p:nvSpPr>
        <p:spPr bwMode="auto">
          <a:xfrm flipV="1">
            <a:off x="4562473" y="41669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31" name="Line 7"/>
          <p:cNvSpPr>
            <a:spLocks noChangeShapeType="1"/>
          </p:cNvSpPr>
          <p:nvPr/>
        </p:nvSpPr>
        <p:spPr bwMode="auto">
          <a:xfrm flipV="1">
            <a:off x="4994273" y="41669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32" name="Line 8"/>
          <p:cNvSpPr>
            <a:spLocks noChangeShapeType="1"/>
          </p:cNvSpPr>
          <p:nvPr/>
        </p:nvSpPr>
        <p:spPr bwMode="auto">
          <a:xfrm flipV="1">
            <a:off x="5427661" y="41669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33" name="Line 9"/>
          <p:cNvSpPr>
            <a:spLocks noChangeShapeType="1"/>
          </p:cNvSpPr>
          <p:nvPr/>
        </p:nvSpPr>
        <p:spPr bwMode="auto">
          <a:xfrm flipV="1">
            <a:off x="5859461" y="41669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34" name="Line 10"/>
          <p:cNvSpPr>
            <a:spLocks noChangeShapeType="1"/>
          </p:cNvSpPr>
          <p:nvPr/>
        </p:nvSpPr>
        <p:spPr bwMode="auto">
          <a:xfrm flipV="1">
            <a:off x="6291261" y="41669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35" name="Line 11"/>
          <p:cNvSpPr>
            <a:spLocks noChangeShapeType="1"/>
          </p:cNvSpPr>
          <p:nvPr/>
        </p:nvSpPr>
        <p:spPr bwMode="auto">
          <a:xfrm flipV="1">
            <a:off x="2835273" y="5246481"/>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36" name="Line 12"/>
          <p:cNvSpPr>
            <a:spLocks noChangeShapeType="1"/>
          </p:cNvSpPr>
          <p:nvPr/>
        </p:nvSpPr>
        <p:spPr bwMode="auto">
          <a:xfrm flipV="1">
            <a:off x="3176586" y="5102019"/>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37" name="Line 13"/>
          <p:cNvSpPr>
            <a:spLocks noChangeShapeType="1"/>
          </p:cNvSpPr>
          <p:nvPr/>
        </p:nvSpPr>
        <p:spPr bwMode="auto">
          <a:xfrm flipV="1">
            <a:off x="3482973" y="4959144"/>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38" name="Line 14"/>
          <p:cNvSpPr>
            <a:spLocks noChangeShapeType="1"/>
          </p:cNvSpPr>
          <p:nvPr/>
        </p:nvSpPr>
        <p:spPr bwMode="auto">
          <a:xfrm flipV="1">
            <a:off x="3824286" y="4814681"/>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39" name="Line 15"/>
          <p:cNvSpPr>
            <a:spLocks noChangeShapeType="1"/>
          </p:cNvSpPr>
          <p:nvPr/>
        </p:nvSpPr>
        <p:spPr bwMode="auto">
          <a:xfrm flipV="1">
            <a:off x="4184648" y="4670219"/>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40" name="Line 16"/>
          <p:cNvSpPr>
            <a:spLocks noChangeShapeType="1"/>
          </p:cNvSpPr>
          <p:nvPr/>
        </p:nvSpPr>
        <p:spPr bwMode="auto">
          <a:xfrm flipV="1">
            <a:off x="4491036" y="4525756"/>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41" name="Line 17"/>
          <p:cNvSpPr>
            <a:spLocks noChangeShapeType="1"/>
          </p:cNvSpPr>
          <p:nvPr/>
        </p:nvSpPr>
        <p:spPr bwMode="auto">
          <a:xfrm flipV="1">
            <a:off x="4832348" y="4382881"/>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42" name="Line 18"/>
          <p:cNvSpPr>
            <a:spLocks noChangeShapeType="1"/>
          </p:cNvSpPr>
          <p:nvPr/>
        </p:nvSpPr>
        <p:spPr bwMode="auto">
          <a:xfrm flipV="1">
            <a:off x="5173661" y="4236831"/>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43" name="AutoShape 19"/>
          <p:cNvSpPr>
            <a:spLocks noChangeArrowheads="1"/>
          </p:cNvSpPr>
          <p:nvPr/>
        </p:nvSpPr>
        <p:spPr bwMode="auto">
          <a:xfrm>
            <a:off x="2833686" y="3303381"/>
            <a:ext cx="6121400" cy="1079500"/>
          </a:xfrm>
          <a:prstGeom prst="parallelogram">
            <a:avLst>
              <a:gd name="adj" fmla="val 231812"/>
            </a:avLst>
          </a:prstGeom>
          <a:solidFill>
            <a:srgbClr val="CCFFFF"/>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4" name="Line 20"/>
          <p:cNvSpPr>
            <a:spLocks noChangeShapeType="1"/>
          </p:cNvSpPr>
          <p:nvPr/>
        </p:nvSpPr>
        <p:spPr bwMode="auto">
          <a:xfrm flipV="1">
            <a:off x="3697286" y="33033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45" name="Line 21"/>
          <p:cNvSpPr>
            <a:spLocks noChangeShapeType="1"/>
          </p:cNvSpPr>
          <p:nvPr/>
        </p:nvSpPr>
        <p:spPr bwMode="auto">
          <a:xfrm flipV="1">
            <a:off x="3265486" y="33033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46" name="Line 22"/>
          <p:cNvSpPr>
            <a:spLocks noChangeShapeType="1"/>
          </p:cNvSpPr>
          <p:nvPr/>
        </p:nvSpPr>
        <p:spPr bwMode="auto">
          <a:xfrm flipV="1">
            <a:off x="4129086" y="33033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47" name="Line 23"/>
          <p:cNvSpPr>
            <a:spLocks noChangeShapeType="1"/>
          </p:cNvSpPr>
          <p:nvPr/>
        </p:nvSpPr>
        <p:spPr bwMode="auto">
          <a:xfrm flipV="1">
            <a:off x="4560886" y="33033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48" name="Line 24"/>
          <p:cNvSpPr>
            <a:spLocks noChangeShapeType="1"/>
          </p:cNvSpPr>
          <p:nvPr/>
        </p:nvSpPr>
        <p:spPr bwMode="auto">
          <a:xfrm flipV="1">
            <a:off x="4992686" y="33033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49" name="Line 25"/>
          <p:cNvSpPr>
            <a:spLocks noChangeShapeType="1"/>
          </p:cNvSpPr>
          <p:nvPr/>
        </p:nvSpPr>
        <p:spPr bwMode="auto">
          <a:xfrm flipV="1">
            <a:off x="5426073" y="33033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50" name="Line 26"/>
          <p:cNvSpPr>
            <a:spLocks noChangeShapeType="1"/>
          </p:cNvSpPr>
          <p:nvPr/>
        </p:nvSpPr>
        <p:spPr bwMode="auto">
          <a:xfrm flipV="1">
            <a:off x="5857873" y="33033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51" name="Line 27"/>
          <p:cNvSpPr>
            <a:spLocks noChangeShapeType="1"/>
          </p:cNvSpPr>
          <p:nvPr/>
        </p:nvSpPr>
        <p:spPr bwMode="auto">
          <a:xfrm flipV="1">
            <a:off x="6289673" y="3303381"/>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52" name="Line 28"/>
          <p:cNvSpPr>
            <a:spLocks noChangeShapeType="1"/>
          </p:cNvSpPr>
          <p:nvPr/>
        </p:nvSpPr>
        <p:spPr bwMode="auto">
          <a:xfrm flipV="1">
            <a:off x="2833686" y="4382881"/>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53" name="Line 29"/>
          <p:cNvSpPr>
            <a:spLocks noChangeShapeType="1"/>
          </p:cNvSpPr>
          <p:nvPr/>
        </p:nvSpPr>
        <p:spPr bwMode="auto">
          <a:xfrm flipV="1">
            <a:off x="3174998" y="4238419"/>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54" name="Line 30"/>
          <p:cNvSpPr>
            <a:spLocks noChangeShapeType="1"/>
          </p:cNvSpPr>
          <p:nvPr/>
        </p:nvSpPr>
        <p:spPr bwMode="auto">
          <a:xfrm flipV="1">
            <a:off x="3481386" y="4095544"/>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55" name="Line 31"/>
          <p:cNvSpPr>
            <a:spLocks noChangeShapeType="1"/>
          </p:cNvSpPr>
          <p:nvPr/>
        </p:nvSpPr>
        <p:spPr bwMode="auto">
          <a:xfrm flipV="1">
            <a:off x="3822698" y="3951081"/>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56" name="Line 32"/>
          <p:cNvSpPr>
            <a:spLocks noChangeShapeType="1"/>
          </p:cNvSpPr>
          <p:nvPr/>
        </p:nvSpPr>
        <p:spPr bwMode="auto">
          <a:xfrm flipV="1">
            <a:off x="4183061" y="3806619"/>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57" name="Line 33"/>
          <p:cNvSpPr>
            <a:spLocks noChangeShapeType="1"/>
          </p:cNvSpPr>
          <p:nvPr/>
        </p:nvSpPr>
        <p:spPr bwMode="auto">
          <a:xfrm flipV="1">
            <a:off x="4489448" y="3662156"/>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58" name="Line 34"/>
          <p:cNvSpPr>
            <a:spLocks noChangeShapeType="1"/>
          </p:cNvSpPr>
          <p:nvPr/>
        </p:nvSpPr>
        <p:spPr bwMode="auto">
          <a:xfrm flipV="1">
            <a:off x="4830761" y="3519281"/>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59" name="Line 35"/>
          <p:cNvSpPr>
            <a:spLocks noChangeShapeType="1"/>
          </p:cNvSpPr>
          <p:nvPr/>
        </p:nvSpPr>
        <p:spPr bwMode="auto">
          <a:xfrm flipV="1">
            <a:off x="5172073" y="3373231"/>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60" name="AutoShape 36"/>
          <p:cNvSpPr>
            <a:spLocks noChangeArrowheads="1"/>
          </p:cNvSpPr>
          <p:nvPr/>
        </p:nvSpPr>
        <p:spPr bwMode="auto">
          <a:xfrm>
            <a:off x="2835273" y="2438194"/>
            <a:ext cx="6121400" cy="1079500"/>
          </a:xfrm>
          <a:prstGeom prst="parallelogram">
            <a:avLst>
              <a:gd name="adj" fmla="val 231812"/>
            </a:avLst>
          </a:prstGeom>
          <a:solidFill>
            <a:srgbClr val="CCFFFF"/>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61" name="Line 37"/>
          <p:cNvSpPr>
            <a:spLocks noChangeShapeType="1"/>
          </p:cNvSpPr>
          <p:nvPr/>
        </p:nvSpPr>
        <p:spPr bwMode="auto">
          <a:xfrm flipV="1">
            <a:off x="3698873" y="2438194"/>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62" name="Line 38"/>
          <p:cNvSpPr>
            <a:spLocks noChangeShapeType="1"/>
          </p:cNvSpPr>
          <p:nvPr/>
        </p:nvSpPr>
        <p:spPr bwMode="auto">
          <a:xfrm flipV="1">
            <a:off x="3267073" y="2438194"/>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63" name="Line 39"/>
          <p:cNvSpPr>
            <a:spLocks noChangeShapeType="1"/>
          </p:cNvSpPr>
          <p:nvPr/>
        </p:nvSpPr>
        <p:spPr bwMode="auto">
          <a:xfrm flipV="1">
            <a:off x="4130673" y="2438194"/>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64" name="Line 40"/>
          <p:cNvSpPr>
            <a:spLocks noChangeShapeType="1"/>
          </p:cNvSpPr>
          <p:nvPr/>
        </p:nvSpPr>
        <p:spPr bwMode="auto">
          <a:xfrm flipV="1">
            <a:off x="4562473" y="2438194"/>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65" name="Line 41"/>
          <p:cNvSpPr>
            <a:spLocks noChangeShapeType="1"/>
          </p:cNvSpPr>
          <p:nvPr/>
        </p:nvSpPr>
        <p:spPr bwMode="auto">
          <a:xfrm flipV="1">
            <a:off x="4994273" y="2438194"/>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66" name="Line 42"/>
          <p:cNvSpPr>
            <a:spLocks noChangeShapeType="1"/>
          </p:cNvSpPr>
          <p:nvPr/>
        </p:nvSpPr>
        <p:spPr bwMode="auto">
          <a:xfrm flipV="1">
            <a:off x="5427661" y="2438194"/>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67" name="Line 43"/>
          <p:cNvSpPr>
            <a:spLocks noChangeShapeType="1"/>
          </p:cNvSpPr>
          <p:nvPr/>
        </p:nvSpPr>
        <p:spPr bwMode="auto">
          <a:xfrm flipV="1">
            <a:off x="5859461" y="2438194"/>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68" name="Line 44"/>
          <p:cNvSpPr>
            <a:spLocks noChangeShapeType="1"/>
          </p:cNvSpPr>
          <p:nvPr/>
        </p:nvSpPr>
        <p:spPr bwMode="auto">
          <a:xfrm flipV="1">
            <a:off x="6291261" y="2438194"/>
            <a:ext cx="252095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69" name="Line 45"/>
          <p:cNvSpPr>
            <a:spLocks noChangeShapeType="1"/>
          </p:cNvSpPr>
          <p:nvPr/>
        </p:nvSpPr>
        <p:spPr bwMode="auto">
          <a:xfrm flipV="1">
            <a:off x="2835273" y="3517694"/>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70" name="Line 46"/>
          <p:cNvSpPr>
            <a:spLocks noChangeShapeType="1"/>
          </p:cNvSpPr>
          <p:nvPr/>
        </p:nvSpPr>
        <p:spPr bwMode="auto">
          <a:xfrm flipV="1">
            <a:off x="3176586" y="3373231"/>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71" name="Line 47"/>
          <p:cNvSpPr>
            <a:spLocks noChangeShapeType="1"/>
          </p:cNvSpPr>
          <p:nvPr/>
        </p:nvSpPr>
        <p:spPr bwMode="auto">
          <a:xfrm flipV="1">
            <a:off x="3482973" y="3230356"/>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72" name="Line 48"/>
          <p:cNvSpPr>
            <a:spLocks noChangeShapeType="1"/>
          </p:cNvSpPr>
          <p:nvPr/>
        </p:nvSpPr>
        <p:spPr bwMode="auto">
          <a:xfrm flipV="1">
            <a:off x="3824286" y="3085894"/>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73" name="Line 49"/>
          <p:cNvSpPr>
            <a:spLocks noChangeShapeType="1"/>
          </p:cNvSpPr>
          <p:nvPr/>
        </p:nvSpPr>
        <p:spPr bwMode="auto">
          <a:xfrm flipV="1">
            <a:off x="4184648" y="2941431"/>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74" name="Line 50"/>
          <p:cNvSpPr>
            <a:spLocks noChangeShapeType="1"/>
          </p:cNvSpPr>
          <p:nvPr/>
        </p:nvSpPr>
        <p:spPr bwMode="auto">
          <a:xfrm flipV="1">
            <a:off x="4491036" y="2796969"/>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75" name="Line 51"/>
          <p:cNvSpPr>
            <a:spLocks noChangeShapeType="1"/>
          </p:cNvSpPr>
          <p:nvPr/>
        </p:nvSpPr>
        <p:spPr bwMode="auto">
          <a:xfrm flipV="1">
            <a:off x="4832348" y="2654094"/>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76" name="Line 52"/>
          <p:cNvSpPr>
            <a:spLocks noChangeShapeType="1"/>
          </p:cNvSpPr>
          <p:nvPr/>
        </p:nvSpPr>
        <p:spPr bwMode="auto">
          <a:xfrm flipV="1">
            <a:off x="5173661" y="2508044"/>
            <a:ext cx="36195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77" name="Line 53"/>
          <p:cNvSpPr>
            <a:spLocks noChangeShapeType="1"/>
          </p:cNvSpPr>
          <p:nvPr/>
        </p:nvSpPr>
        <p:spPr bwMode="auto">
          <a:xfrm>
            <a:off x="2803523" y="5592556"/>
            <a:ext cx="361315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26678" name="Line 54"/>
          <p:cNvSpPr>
            <a:spLocks noChangeShapeType="1"/>
          </p:cNvSpPr>
          <p:nvPr/>
        </p:nvSpPr>
        <p:spPr bwMode="auto">
          <a:xfrm flipV="1">
            <a:off x="6692900" y="4678156"/>
            <a:ext cx="2232025"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26679" name="Text Box 55"/>
          <p:cNvSpPr txBox="1">
            <a:spLocks noChangeArrowheads="1"/>
          </p:cNvSpPr>
          <p:nvPr/>
        </p:nvSpPr>
        <p:spPr bwMode="auto">
          <a:xfrm>
            <a:off x="3527423" y="5592558"/>
            <a:ext cx="18303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Times New Roman" panose="02020603050405020304" pitchFamily="18" charset="0"/>
              </a:rPr>
              <a:t>Longitude</a:t>
            </a:r>
          </a:p>
        </p:txBody>
      </p:sp>
      <p:sp>
        <p:nvSpPr>
          <p:cNvPr id="26680" name="Text Box 56"/>
          <p:cNvSpPr txBox="1">
            <a:spLocks noChangeArrowheads="1"/>
          </p:cNvSpPr>
          <p:nvPr/>
        </p:nvSpPr>
        <p:spPr bwMode="auto">
          <a:xfrm rot="-1328287">
            <a:off x="7331073" y="5081383"/>
            <a:ext cx="18303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Times New Roman" panose="02020603050405020304" pitchFamily="18" charset="0"/>
              </a:rPr>
              <a:t>Latitude</a:t>
            </a:r>
          </a:p>
        </p:txBody>
      </p:sp>
      <p:sp>
        <p:nvSpPr>
          <p:cNvPr id="26681" name="Line 57"/>
          <p:cNvSpPr>
            <a:spLocks noChangeShapeType="1"/>
          </p:cNvSpPr>
          <p:nvPr/>
        </p:nvSpPr>
        <p:spPr bwMode="auto">
          <a:xfrm flipV="1">
            <a:off x="2378073" y="3541508"/>
            <a:ext cx="0" cy="1736725"/>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26682" name="Text Box 58"/>
          <p:cNvSpPr txBox="1">
            <a:spLocks noChangeArrowheads="1"/>
          </p:cNvSpPr>
          <p:nvPr/>
        </p:nvSpPr>
        <p:spPr bwMode="auto">
          <a:xfrm rot="-5400000">
            <a:off x="1264444" y="3815352"/>
            <a:ext cx="18303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Times New Roman" panose="02020603050405020304" pitchFamily="18" charset="0"/>
              </a:rPr>
              <a:t>Time</a:t>
            </a:r>
          </a:p>
        </p:txBody>
      </p:sp>
      <p:sp>
        <p:nvSpPr>
          <p:cNvPr id="26683" name="Oval 59"/>
          <p:cNvSpPr>
            <a:spLocks noChangeArrowheads="1"/>
          </p:cNvSpPr>
          <p:nvPr/>
        </p:nvSpPr>
        <p:spPr bwMode="auto">
          <a:xfrm rot="20957336" flipH="1">
            <a:off x="5900738" y="4065381"/>
            <a:ext cx="219075" cy="134938"/>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84" name="Oval 60"/>
          <p:cNvSpPr>
            <a:spLocks noChangeArrowheads="1"/>
          </p:cNvSpPr>
          <p:nvPr/>
        </p:nvSpPr>
        <p:spPr bwMode="auto">
          <a:xfrm rot="20957336" flipH="1">
            <a:off x="4919663" y="3681206"/>
            <a:ext cx="219075" cy="134938"/>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85" name="Oval 61"/>
          <p:cNvSpPr>
            <a:spLocks noChangeArrowheads="1"/>
          </p:cNvSpPr>
          <p:nvPr/>
        </p:nvSpPr>
        <p:spPr bwMode="auto">
          <a:xfrm rot="20957336" flipH="1">
            <a:off x="6692900" y="3546271"/>
            <a:ext cx="219075" cy="134937"/>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86" name="Oval 62"/>
          <p:cNvSpPr>
            <a:spLocks noChangeArrowheads="1"/>
          </p:cNvSpPr>
          <p:nvPr/>
        </p:nvSpPr>
        <p:spPr bwMode="auto">
          <a:xfrm rot="20957336" flipH="1">
            <a:off x="5884863" y="4941681"/>
            <a:ext cx="219075" cy="134938"/>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87" name="Oval 63"/>
          <p:cNvSpPr>
            <a:spLocks noChangeArrowheads="1"/>
          </p:cNvSpPr>
          <p:nvPr/>
        </p:nvSpPr>
        <p:spPr bwMode="auto">
          <a:xfrm rot="20957336" flipH="1">
            <a:off x="3292475" y="5076621"/>
            <a:ext cx="219075" cy="134937"/>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88" name="Oval 64"/>
          <p:cNvSpPr>
            <a:spLocks noChangeArrowheads="1"/>
          </p:cNvSpPr>
          <p:nvPr/>
        </p:nvSpPr>
        <p:spPr bwMode="auto">
          <a:xfrm rot="20957336" flipH="1">
            <a:off x="6677025" y="4422571"/>
            <a:ext cx="219075" cy="134937"/>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89" name="Oval 65"/>
          <p:cNvSpPr>
            <a:spLocks noChangeArrowheads="1"/>
          </p:cNvSpPr>
          <p:nvPr/>
        </p:nvSpPr>
        <p:spPr bwMode="auto">
          <a:xfrm rot="20957336" flipH="1">
            <a:off x="5884863" y="3216071"/>
            <a:ext cx="219075" cy="134937"/>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90" name="Oval 66"/>
          <p:cNvSpPr>
            <a:spLocks noChangeArrowheads="1"/>
          </p:cNvSpPr>
          <p:nvPr/>
        </p:nvSpPr>
        <p:spPr bwMode="auto">
          <a:xfrm rot="20957336" flipH="1">
            <a:off x="3292475" y="3351006"/>
            <a:ext cx="219075" cy="134938"/>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91" name="Oval 67"/>
          <p:cNvSpPr>
            <a:spLocks noChangeArrowheads="1"/>
          </p:cNvSpPr>
          <p:nvPr/>
        </p:nvSpPr>
        <p:spPr bwMode="auto">
          <a:xfrm rot="20957336" flipH="1">
            <a:off x="4903788" y="2831896"/>
            <a:ext cx="219075" cy="134937"/>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92" name="Oval 68"/>
          <p:cNvSpPr>
            <a:spLocks noChangeArrowheads="1"/>
          </p:cNvSpPr>
          <p:nvPr/>
        </p:nvSpPr>
        <p:spPr bwMode="auto">
          <a:xfrm rot="20957336" flipH="1">
            <a:off x="6677025" y="2696956"/>
            <a:ext cx="219075" cy="134938"/>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93" name="AutoShape 70"/>
          <p:cNvSpPr>
            <a:spLocks noChangeArrowheads="1"/>
          </p:cNvSpPr>
          <p:nvPr/>
        </p:nvSpPr>
        <p:spPr bwMode="auto">
          <a:xfrm>
            <a:off x="5229225" y="3951083"/>
            <a:ext cx="766763" cy="144463"/>
          </a:xfrm>
          <a:prstGeom prst="parallelogram">
            <a:avLst>
              <a:gd name="adj" fmla="val 232973"/>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94" name="Oval 71"/>
          <p:cNvSpPr>
            <a:spLocks noChangeArrowheads="1"/>
          </p:cNvSpPr>
          <p:nvPr/>
        </p:nvSpPr>
        <p:spPr bwMode="auto">
          <a:xfrm rot="20957336" flipH="1">
            <a:off x="5451475" y="4716256"/>
            <a:ext cx="219075" cy="134938"/>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2" name="Group 72"/>
          <p:cNvGrpSpPr>
            <a:grpSpLocks/>
          </p:cNvGrpSpPr>
          <p:nvPr/>
        </p:nvGrpSpPr>
        <p:grpSpPr bwMode="auto">
          <a:xfrm>
            <a:off x="5089525" y="2957306"/>
            <a:ext cx="841375" cy="1720850"/>
            <a:chOff x="2486" y="2033"/>
            <a:chExt cx="530" cy="1084"/>
          </a:xfrm>
        </p:grpSpPr>
        <p:sp>
          <p:nvSpPr>
            <p:cNvPr id="26698" name="Line 73"/>
            <p:cNvSpPr>
              <a:spLocks noChangeShapeType="1"/>
            </p:cNvSpPr>
            <p:nvPr/>
          </p:nvSpPr>
          <p:spPr bwMode="auto">
            <a:xfrm flipH="1" flipV="1">
              <a:off x="2666" y="2429"/>
              <a:ext cx="78" cy="185"/>
            </a:xfrm>
            <a:prstGeom prst="line">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GB"/>
            </a:p>
          </p:txBody>
        </p:sp>
        <p:sp>
          <p:nvSpPr>
            <p:cNvPr id="26699" name="Line 74"/>
            <p:cNvSpPr>
              <a:spLocks noChangeShapeType="1"/>
            </p:cNvSpPr>
            <p:nvPr/>
          </p:nvSpPr>
          <p:spPr bwMode="auto">
            <a:xfrm flipH="1" flipV="1">
              <a:off x="2486" y="2033"/>
              <a:ext cx="169" cy="371"/>
            </a:xfrm>
            <a:prstGeom prst="line">
              <a:avLst/>
            </a:prstGeom>
            <a:noFill/>
            <a:ln w="381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700" name="Line 75"/>
            <p:cNvSpPr>
              <a:spLocks noChangeShapeType="1"/>
            </p:cNvSpPr>
            <p:nvPr/>
          </p:nvSpPr>
          <p:spPr bwMode="auto">
            <a:xfrm flipV="1">
              <a:off x="2857" y="2391"/>
              <a:ext cx="125" cy="283"/>
            </a:xfrm>
            <a:prstGeom prst="line">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GB"/>
            </a:p>
          </p:txBody>
        </p:sp>
        <p:sp>
          <p:nvSpPr>
            <p:cNvPr id="26701" name="Line 76"/>
            <p:cNvSpPr>
              <a:spLocks noChangeShapeType="1"/>
            </p:cNvSpPr>
            <p:nvPr/>
          </p:nvSpPr>
          <p:spPr bwMode="auto">
            <a:xfrm flipH="1">
              <a:off x="2881" y="2296"/>
              <a:ext cx="135" cy="344"/>
            </a:xfrm>
            <a:prstGeom prst="line">
              <a:avLst/>
            </a:prstGeom>
            <a:noFill/>
            <a:ln w="381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702" name="Line 77"/>
            <p:cNvSpPr>
              <a:spLocks noChangeShapeType="1"/>
            </p:cNvSpPr>
            <p:nvPr/>
          </p:nvSpPr>
          <p:spPr bwMode="auto">
            <a:xfrm flipH="1" flipV="1">
              <a:off x="2510" y="2553"/>
              <a:ext cx="143" cy="106"/>
            </a:xfrm>
            <a:prstGeom prst="line">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GB"/>
            </a:p>
          </p:txBody>
        </p:sp>
        <p:sp>
          <p:nvSpPr>
            <p:cNvPr id="26703" name="Line 78"/>
            <p:cNvSpPr>
              <a:spLocks noChangeShapeType="1"/>
            </p:cNvSpPr>
            <p:nvPr/>
          </p:nvSpPr>
          <p:spPr bwMode="auto">
            <a:xfrm>
              <a:off x="2880" y="2704"/>
              <a:ext cx="105" cy="35"/>
            </a:xfrm>
            <a:prstGeom prst="line">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GB"/>
            </a:p>
          </p:txBody>
        </p:sp>
        <p:sp>
          <p:nvSpPr>
            <p:cNvPr id="26704" name="Line 79"/>
            <p:cNvSpPr>
              <a:spLocks noChangeShapeType="1"/>
            </p:cNvSpPr>
            <p:nvPr/>
          </p:nvSpPr>
          <p:spPr bwMode="auto">
            <a:xfrm flipH="1">
              <a:off x="2802" y="2959"/>
              <a:ext cx="0" cy="15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705" name="Line 80"/>
            <p:cNvSpPr>
              <a:spLocks noChangeShapeType="1"/>
            </p:cNvSpPr>
            <p:nvPr/>
          </p:nvSpPr>
          <p:spPr bwMode="auto">
            <a:xfrm flipH="1">
              <a:off x="2802" y="2730"/>
              <a:ext cx="1" cy="207"/>
            </a:xfrm>
            <a:prstGeom prst="line">
              <a:avLst/>
            </a:prstGeom>
            <a:noFill/>
            <a:ln w="38100">
              <a:solidFill>
                <a:schemeClr val="tx1"/>
              </a:solidFill>
              <a:prstDash val="sysDot"/>
              <a:round/>
              <a:headEnd type="triangle" w="med" len="med"/>
              <a:tailEnd/>
            </a:ln>
            <a:extLst>
              <a:ext uri="{909E8E84-426E-40dd-AFC4-6F175D3DCCD1}">
                <a14:hiddenFill xmlns:a14="http://schemas.microsoft.com/office/drawing/2010/main" xmlns="">
                  <a:noFill/>
                </a14:hiddenFill>
              </a:ext>
            </a:extLst>
          </p:spPr>
          <p:txBody>
            <a:bodyPr/>
            <a:lstStyle/>
            <a:p>
              <a:endParaRPr lang="en-GB"/>
            </a:p>
          </p:txBody>
        </p:sp>
      </p:grpSp>
      <p:sp>
        <p:nvSpPr>
          <p:cNvPr id="114770" name="Rectangle 82"/>
          <p:cNvSpPr>
            <a:spLocks noChangeArrowheads="1"/>
          </p:cNvSpPr>
          <p:nvPr/>
        </p:nvSpPr>
        <p:spPr bwMode="auto">
          <a:xfrm>
            <a:off x="1981200" y="-17463"/>
            <a:ext cx="8229600" cy="1143001"/>
          </a:xfrm>
          <a:prstGeom prst="rect">
            <a:avLst/>
          </a:prstGeom>
          <a:noFill/>
          <a:ln w="12700">
            <a:noFill/>
            <a:miter lim="800000"/>
            <a:headEnd/>
            <a:tailEnd/>
          </a:ln>
          <a:effectLst>
            <a:outerShdw dist="25399" dir="2700000" algn="ctr" rotWithShape="0">
              <a:srgbClr val="F9F8ED"/>
            </a:outerShdw>
          </a:effectLst>
        </p:spPr>
        <p:txBody>
          <a:bodyPr lIns="35717" tIns="35717" rIns="35717" bIns="35717" anchor="ctr"/>
          <a:lstStyle/>
          <a:p>
            <a:pPr algn="ctr" eaLnBrk="0" hangingPunct="0">
              <a:defRPr/>
            </a:pPr>
            <a:endParaRPr lang="en-US" sz="2400" b="1" dirty="0">
              <a:latin typeface="Calibri" pitchFamily="34" charset="0"/>
              <a:cs typeface="Arial" charset="0"/>
            </a:endParaRPr>
          </a:p>
        </p:txBody>
      </p:sp>
      <p:sp>
        <p:nvSpPr>
          <p:cNvPr id="3" name="Title 2"/>
          <p:cNvSpPr>
            <a:spLocks noGrp="1"/>
          </p:cNvSpPr>
          <p:nvPr>
            <p:ph type="title"/>
          </p:nvPr>
        </p:nvSpPr>
        <p:spPr/>
        <p:txBody>
          <a:bodyPr/>
          <a:lstStyle/>
          <a:p>
            <a:r>
              <a:rPr lang="en-GB"/>
              <a:t>Space-time geostatistical models of P. falciparum transmission intensity</a:t>
            </a:r>
            <a:endParaRPr lang="en-GB" dirty="0"/>
          </a:p>
        </p:txBody>
      </p:sp>
    </p:spTree>
    <p:extLst>
      <p:ext uri="{BB962C8B-B14F-4D97-AF65-F5344CB8AC3E}">
        <p14:creationId xmlns:p14="http://schemas.microsoft.com/office/powerpoint/2010/main" val="3497615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1.pptm" id="{454C130F-E5BB-4F6F-B681-15353333D29F}" vid="{694A8758-087F-4233-A231-532D8AB312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template1</Template>
  <TotalTime>1181</TotalTime>
  <Words>5084</Words>
  <Application>Microsoft Office PowerPoint</Application>
  <PresentationFormat>Widescreen</PresentationFormat>
  <Paragraphs>403</Paragraphs>
  <Slides>43</Slides>
  <Notes>42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Calibri Light</vt:lpstr>
      <vt:lpstr>Cambria</vt:lpstr>
      <vt:lpstr>Times New Roman</vt:lpstr>
      <vt:lpstr>Office Theme</vt:lpstr>
      <vt:lpstr>Document</vt:lpstr>
      <vt:lpstr>Sierra Leone: A Profile of Malaria Control and Epidemiology  December 2017</vt:lpstr>
      <vt:lpstr>Sierra Leone: Major city/town extents, elevation and rivers</vt:lpstr>
      <vt:lpstr>Sierra Leone: Health administration units </vt:lpstr>
      <vt:lpstr>PowerPoint Presentation</vt:lpstr>
      <vt:lpstr>Sierra Leone: Population distribution at 1 × 1 km2 in 2010</vt:lpstr>
      <vt:lpstr>Sierra Leone: Distribution of available public health facilities hospitals (red), Health centers (blue) and Health Posts (green) </vt:lpstr>
      <vt:lpstr>Sierra Leone: Malaria parasite prevalence 321 surveys by year 1983-2013</vt:lpstr>
      <vt:lpstr>Sierra Leone: Location of 270 age-corrected parasite prevalence data (PfPR2-10) in 2013 and 2016</vt:lpstr>
      <vt:lpstr>Space-time geostatistical models of P. falciparum transmission intensity</vt:lpstr>
      <vt:lpstr>Selection of covariates for incorporation in the SAE model </vt:lpstr>
      <vt:lpstr>Mean prevalence in children aged 2-10 years (PfPR2-10)</vt:lpstr>
      <vt:lpstr>Mean prevalence in children aged 2-10 years (PfPR2-10)</vt:lpstr>
      <vt:lpstr>Sierra Leone: location of mosquito sampling sites for 189 surveys undertaken between 1898 and 2012</vt:lpstr>
      <vt:lpstr>Sierra Leone: location of mosquito sampling sites for 25 surveys undertaken since 2005</vt:lpstr>
      <vt:lpstr>Recorded species identifications across all surveys by district</vt:lpstr>
      <vt:lpstr>Sierra Leone: Records of other anopheline species, either non-vectors or considered incidental vectors of malaria since 1898 </vt:lpstr>
      <vt:lpstr>Sierra Leone: Annual national (grey) and effective cumulative (black) procurement of ITNs/LLINs</vt:lpstr>
      <vt:lpstr>Sierra Leone: Annual national (grey) and effective cumulative (black) distributions of ITNs/LLINs</vt:lpstr>
      <vt:lpstr>PowerPoint Presentation</vt:lpstr>
      <vt:lpstr>PowerPoint Presentation</vt:lpstr>
      <vt:lpstr>PowerPoint Presentation</vt:lpstr>
      <vt:lpstr>Sierra Leone: MDA Chiefdoms, Intervention (yellow); Control (brown)</vt:lpstr>
      <vt:lpstr>Sierra Leone: MDA Chiefdoms - % population covered</vt:lpstr>
      <vt:lpstr>Total LLINs Distributed 2014</vt:lpstr>
      <vt:lpstr>Total LLINs Distributed 2015</vt:lpstr>
      <vt:lpstr>Total LLINs Distributed 2016</vt:lpstr>
      <vt:lpstr>Total LLINs Distributed Jan to June 2017</vt:lpstr>
      <vt:lpstr>Total LLINs Distributed 2014 to June 2017</vt:lpstr>
      <vt:lpstr>LLIN coverage 2013</vt:lpstr>
      <vt:lpstr>LLIN coverage 2016</vt:lpstr>
      <vt:lpstr>Sierra Leone: Indoor Residual Spraying (IRS)  in 2010-2012</vt:lpstr>
      <vt:lpstr>Sierra Leone: Mass Drug Administration (MDA) for malaria districts (dark grey)</vt:lpstr>
      <vt:lpstr>Sierra Leone: MDA Chiefdoms, Intervention (yellow); Control (brown)</vt:lpstr>
      <vt:lpstr>Sierra Leone: MDA Chiefdoms - % population covered </vt:lpstr>
      <vt:lpstr>Routine health data</vt:lpstr>
      <vt:lpstr>MIS Reported RDT Positivity (actual data)</vt:lpstr>
      <vt:lpstr>MIS Reported Microscopy Positivity (actual data)</vt:lpstr>
      <vt:lpstr>Model Predicted RDT (PfPR2–10) </vt:lpstr>
      <vt:lpstr>2013 SAE modelled RDT vs MIS reported RDT</vt:lpstr>
      <vt:lpstr>2016 SAE modelled RDT vs MIS reported RDT</vt:lpstr>
      <vt:lpstr>Sierra Leone under 5 years, monthly TPR overall Jan 2012 – Dec 2016</vt:lpstr>
      <vt:lpstr>PowerPoint Presentation</vt:lpstr>
      <vt:lpstr>PowerPoint Presentation</vt:lpstr>
    </vt:vector>
  </TitlesOfParts>
  <Company>London School of Hygiene &amp; Tropical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Hashiguchi</dc:creator>
  <cp:lastModifiedBy>Robert Snow</cp:lastModifiedBy>
  <cp:revision>55</cp:revision>
  <cp:lastPrinted>2017-11-29T15:26:46Z</cp:lastPrinted>
  <dcterms:created xsi:type="dcterms:W3CDTF">2017-06-14T13:00:14Z</dcterms:created>
  <dcterms:modified xsi:type="dcterms:W3CDTF">2019-05-28T09:10:25Z</dcterms:modified>
</cp:coreProperties>
</file>