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7" r:id="rId2"/>
  </p:sldIdLst>
  <p:sldSz cx="21396325" cy="30267275"/>
  <p:notesSz cx="6669088" cy="9926638"/>
  <p:defaultTextStyle>
    <a:defPPr>
      <a:defRPr lang="en-US"/>
    </a:defPPr>
    <a:lvl1pPr marL="0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1pPr>
    <a:lvl2pPr marL="1053800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2pPr>
    <a:lvl3pPr marL="2107601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3pPr>
    <a:lvl4pPr marL="3161400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4pPr>
    <a:lvl5pPr marL="4215203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5pPr>
    <a:lvl6pPr marL="5269003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6pPr>
    <a:lvl7pPr marL="6322802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7pPr>
    <a:lvl8pPr marL="7376602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8pPr>
    <a:lvl9pPr marL="8430402" algn="l" defTabSz="2107601" rtl="0" eaLnBrk="1" latinLnBrk="0" hangingPunct="1">
      <a:defRPr sz="41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33" userDrawn="1">
          <p15:clr>
            <a:srgbClr val="A4A3A4"/>
          </p15:clr>
        </p15:guide>
        <p15:guide id="2" pos="4483" userDrawn="1">
          <p15:clr>
            <a:srgbClr val="A4A3A4"/>
          </p15:clr>
        </p15:guide>
        <p15:guide id="3" pos="8491" userDrawn="1">
          <p15:clr>
            <a:srgbClr val="A4A3A4"/>
          </p15:clr>
        </p15:guide>
        <p15:guide id="4" pos="67" userDrawn="1">
          <p15:clr>
            <a:srgbClr val="A4A3A4"/>
          </p15:clr>
        </p15:guide>
        <p15:guide id="5" orient="horz" pos="9317" userDrawn="1">
          <p15:clr>
            <a:srgbClr val="A4A3A4"/>
          </p15:clr>
        </p15:guide>
        <p15:guide id="6" orient="horz" pos="1325" userDrawn="1">
          <p15:clr>
            <a:srgbClr val="A4A3A4"/>
          </p15:clr>
        </p15:guide>
        <p15:guide id="7" pos="4075" userDrawn="1">
          <p15:clr>
            <a:srgbClr val="A4A3A4"/>
          </p15:clr>
        </p15:guide>
        <p15:guide id="8" pos="9043" userDrawn="1">
          <p15:clr>
            <a:srgbClr val="A4A3A4"/>
          </p15:clr>
        </p15:guide>
        <p15:guide id="9" orient="horz" pos="7301" userDrawn="1">
          <p15:clr>
            <a:srgbClr val="A4A3A4"/>
          </p15:clr>
        </p15:guide>
        <p15:guide id="10" pos="13075" userDrawn="1">
          <p15:clr>
            <a:srgbClr val="A4A3A4"/>
          </p15:clr>
        </p15:guide>
        <p15:guide id="11" pos="4435" userDrawn="1">
          <p15:clr>
            <a:srgbClr val="A4A3A4"/>
          </p15:clr>
        </p15:guide>
        <p15:guide id="12" pos="6787" userDrawn="1">
          <p15:clr>
            <a:srgbClr val="A4A3A4"/>
          </p15:clr>
        </p15:guide>
        <p15:guide id="13" pos="11179" userDrawn="1">
          <p15:clr>
            <a:srgbClr val="A4A3A4"/>
          </p15:clr>
        </p15:guide>
        <p15:guide id="14" orient="horz" pos="12221" userDrawn="1">
          <p15:clr>
            <a:srgbClr val="A4A3A4"/>
          </p15:clr>
        </p15:guide>
        <p15:guide id="15" orient="horz" pos="14501" userDrawn="1">
          <p15:clr>
            <a:srgbClr val="A4A3A4"/>
          </p15:clr>
        </p15:guide>
        <p15:guide id="16" orient="horz" pos="15293" userDrawn="1">
          <p15:clr>
            <a:srgbClr val="A4A3A4"/>
          </p15:clr>
        </p15:guide>
        <p15:guide id="17" orient="horz" pos="17333" userDrawn="1">
          <p15:clr>
            <a:srgbClr val="A4A3A4"/>
          </p15:clr>
        </p15:guide>
        <p15:guide id="18" pos="6115" userDrawn="1">
          <p15:clr>
            <a:srgbClr val="A4A3A4"/>
          </p15:clr>
        </p15:guide>
        <p15:guide id="19" pos="7819" userDrawn="1">
          <p15:clr>
            <a:srgbClr val="A4A3A4"/>
          </p15:clr>
        </p15:guide>
        <p15:guide id="20" orient="horz" pos="11309" userDrawn="1">
          <p15:clr>
            <a:srgbClr val="A4A3A4"/>
          </p15:clr>
        </p15:guide>
        <p15:guide id="21" orient="horz" pos="9365" userDrawn="1">
          <p15:clr>
            <a:srgbClr val="A4A3A4"/>
          </p15:clr>
        </p15:guide>
        <p15:guide id="22" orient="horz" pos="10469" userDrawn="1">
          <p15:clr>
            <a:srgbClr val="A4A3A4"/>
          </p15:clr>
        </p15:guide>
        <p15:guide id="23" orient="horz" pos="13661" userDrawn="1">
          <p15:clr>
            <a:srgbClr val="A4A3A4"/>
          </p15:clr>
        </p15:guide>
        <p15:guide id="24" orient="horz" pos="165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yaita, Dr. Nathan" initials="BD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D"/>
    <a:srgbClr val="F4F9F1"/>
    <a:srgbClr val="7030A0"/>
    <a:srgbClr val="BB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4707" autoAdjust="0"/>
  </p:normalViewPr>
  <p:slideViewPr>
    <p:cSldViewPr>
      <p:cViewPr varScale="1">
        <p:scale>
          <a:sx n="29" d="100"/>
          <a:sy n="29" d="100"/>
        </p:scale>
        <p:origin x="1980" y="162"/>
      </p:cViewPr>
      <p:guideLst>
        <p:guide orient="horz" pos="3533"/>
        <p:guide pos="4483"/>
        <p:guide pos="8491"/>
        <p:guide pos="67"/>
        <p:guide orient="horz" pos="9317"/>
        <p:guide orient="horz" pos="1325"/>
        <p:guide pos="4075"/>
        <p:guide pos="9043"/>
        <p:guide orient="horz" pos="7301"/>
        <p:guide pos="13075"/>
        <p:guide pos="4435"/>
        <p:guide pos="6787"/>
        <p:guide pos="11179"/>
        <p:guide orient="horz" pos="12221"/>
        <p:guide orient="horz" pos="14501"/>
        <p:guide orient="horz" pos="15293"/>
        <p:guide orient="horz" pos="17333"/>
        <p:guide pos="6115"/>
        <p:guide pos="7819"/>
        <p:guide orient="horz" pos="11309"/>
        <p:guide orient="horz" pos="9365"/>
        <p:guide orient="horz" pos="10469"/>
        <p:guide orient="horz" pos="13661"/>
        <p:guide orient="horz" pos="16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2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9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1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78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3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1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8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6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1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F053-ABF5-4071-B067-982343208ACA}" type="datetimeFigureOut">
              <a:rPr lang="en-GB" smtClean="0"/>
              <a:t>18/07/2016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BD0AF-5919-4944-B664-270BD58F7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tiff"/><Relationship Id="rId3" Type="http://schemas.openxmlformats.org/officeDocument/2006/relationships/image" Target="../media/image2.gif"/><Relationship Id="rId21" Type="http://schemas.openxmlformats.org/officeDocument/2006/relationships/image" Target="../media/image20.tiff"/><Relationship Id="rId34" Type="http://schemas.openxmlformats.org/officeDocument/2006/relationships/image" Target="../media/image33.emf"/><Relationship Id="rId7" Type="http://schemas.openxmlformats.org/officeDocument/2006/relationships/image" Target="../media/image6.tiff"/><Relationship Id="rId12" Type="http://schemas.openxmlformats.org/officeDocument/2006/relationships/image" Target="../media/image11.gif"/><Relationship Id="rId17" Type="http://schemas.openxmlformats.org/officeDocument/2006/relationships/image" Target="../media/image16.tiff"/><Relationship Id="rId25" Type="http://schemas.openxmlformats.org/officeDocument/2006/relationships/image" Target="../media/image24.tiff"/><Relationship Id="rId33" Type="http://schemas.openxmlformats.org/officeDocument/2006/relationships/image" Target="../media/image32.emf"/><Relationship Id="rId2" Type="http://schemas.openxmlformats.org/officeDocument/2006/relationships/image" Target="../media/image1.tiff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24" Type="http://schemas.openxmlformats.org/officeDocument/2006/relationships/image" Target="../media/image23.png"/><Relationship Id="rId32" Type="http://schemas.openxmlformats.org/officeDocument/2006/relationships/image" Target="../media/image31.emf"/><Relationship Id="rId5" Type="http://schemas.openxmlformats.org/officeDocument/2006/relationships/image" Target="../media/image4.tiff"/><Relationship Id="rId15" Type="http://schemas.openxmlformats.org/officeDocument/2006/relationships/image" Target="../media/image14.tiff"/><Relationship Id="rId23" Type="http://schemas.openxmlformats.org/officeDocument/2006/relationships/image" Target="../media/image22.tiff"/><Relationship Id="rId28" Type="http://schemas.openxmlformats.org/officeDocument/2006/relationships/image" Target="../media/image27.emf"/><Relationship Id="rId36" Type="http://schemas.openxmlformats.org/officeDocument/2006/relationships/image" Target="../media/image35.emf"/><Relationship Id="rId10" Type="http://schemas.openxmlformats.org/officeDocument/2006/relationships/image" Target="../media/image9.jpeg"/><Relationship Id="rId19" Type="http://schemas.openxmlformats.org/officeDocument/2006/relationships/image" Target="../media/image18.tiff"/><Relationship Id="rId31" Type="http://schemas.openxmlformats.org/officeDocument/2006/relationships/image" Target="../media/image30.emf"/><Relationship Id="rId4" Type="http://schemas.openxmlformats.org/officeDocument/2006/relationships/image" Target="../media/image3.tiff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Relationship Id="rId27" Type="http://schemas.openxmlformats.org/officeDocument/2006/relationships/image" Target="../media/image26.tiff"/><Relationship Id="rId30" Type="http://schemas.openxmlformats.org/officeDocument/2006/relationships/image" Target="../media/image29.tif"/><Relationship Id="rId35" Type="http://schemas.openxmlformats.org/officeDocument/2006/relationships/image" Target="../media/image3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962" y="2120967"/>
            <a:ext cx="2705099" cy="3479648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62" y="14880236"/>
            <a:ext cx="2376550" cy="3075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180454"/>
            <a:ext cx="21396324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POPULATION </a:t>
            </a:r>
            <a:r>
              <a:rPr lang="en-US" sz="2400" b="1" dirty="0" smtClean="0">
                <a:latin typeface="Gill Sans MT" panose="020B0502020104020203" pitchFamily="34" charset="0"/>
              </a:rPr>
              <a:t>AND ADMINISTRATION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88" y="5729583"/>
            <a:ext cx="2139696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MALARIA TRANSMISSION AND POPULATION AT </a:t>
            </a:r>
            <a:r>
              <a:rPr lang="en-US" sz="2400" b="1" dirty="0" smtClean="0">
                <a:latin typeface="Gill Sans MT" panose="020B0502020104020203" pitchFamily="34" charset="0"/>
              </a:rPr>
              <a:t>RISK</a:t>
            </a:r>
            <a:endParaRPr lang="en-GB" sz="2400" b="1" dirty="0">
              <a:latin typeface="Gill Sans MT" panose="020B0502020104020203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074356" y="20793522"/>
            <a:ext cx="226406" cy="66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2076" tIns="56038" rIns="112076" bIns="56038" numCol="1" anchor="ctr" anchorCtr="0" compatLnSpc="1">
            <a:prstTxWarp prst="textNoShape">
              <a:avLst/>
            </a:prstTxWarp>
            <a:spAutoFit/>
          </a:bodyPr>
          <a:lstStyle/>
          <a:p>
            <a:pPr defTabSz="1120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800">
                <a:latin typeface="Gill Sans MT" panose="020B0502020104020203" pitchFamily="34" charset="0"/>
              </a:rPr>
              <a:t/>
            </a:r>
            <a:br>
              <a:rPr lang="en-GB" altLang="en-US" sz="1800">
                <a:latin typeface="Gill Sans MT" panose="020B0502020104020203" pitchFamily="34" charset="0"/>
              </a:rPr>
            </a:br>
            <a:endParaRPr lang="en-GB" altLang="en-US" sz="1800">
              <a:latin typeface="Gill Sans MT" panose="020B05020201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4478" y="29291825"/>
            <a:ext cx="21417725" cy="975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dirty="0">
              <a:latin typeface="Gill Sans MT" panose="020B0502020104020203" pitchFamily="34" charset="0"/>
            </a:endParaRPr>
          </a:p>
        </p:txBody>
      </p:sp>
      <p:pic>
        <p:nvPicPr>
          <p:cNvPr id="33" name="Picture 3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176" y="14866938"/>
            <a:ext cx="2411351" cy="307373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-4478" y="18101943"/>
            <a:ext cx="2139696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MALARIA PREVENTION IN PREGNANT WOMEN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1" y="23087983"/>
            <a:ext cx="21396960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MALARIA CASE MANAGEMENT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pic>
        <p:nvPicPr>
          <p:cNvPr id="47" name="Picture 4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19411809"/>
            <a:ext cx="2816154" cy="3601733"/>
          </a:xfrm>
          <a:prstGeom prst="rect">
            <a:avLst/>
          </a:prstGeom>
        </p:spPr>
      </p:pic>
      <p:pic>
        <p:nvPicPr>
          <p:cNvPr id="57" name="Picture 5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83" y="24277637"/>
            <a:ext cx="2529679" cy="3235345"/>
          </a:xfrm>
          <a:prstGeom prst="rect">
            <a:avLst/>
          </a:prstGeom>
        </p:spPr>
      </p:pic>
      <p:pic>
        <p:nvPicPr>
          <p:cNvPr id="58" name="Picture 5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883" y="24277636"/>
            <a:ext cx="2529679" cy="3235344"/>
          </a:xfrm>
          <a:prstGeom prst="rect">
            <a:avLst/>
          </a:prstGeom>
        </p:spPr>
      </p:pic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10991"/>
              </p:ext>
            </p:extLst>
          </p:nvPr>
        </p:nvGraphicFramePr>
        <p:xfrm>
          <a:off x="12297524" y="6707781"/>
          <a:ext cx="8860676" cy="34136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342457"/>
                <a:gridCol w="2773968"/>
                <a:gridCol w="2744251"/>
              </a:tblGrid>
              <a:tr h="426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Gill Sans MT" panose="020B0502020104020203" pitchFamily="34" charset="0"/>
                        </a:rPr>
                        <a:t>Pf</a:t>
                      </a: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PR</a:t>
                      </a:r>
                      <a:r>
                        <a:rPr lang="en-US" sz="2400" baseline="-25000" dirty="0">
                          <a:effectLst/>
                          <a:latin typeface="Gill Sans MT" panose="020B0502020104020203" pitchFamily="34" charset="0"/>
                        </a:rPr>
                        <a:t>2-10</a:t>
                      </a: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 endemicity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2000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2015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indent="0" algn="l" defTabSz="213960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Malaria free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470,373 (1.6%)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688,618 (1.5%)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indent="0" algn="l" defTabSz="213960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 smtClean="0"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&lt;1%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6,804,174 (23.2%)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8,993,618 (19.6%)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indent="0" algn="l" defTabSz="213960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Gill Sans MT" panose="020B0502020104020203" pitchFamily="34" charset="0"/>
                        </a:rPr>
                        <a:t>1% to &lt;5% </a:t>
                      </a:r>
                      <a:endParaRPr lang="en-GB" sz="2400" b="0" dirty="0" smtClean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3,051,828 (10.4%)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19,484,212 (42.5%)</a:t>
                      </a: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5% to &lt;10%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3,186,726 (10.9%)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5,644,731 (12.3%)</a:t>
                      </a: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10% to &lt;20%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3,438,631 (11.8%)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3,524,331 (7.7%)</a:t>
                      </a: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20% to &lt;50% 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8,032,565 (27.5%)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7,499,677 (16.4%)</a:t>
                      </a:r>
                    </a:p>
                  </a:txBody>
                  <a:tcPr marL="9525" marR="9525" marT="9525" marB="0" anchor="b"/>
                </a:tc>
              </a:tr>
              <a:tr h="426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Gill Sans MT" panose="020B0502020104020203" pitchFamily="34" charset="0"/>
                        </a:rPr>
                        <a:t>≥50%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4,266,978 (14.6%)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(0.0%)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9" name="Picture 68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41586" y="29341866"/>
            <a:ext cx="937986" cy="83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99" y="29364602"/>
            <a:ext cx="1117500" cy="88592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526" y="29416341"/>
            <a:ext cx="1572393" cy="82576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077" y="29445527"/>
            <a:ext cx="1078091" cy="760002"/>
          </a:xfrm>
          <a:prstGeom prst="rect">
            <a:avLst/>
          </a:prstGeom>
        </p:spPr>
      </p:pic>
      <p:pic>
        <p:nvPicPr>
          <p:cNvPr id="73" name="Picture 72" descr="D:\Things to Do VII (2013)\Country Projects II\General\Logos\logo-who-african-region.gif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1307343" y="29464585"/>
            <a:ext cx="830520" cy="7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4056" y="29422092"/>
            <a:ext cx="805822" cy="85315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85621" y="10710337"/>
            <a:ext cx="720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Annual distribution of </a:t>
            </a:r>
            <a:r>
              <a:rPr lang="en-US" sz="1600" b="1" dirty="0" smtClean="0">
                <a:latin typeface="Gill Sans MT" panose="020B0502020104020203" pitchFamily="34" charset="0"/>
              </a:rPr>
              <a:t>ITNs </a:t>
            </a:r>
            <a:r>
              <a:rPr lang="en-US" sz="1600" b="1" dirty="0">
                <a:latin typeface="Gill Sans MT" panose="020B0502020104020203" pitchFamily="34" charset="0"/>
              </a:rPr>
              <a:t>since 2004-2015 (graph) and within the last 3 years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(map). RD= routine distribution; FMC= free mass campaign.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39066" y="10695418"/>
            <a:ext cx="6204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households with universal ITN coverage by survey year (graph) and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4277940" y="10760271"/>
            <a:ext cx="688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population sleeping under ITN the night before survey by survey year (graph) and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</a:t>
            </a:r>
            <a:r>
              <a:rPr lang="en-US" sz="1600" b="1" dirty="0" smtClean="0">
                <a:latin typeface="Gill Sans MT" panose="020B0502020104020203" pitchFamily="34" charset="0"/>
              </a:rPr>
              <a:t>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0562" y="18537832"/>
            <a:ext cx="6964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women receiving  at least one dose (IPTp1) or two doses (IPTp2) during pregnancy in the last 2 years by survey year (graph) and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598974" y="18594372"/>
            <a:ext cx="9619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pregnant women sleeping under an ITN the night before survey by survey year (graph) and </a:t>
            </a:r>
            <a:r>
              <a:rPr lang="en-US" sz="1600" b="1" dirty="0" smtClean="0">
                <a:latin typeface="Gill Sans MT" panose="020B0502020104020203" pitchFamily="34" charset="0"/>
              </a:rPr>
              <a:t>by county </a:t>
            </a:r>
            <a:r>
              <a:rPr lang="en-US" sz="1600" b="1" dirty="0">
                <a:latin typeface="Gill Sans MT" panose="020B0502020104020203" pitchFamily="34" charset="0"/>
              </a:rPr>
              <a:t>in 2015 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0119" y="23528910"/>
            <a:ext cx="1011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of children under the age of five years who had fever in the last two weeks and sought treatment from a health facility, pharmacy or medicine store by survey year (graph) and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813720" y="23501941"/>
            <a:ext cx="1022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% of children under the age of five years who  took the recommended first line antimalarial drug among those who had fever in the last two weeks and took </a:t>
            </a:r>
            <a:r>
              <a:rPr lang="en-US" sz="1600" b="1" dirty="0" err="1">
                <a:latin typeface="Gill Sans MT" panose="020B0502020104020203" pitchFamily="34" charset="0"/>
              </a:rPr>
              <a:t>antimalarials</a:t>
            </a:r>
            <a:r>
              <a:rPr lang="en-US" sz="1600" b="1" dirty="0">
                <a:latin typeface="Gill Sans MT" panose="020B0502020104020203" pitchFamily="34" charset="0"/>
              </a:rPr>
              <a:t>, by survey year (graph) and by </a:t>
            </a:r>
            <a:r>
              <a:rPr lang="en-US" sz="1600" b="1" dirty="0" smtClean="0">
                <a:latin typeface="Gill Sans MT" panose="020B0502020104020203" pitchFamily="34" charset="0"/>
              </a:rPr>
              <a:t>county </a:t>
            </a:r>
            <a:r>
              <a:rPr lang="en-US" sz="1600" b="1" dirty="0">
                <a:latin typeface="Gill Sans MT" panose="020B0502020104020203" pitchFamily="34" charset="0"/>
              </a:rPr>
              <a:t>in 2015 (map)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180063" y="6256070"/>
            <a:ext cx="711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Population at risk by different malaria endemicity in 2000 and 2015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28164" y="27680353"/>
            <a:ext cx="172578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Population projections are based on the 1999 and 2009 </a:t>
            </a:r>
            <a:r>
              <a:rPr lang="en-US" sz="1400" dirty="0" err="1">
                <a:latin typeface="Gill Sans MT" panose="020B0502020104020203" pitchFamily="34" charset="0"/>
              </a:rPr>
              <a:t>intercensal</a:t>
            </a:r>
            <a:r>
              <a:rPr lang="en-US" sz="1400" dirty="0">
                <a:latin typeface="Gill Sans MT" panose="020B0502020104020203" pitchFamily="34" charset="0"/>
              </a:rPr>
              <a:t> growth rates.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Data from the period 1980-2015 were used to estimate </a:t>
            </a:r>
            <a:r>
              <a:rPr lang="en-US" sz="1400" i="1" dirty="0">
                <a:latin typeface="Gill Sans MT" panose="020B0502020104020203" pitchFamily="34" charset="0"/>
              </a:rPr>
              <a:t>Pf</a:t>
            </a:r>
            <a:r>
              <a:rPr lang="en-US" sz="1400" dirty="0">
                <a:latin typeface="Gill Sans MT" panose="020B0502020104020203" pitchFamily="34" charset="0"/>
              </a:rPr>
              <a:t>PR</a:t>
            </a:r>
            <a:r>
              <a:rPr lang="en-US" sz="1400" baseline="-25000" dirty="0">
                <a:latin typeface="Gill Sans MT" panose="020B0502020104020203" pitchFamily="34" charset="0"/>
              </a:rPr>
              <a:t>2-10</a:t>
            </a:r>
            <a:r>
              <a:rPr lang="en-US" sz="1400" dirty="0">
                <a:latin typeface="Gill Sans MT" panose="020B0502020104020203" pitchFamily="34" charset="0"/>
              </a:rPr>
              <a:t> across Kenya </a:t>
            </a:r>
            <a:r>
              <a:rPr lang="en-US" sz="1400" dirty="0" smtClean="0">
                <a:latin typeface="Gill Sans MT" panose="020B0502020104020203" pitchFamily="34" charset="0"/>
              </a:rPr>
              <a:t>using </a:t>
            </a:r>
            <a:r>
              <a:rPr lang="en-US" sz="1400" dirty="0">
                <a:latin typeface="Gill Sans MT" panose="020B0502020104020203" pitchFamily="34" charset="0"/>
              </a:rPr>
              <a:t>Bayesian spatial-temporal methods and are provided with their uncertainties in the main report.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Gill Sans MT" panose="020B0502020104020203" pitchFamily="34" charset="0"/>
              </a:rPr>
              <a:t>Data </a:t>
            </a:r>
            <a:r>
              <a:rPr lang="en-US" sz="1400" dirty="0">
                <a:latin typeface="Gill Sans MT" panose="020B0502020104020203" pitchFamily="34" charset="0"/>
              </a:rPr>
              <a:t>used for intervention analysis and mapping are the DHS of 2003, 2008-9 and 2014-15 and the MIS of 2007, 2010 and </a:t>
            </a:r>
            <a:r>
              <a:rPr lang="en-US" sz="1400" dirty="0" smtClean="0">
                <a:latin typeface="Gill Sans MT" panose="020B0502020104020203" pitchFamily="34" charset="0"/>
              </a:rPr>
              <a:t>2015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Estimates of ITN universal coverage and use, </a:t>
            </a:r>
            <a:r>
              <a:rPr lang="en-US" sz="1400" dirty="0" err="1">
                <a:latin typeface="Gill Sans MT" panose="020B0502020104020203" pitchFamily="34" charset="0"/>
              </a:rPr>
              <a:t>IPTp</a:t>
            </a:r>
            <a:r>
              <a:rPr lang="en-US" sz="1400" dirty="0">
                <a:latin typeface="Gill Sans MT" panose="020B0502020104020203" pitchFamily="34" charset="0"/>
              </a:rPr>
              <a:t> coverage, treatment of fever and use of recommended first-line treatment were estimated by county and sub-county using Bayesian small area estimation methods. Estimates for 2015 were generated from a combination of the DHS 2014-15 and the MIS 2015. All modeled estimates are provided with measures of their uncertainty in the main </a:t>
            </a:r>
            <a:r>
              <a:rPr lang="en-US" sz="1400" dirty="0" smtClean="0">
                <a:latin typeface="Gill Sans MT" panose="020B0502020104020203" pitchFamily="34" charset="0"/>
              </a:rPr>
              <a:t>report</a:t>
            </a:r>
            <a:endParaRPr lang="en-US" sz="1400" dirty="0">
              <a:latin typeface="Gill Sans MT" panose="020B0502020104020203" pitchFamily="34" charset="0"/>
            </a:endParaRPr>
          </a:p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Between 2004 and May 2005, conventional ITNs were the main type of net in use in Kenya. Long lasting insecticidal nets (LLINs)  were introduced in mid 2005.</a:t>
            </a:r>
          </a:p>
          <a:p>
            <a:pPr marL="285745" indent="-285745">
              <a:buFont typeface="Arial" panose="020B0604020202020204" pitchFamily="34" charset="0"/>
              <a:buChar char="•"/>
            </a:pPr>
            <a:r>
              <a:rPr lang="en-US" sz="1400" dirty="0">
                <a:latin typeface="Gill Sans MT" panose="020B0502020104020203" pitchFamily="34" charset="0"/>
              </a:rPr>
              <a:t>In 2003 </a:t>
            </a:r>
            <a:r>
              <a:rPr lang="en-US" sz="1400" i="1" dirty="0" err="1">
                <a:latin typeface="Gill Sans MT" panose="020B0502020104020203" pitchFamily="34" charset="0"/>
              </a:rPr>
              <a:t>Sulphadoxine-pyrimethamine</a:t>
            </a:r>
            <a:r>
              <a:rPr lang="en-US" sz="1400" i="1" dirty="0">
                <a:latin typeface="Gill Sans MT" panose="020B0502020104020203" pitchFamily="34" charset="0"/>
              </a:rPr>
              <a:t> </a:t>
            </a:r>
            <a:r>
              <a:rPr lang="en-US" sz="1400" dirty="0">
                <a:latin typeface="Gill Sans MT" panose="020B0502020104020203" pitchFamily="34" charset="0"/>
              </a:rPr>
              <a:t>(SP) was the recommended first line antimalarial . </a:t>
            </a:r>
            <a:r>
              <a:rPr lang="en-US" sz="1400" i="1" dirty="0" err="1">
                <a:latin typeface="Gill Sans MT" panose="020B0502020104020203" pitchFamily="34" charset="0"/>
              </a:rPr>
              <a:t>Artemether</a:t>
            </a:r>
            <a:r>
              <a:rPr lang="en-US" sz="1400" i="1" dirty="0">
                <a:latin typeface="Gill Sans MT" panose="020B0502020104020203" pitchFamily="34" charset="0"/>
              </a:rPr>
              <a:t> </a:t>
            </a:r>
            <a:r>
              <a:rPr lang="en-US" sz="1400" i="1" dirty="0" err="1">
                <a:latin typeface="Gill Sans MT" panose="020B0502020104020203" pitchFamily="34" charset="0"/>
              </a:rPr>
              <a:t>lumefantrine</a:t>
            </a:r>
            <a:r>
              <a:rPr lang="en-US" sz="1400" i="1" dirty="0">
                <a:latin typeface="Gill Sans MT" panose="020B0502020104020203" pitchFamily="34" charset="0"/>
              </a:rPr>
              <a:t> </a:t>
            </a:r>
            <a:r>
              <a:rPr lang="en-US" sz="1400" dirty="0">
                <a:latin typeface="Gill Sans MT" panose="020B0502020104020203" pitchFamily="34" charset="0"/>
              </a:rPr>
              <a:t>(AL) was first line since 2006.</a:t>
            </a:r>
          </a:p>
        </p:txBody>
      </p:sp>
      <p:pic>
        <p:nvPicPr>
          <p:cNvPr id="61" name="Picture 6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136" y="19399182"/>
            <a:ext cx="2826026" cy="3614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19417336"/>
            <a:ext cx="6949036" cy="3584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24293241"/>
            <a:ext cx="6934199" cy="3222897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24282551"/>
            <a:ext cx="6972299" cy="3230432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63" y="11607058"/>
            <a:ext cx="6362700" cy="32004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11584491"/>
            <a:ext cx="6362700" cy="3198335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19410145"/>
            <a:ext cx="6972300" cy="3605061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763" y="11607058"/>
            <a:ext cx="6400799" cy="32004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101600" y="1649575"/>
            <a:ext cx="6101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anose="020B0502020104020203" pitchFamily="34" charset="0"/>
              </a:rPr>
              <a:t>Population by year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587154" y="1643371"/>
            <a:ext cx="526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ill Sans MT" panose="020B0502020104020203" pitchFamily="34" charset="0"/>
              </a:rPr>
              <a:t>Population of counties in 2015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275587" y="1624445"/>
            <a:ext cx="2926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anose="020B0502020104020203" pitchFamily="34" charset="0"/>
              </a:rPr>
              <a:t>Location of main towns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4478" y="27585760"/>
            <a:ext cx="21416678" cy="170606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2102470"/>
            <a:ext cx="7010400" cy="35114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7" y="2122589"/>
            <a:ext cx="2702828" cy="3476726"/>
          </a:xfrm>
          <a:prstGeom prst="rect">
            <a:avLst/>
          </a:prstGeom>
        </p:spPr>
      </p:pic>
      <p:pic>
        <p:nvPicPr>
          <p:cNvPr id="1026" name="Picture 2" descr="https://encrypted-tbn1.gstatic.com/images?q=tbn:ANd9GcQj5ola9fS9o87JE20PsItWwT3mI9uvWEWg2_ucqytMdUm7XpD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436" y="-5882"/>
            <a:ext cx="1278926" cy="117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4" y="6637337"/>
            <a:ext cx="2877637" cy="3693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99" y="6659079"/>
            <a:ext cx="2871012" cy="3685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1" y="14890669"/>
            <a:ext cx="2372584" cy="3051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661061" y="5064235"/>
            <a:ext cx="1497863" cy="482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441730" y="4246451"/>
            <a:ext cx="1914034" cy="13349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18" y="7455585"/>
            <a:ext cx="1695450" cy="27717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49980" y="6215429"/>
            <a:ext cx="9095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ll Sans MT" panose="020B0502020104020203" pitchFamily="34" charset="0"/>
              </a:rPr>
              <a:t>Predicted age-corrected </a:t>
            </a:r>
            <a:r>
              <a:rPr lang="en-US" sz="1600" b="1" dirty="0" smtClean="0">
                <a:latin typeface="Gill Sans MT" panose="020B0502020104020203" pitchFamily="34" charset="0"/>
              </a:rPr>
              <a:t>population adjusted </a:t>
            </a:r>
            <a:r>
              <a:rPr lang="en-US" sz="1600" b="1" i="1" dirty="0" smtClean="0">
                <a:latin typeface="Gill Sans MT" panose="020B0502020104020203" pitchFamily="34" charset="0"/>
              </a:rPr>
              <a:t>P</a:t>
            </a:r>
            <a:r>
              <a:rPr lang="en-US" sz="1600" b="1" i="1" dirty="0">
                <a:latin typeface="Gill Sans MT" panose="020B0502020104020203" pitchFamily="34" charset="0"/>
              </a:rPr>
              <a:t>. falciparum </a:t>
            </a:r>
            <a:r>
              <a:rPr lang="en-US" sz="1600" b="1" dirty="0">
                <a:latin typeface="Gill Sans MT" panose="020B0502020104020203" pitchFamily="34" charset="0"/>
              </a:rPr>
              <a:t>parasite rate </a:t>
            </a:r>
            <a:r>
              <a:rPr lang="en-US" sz="1600" b="1" dirty="0" smtClean="0">
                <a:latin typeface="Gill Sans MT" panose="020B0502020104020203" pitchFamily="34" charset="0"/>
              </a:rPr>
              <a:t>(PA</a:t>
            </a:r>
            <a:r>
              <a:rPr lang="en-US" sz="1600" b="1" i="1" dirty="0" smtClean="0">
                <a:latin typeface="Gill Sans MT" panose="020B0502020104020203" pitchFamily="34" charset="0"/>
              </a:rPr>
              <a:t>Pf</a:t>
            </a:r>
            <a:r>
              <a:rPr lang="en-US" sz="1600" b="1" dirty="0" smtClean="0">
                <a:latin typeface="Gill Sans MT" panose="020B0502020104020203" pitchFamily="34" charset="0"/>
              </a:rPr>
              <a:t>PR</a:t>
            </a:r>
            <a:r>
              <a:rPr lang="en-US" sz="1600" b="1" baseline="-25000" dirty="0" smtClean="0">
                <a:latin typeface="Gill Sans MT" panose="020B0502020104020203" pitchFamily="34" charset="0"/>
              </a:rPr>
              <a:t>2-10</a:t>
            </a:r>
            <a:r>
              <a:rPr lang="en-US" sz="1600" b="1" dirty="0">
                <a:latin typeface="Gill Sans MT" panose="020B0502020104020203" pitchFamily="34" charset="0"/>
              </a:rPr>
              <a:t>) </a:t>
            </a:r>
            <a:r>
              <a:rPr lang="en-US" sz="1600" b="1" dirty="0" smtClean="0">
                <a:latin typeface="Gill Sans MT" panose="020B0502020104020203" pitchFamily="34" charset="0"/>
              </a:rPr>
              <a:t>by sub-county in </a:t>
            </a:r>
            <a:r>
              <a:rPr lang="en-US" sz="1600" b="1" dirty="0">
                <a:latin typeface="Gill Sans MT" panose="020B0502020104020203" pitchFamily="34" charset="0"/>
              </a:rPr>
              <a:t>2000 and 2015</a:t>
            </a:r>
            <a:endParaRPr lang="en-GB" sz="1600" b="1" dirty="0">
              <a:latin typeface="Gill Sans MT" panose="020B05020201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285050"/>
            <a:ext cx="21396323" cy="4572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2076" tIns="56038" rIns="112076" bIns="560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VECTOR CONTROL: DISTRIBUTION, COVERAGE AND USE OF INSECTICIDE TREATED NETS (ITNs)</a:t>
            </a:r>
            <a:endParaRPr lang="en-GB" sz="2400" dirty="0">
              <a:latin typeface="Gill Sans MT" panose="020B05020201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289" y="388937"/>
            <a:ext cx="1625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Gill Sans MT" panose="020B0502020104020203" pitchFamily="34" charset="0"/>
              </a:rPr>
              <a:t>KENYA MALARIA EPIDEMIOLOGY AND CONTROL PROFILE</a:t>
            </a:r>
            <a:endParaRPr lang="en-GB" sz="3600" b="1" dirty="0">
              <a:solidFill>
                <a:srgbClr val="7030A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79145" y="16618361"/>
            <a:ext cx="1666017" cy="1319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87133" y="16611832"/>
            <a:ext cx="1316923" cy="13275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8286259" y="16619537"/>
            <a:ext cx="1314461" cy="132511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761336" y="21695223"/>
            <a:ext cx="1314461" cy="1325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55399" y="21675031"/>
            <a:ext cx="1356763" cy="1367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055237" y="26357420"/>
            <a:ext cx="1356925" cy="11399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7738996" y="26344194"/>
            <a:ext cx="1463408" cy="11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4681</TotalTime>
  <Words>582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Ezekiel Gogo</dc:creator>
  <cp:lastModifiedBy>Abdisalan Noor</cp:lastModifiedBy>
  <cp:revision>132</cp:revision>
  <cp:lastPrinted>2016-05-26T07:25:11Z</cp:lastPrinted>
  <dcterms:created xsi:type="dcterms:W3CDTF">2016-04-12T08:53:48Z</dcterms:created>
  <dcterms:modified xsi:type="dcterms:W3CDTF">2016-07-18T13:07:13Z</dcterms:modified>
</cp:coreProperties>
</file>